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comments/comment11.xml" ContentType="application/vnd.openxmlformats-officedocument.presentationml.comments+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comments/comment6.xml" ContentType="application/vnd.openxmlformats-officedocument.presentationml.comment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comments/comment10.xml" ContentType="application/vnd.openxmlformats-officedocument.presentationml.comments+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comments/comment8.xml" ContentType="application/vnd.openxmlformats-officedocument.presentationml.comment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comments/comment5.xml" ContentType="application/vnd.openxmlformats-officedocument.presentationml.comment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comments/comment12.xml" ContentType="application/vnd.openxmlformats-officedocument.presentationml.comments+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Layouts/slideLayout16.xml" ContentType="application/vnd.openxmlformats-officedocument.presentationml.slideLayout+xml"/>
  <Default Extension="jpeg" ContentType="image/jpeg"/>
  <Override PartName="/ppt/comments/comment7.xml" ContentType="application/vnd.openxmlformats-officedocument.presentationml.comments+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comments/comment4.xml" ContentType="application/vnd.openxmlformats-officedocument.presentationml.comment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7"/>
  </p:notesMasterIdLst>
  <p:sldIdLst>
    <p:sldId id="256" r:id="rId2"/>
    <p:sldId id="257" r:id="rId3"/>
    <p:sldId id="614" r:id="rId4"/>
    <p:sldId id="487" r:id="rId5"/>
    <p:sldId id="353" r:id="rId6"/>
    <p:sldId id="615" r:id="rId7"/>
    <p:sldId id="258" r:id="rId8"/>
    <p:sldId id="491" r:id="rId9"/>
    <p:sldId id="648" r:id="rId10"/>
    <p:sldId id="493" r:id="rId11"/>
    <p:sldId id="494" r:id="rId12"/>
    <p:sldId id="495" r:id="rId13"/>
    <p:sldId id="496" r:id="rId14"/>
    <p:sldId id="497" r:id="rId15"/>
    <p:sldId id="492" r:id="rId16"/>
    <p:sldId id="267" r:id="rId17"/>
    <p:sldId id="489" r:id="rId18"/>
    <p:sldId id="342" r:id="rId19"/>
    <p:sldId id="477" r:id="rId20"/>
    <p:sldId id="476" r:id="rId21"/>
    <p:sldId id="343" r:id="rId22"/>
    <p:sldId id="344" r:id="rId23"/>
    <p:sldId id="345" r:id="rId24"/>
    <p:sldId id="346" r:id="rId25"/>
    <p:sldId id="341" r:id="rId26"/>
    <p:sldId id="419" r:id="rId27"/>
    <p:sldId id="418" r:id="rId28"/>
    <p:sldId id="420" r:id="rId29"/>
    <p:sldId id="421" r:id="rId30"/>
    <p:sldId id="422" r:id="rId31"/>
    <p:sldId id="431" r:id="rId32"/>
    <p:sldId id="423" r:id="rId33"/>
    <p:sldId id="498" r:id="rId34"/>
    <p:sldId id="417" r:id="rId35"/>
    <p:sldId id="499" r:id="rId36"/>
    <p:sldId id="424" r:id="rId37"/>
    <p:sldId id="426" r:id="rId38"/>
    <p:sldId id="500" r:id="rId39"/>
    <p:sldId id="428" r:id="rId40"/>
    <p:sldId id="429" r:id="rId41"/>
    <p:sldId id="503" r:id="rId42"/>
    <p:sldId id="430" r:id="rId43"/>
    <p:sldId id="501" r:id="rId44"/>
    <p:sldId id="502" r:id="rId45"/>
    <p:sldId id="432" r:id="rId46"/>
    <p:sldId id="270" r:id="rId47"/>
    <p:sldId id="433" r:id="rId48"/>
    <p:sldId id="434" r:id="rId49"/>
    <p:sldId id="435" r:id="rId50"/>
    <p:sldId id="271" r:id="rId51"/>
    <p:sldId id="272" r:id="rId52"/>
    <p:sldId id="273" r:id="rId53"/>
    <p:sldId id="504" r:id="rId54"/>
    <p:sldId id="505" r:id="rId55"/>
    <p:sldId id="274" r:id="rId56"/>
    <p:sldId id="506" r:id="rId57"/>
    <p:sldId id="275" r:id="rId58"/>
    <p:sldId id="507" r:id="rId59"/>
    <p:sldId id="276" r:id="rId60"/>
    <p:sldId id="277" r:id="rId61"/>
    <p:sldId id="278" r:id="rId62"/>
    <p:sldId id="546" r:id="rId63"/>
    <p:sldId id="547" r:id="rId64"/>
    <p:sldId id="548" r:id="rId65"/>
    <p:sldId id="549" r:id="rId66"/>
    <p:sldId id="550" r:id="rId67"/>
    <p:sldId id="551" r:id="rId68"/>
    <p:sldId id="552" r:id="rId69"/>
    <p:sldId id="553" r:id="rId70"/>
    <p:sldId id="554" r:id="rId71"/>
    <p:sldId id="555" r:id="rId72"/>
    <p:sldId id="556" r:id="rId73"/>
    <p:sldId id="557" r:id="rId74"/>
    <p:sldId id="558" r:id="rId75"/>
    <p:sldId id="559" r:id="rId76"/>
    <p:sldId id="560" r:id="rId77"/>
    <p:sldId id="561" r:id="rId78"/>
    <p:sldId id="562" r:id="rId79"/>
    <p:sldId id="563" r:id="rId80"/>
    <p:sldId id="564" r:id="rId81"/>
    <p:sldId id="608" r:id="rId82"/>
    <p:sldId id="565" r:id="rId83"/>
    <p:sldId id="609" r:id="rId84"/>
    <p:sldId id="566" r:id="rId85"/>
    <p:sldId id="567" r:id="rId86"/>
    <p:sldId id="568" r:id="rId87"/>
    <p:sldId id="569" r:id="rId88"/>
    <p:sldId id="610" r:id="rId89"/>
    <p:sldId id="570" r:id="rId90"/>
    <p:sldId id="571" r:id="rId91"/>
    <p:sldId id="572" r:id="rId92"/>
    <p:sldId id="573" r:id="rId93"/>
    <p:sldId id="574" r:id="rId94"/>
    <p:sldId id="575" r:id="rId95"/>
    <p:sldId id="576" r:id="rId96"/>
    <p:sldId id="577" r:id="rId97"/>
    <p:sldId id="578" r:id="rId98"/>
    <p:sldId id="579" r:id="rId99"/>
    <p:sldId id="580" r:id="rId100"/>
    <p:sldId id="581" r:id="rId101"/>
    <p:sldId id="582" r:id="rId102"/>
    <p:sldId id="611" r:id="rId103"/>
    <p:sldId id="583" r:id="rId104"/>
    <p:sldId id="584" r:id="rId105"/>
    <p:sldId id="585" r:id="rId106"/>
    <p:sldId id="586" r:id="rId107"/>
    <p:sldId id="612" r:id="rId108"/>
    <p:sldId id="587" r:id="rId109"/>
    <p:sldId id="588" r:id="rId110"/>
    <p:sldId id="589" r:id="rId111"/>
    <p:sldId id="590" r:id="rId112"/>
    <p:sldId id="591" r:id="rId113"/>
    <p:sldId id="592" r:id="rId114"/>
    <p:sldId id="613" r:id="rId115"/>
    <p:sldId id="593" r:id="rId116"/>
    <p:sldId id="594" r:id="rId117"/>
    <p:sldId id="596" r:id="rId118"/>
    <p:sldId id="597" r:id="rId119"/>
    <p:sldId id="598" r:id="rId120"/>
    <p:sldId id="599" r:id="rId121"/>
    <p:sldId id="600" r:id="rId122"/>
    <p:sldId id="601" r:id="rId123"/>
    <p:sldId id="602" r:id="rId124"/>
    <p:sldId id="603" r:id="rId125"/>
    <p:sldId id="604" r:id="rId126"/>
    <p:sldId id="605" r:id="rId127"/>
    <p:sldId id="606" r:id="rId128"/>
    <p:sldId id="607" r:id="rId129"/>
    <p:sldId id="647" r:id="rId130"/>
    <p:sldId id="265" r:id="rId131"/>
    <p:sldId id="264" r:id="rId132"/>
    <p:sldId id="266" r:id="rId133"/>
    <p:sldId id="282" r:id="rId134"/>
    <p:sldId id="281" r:id="rId135"/>
    <p:sldId id="280" r:id="rId136"/>
    <p:sldId id="508" r:id="rId137"/>
    <p:sldId id="284" r:id="rId138"/>
    <p:sldId id="285" r:id="rId139"/>
    <p:sldId id="286" r:id="rId140"/>
    <p:sldId id="287" r:id="rId141"/>
    <p:sldId id="288" r:id="rId142"/>
    <p:sldId id="289" r:id="rId143"/>
    <p:sldId id="290" r:id="rId144"/>
    <p:sldId id="291" r:id="rId145"/>
    <p:sldId id="292" r:id="rId146"/>
    <p:sldId id="293" r:id="rId147"/>
    <p:sldId id="509" r:id="rId148"/>
    <p:sldId id="295" r:id="rId149"/>
    <p:sldId id="296" r:id="rId150"/>
    <p:sldId id="297" r:id="rId151"/>
    <p:sldId id="298" r:id="rId152"/>
    <p:sldId id="300" r:id="rId153"/>
    <p:sldId id="301" r:id="rId154"/>
    <p:sldId id="302" r:id="rId155"/>
    <p:sldId id="303" r:id="rId156"/>
    <p:sldId id="304" r:id="rId157"/>
    <p:sldId id="306" r:id="rId158"/>
    <p:sldId id="307" r:id="rId159"/>
    <p:sldId id="308" r:id="rId160"/>
    <p:sldId id="309" r:id="rId161"/>
    <p:sldId id="310" r:id="rId162"/>
    <p:sldId id="311" r:id="rId163"/>
    <p:sldId id="312" r:id="rId164"/>
    <p:sldId id="313" r:id="rId165"/>
    <p:sldId id="314" r:id="rId166"/>
    <p:sldId id="315" r:id="rId167"/>
    <p:sldId id="316" r:id="rId168"/>
    <p:sldId id="317" r:id="rId169"/>
    <p:sldId id="318" r:id="rId170"/>
    <p:sldId id="443" r:id="rId171"/>
    <p:sldId id="444" r:id="rId172"/>
    <p:sldId id="445" r:id="rId173"/>
    <p:sldId id="450" r:id="rId174"/>
    <p:sldId id="454" r:id="rId175"/>
    <p:sldId id="455" r:id="rId176"/>
    <p:sldId id="453" r:id="rId177"/>
    <p:sldId id="451" r:id="rId178"/>
    <p:sldId id="319" r:id="rId179"/>
    <p:sldId id="321" r:id="rId180"/>
    <p:sldId id="322" r:id="rId181"/>
    <p:sldId id="326" r:id="rId182"/>
    <p:sldId id="325" r:id="rId183"/>
    <p:sldId id="338" r:id="rId184"/>
    <p:sldId id="327" r:id="rId185"/>
    <p:sldId id="328" r:id="rId186"/>
    <p:sldId id="329" r:id="rId187"/>
    <p:sldId id="456" r:id="rId188"/>
    <p:sldId id="457" r:id="rId189"/>
    <p:sldId id="323" r:id="rId190"/>
    <p:sldId id="330" r:id="rId191"/>
    <p:sldId id="331" r:id="rId192"/>
    <p:sldId id="332" r:id="rId193"/>
    <p:sldId id="333" r:id="rId194"/>
    <p:sldId id="483" r:id="rId195"/>
    <p:sldId id="334" r:id="rId196"/>
    <p:sldId id="335" r:id="rId197"/>
    <p:sldId id="480" r:id="rId198"/>
    <p:sldId id="479" r:id="rId199"/>
    <p:sldId id="336" r:id="rId200"/>
    <p:sldId id="337" r:id="rId201"/>
    <p:sldId id="339" r:id="rId202"/>
    <p:sldId id="340" r:id="rId203"/>
    <p:sldId id="400" r:id="rId204"/>
    <p:sldId id="402" r:id="rId205"/>
    <p:sldId id="401" r:id="rId206"/>
    <p:sldId id="403" r:id="rId207"/>
    <p:sldId id="404" r:id="rId208"/>
    <p:sldId id="405" r:id="rId209"/>
    <p:sldId id="406" r:id="rId210"/>
    <p:sldId id="348" r:id="rId211"/>
    <p:sldId id="407" r:id="rId212"/>
    <p:sldId id="350" r:id="rId213"/>
    <p:sldId id="510" r:id="rId214"/>
    <p:sldId id="654" r:id="rId215"/>
    <p:sldId id="655" r:id="rId216"/>
    <p:sldId id="656" r:id="rId217"/>
    <p:sldId id="512" r:id="rId218"/>
    <p:sldId id="513" r:id="rId219"/>
    <p:sldId id="514" r:id="rId220"/>
    <p:sldId id="515" r:id="rId221"/>
    <p:sldId id="516" r:id="rId222"/>
    <p:sldId id="517" r:id="rId223"/>
    <p:sldId id="518" r:id="rId224"/>
    <p:sldId id="519" r:id="rId225"/>
    <p:sldId id="520" r:id="rId226"/>
    <p:sldId id="521" r:id="rId227"/>
    <p:sldId id="522" r:id="rId228"/>
    <p:sldId id="523" r:id="rId229"/>
    <p:sldId id="524" r:id="rId230"/>
    <p:sldId id="525" r:id="rId231"/>
    <p:sldId id="526" r:id="rId232"/>
    <p:sldId id="527" r:id="rId233"/>
    <p:sldId id="528" r:id="rId234"/>
    <p:sldId id="529" r:id="rId235"/>
    <p:sldId id="530" r:id="rId236"/>
    <p:sldId id="531" r:id="rId237"/>
    <p:sldId id="532" r:id="rId238"/>
    <p:sldId id="533" r:id="rId239"/>
    <p:sldId id="534" r:id="rId240"/>
    <p:sldId id="535" r:id="rId241"/>
    <p:sldId id="536" r:id="rId242"/>
    <p:sldId id="351" r:id="rId243"/>
    <p:sldId id="653" r:id="rId244"/>
    <p:sldId id="411" r:id="rId245"/>
    <p:sldId id="537" r:id="rId246"/>
    <p:sldId id="538" r:id="rId247"/>
    <p:sldId id="352" r:id="rId248"/>
    <p:sldId id="412" r:id="rId249"/>
    <p:sldId id="541" r:id="rId250"/>
    <p:sldId id="542" r:id="rId251"/>
    <p:sldId id="544" r:id="rId252"/>
    <p:sldId id="543" r:id="rId253"/>
    <p:sldId id="545" r:id="rId254"/>
    <p:sldId id="616" r:id="rId255"/>
    <p:sldId id="649" r:id="rId256"/>
    <p:sldId id="650" r:id="rId257"/>
    <p:sldId id="651" r:id="rId258"/>
    <p:sldId id="652" r:id="rId259"/>
    <p:sldId id="623" r:id="rId260"/>
    <p:sldId id="624" r:id="rId261"/>
    <p:sldId id="625" r:id="rId262"/>
    <p:sldId id="626" r:id="rId263"/>
    <p:sldId id="627" r:id="rId264"/>
    <p:sldId id="628" r:id="rId265"/>
    <p:sldId id="629" r:id="rId266"/>
    <p:sldId id="630" r:id="rId267"/>
    <p:sldId id="631" r:id="rId268"/>
    <p:sldId id="633" r:id="rId269"/>
    <p:sldId id="632" r:id="rId270"/>
    <p:sldId id="634" r:id="rId271"/>
    <p:sldId id="635" r:id="rId272"/>
    <p:sldId id="636" r:id="rId273"/>
    <p:sldId id="637" r:id="rId274"/>
    <p:sldId id="638" r:id="rId275"/>
    <p:sldId id="639" r:id="rId276"/>
    <p:sldId id="640" r:id="rId277"/>
    <p:sldId id="641" r:id="rId278"/>
    <p:sldId id="642" r:id="rId279"/>
    <p:sldId id="643" r:id="rId280"/>
    <p:sldId id="617" r:id="rId281"/>
    <p:sldId id="644" r:id="rId282"/>
    <p:sldId id="645" r:id="rId283"/>
    <p:sldId id="646" r:id="rId284"/>
    <p:sldId id="618" r:id="rId285"/>
    <p:sldId id="620" r:id="rId28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France Zoro Bi" initials="MZB" lastIdx="14" clrIdx="0">
    <p:extLst>
      <p:ext uri="{19B8F6BF-5375-455C-9EA6-DF929625EA0E}">
        <p15:presenceInfo xmlns:p15="http://schemas.microsoft.com/office/powerpoint/2012/main" xmlns="" userId="S-1-5-21-4027052710-3773721680-1090658203-13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6DB"/>
    <a:srgbClr val="FFE7FC"/>
    <a:srgbClr val="EBDD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8585" autoAdjust="0"/>
  </p:normalViewPr>
  <p:slideViewPr>
    <p:cSldViewPr snapToGrid="0">
      <p:cViewPr varScale="1">
        <p:scale>
          <a:sx n="44" d="100"/>
          <a:sy n="44" d="100"/>
        </p:scale>
        <p:origin x="-147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07T22:13:10.125" idx="1">
    <p:pos x="4733" y="2826"/>
    <p:text>Système allégé supprimé</p:text>
    <p:extLst>
      <p:ext uri="{C676402C-5697-4E1C-873F-D02D1690AC5C}">
        <p15:threadingInfo xmlns:p15="http://schemas.microsoft.com/office/powerpoint/2012/main" xmlns="" timeZoneBias="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6-09T01:39:24.917" idx="3">
    <p:pos x="6656" y="238"/>
    <p:text>Le cadre conceptuel n’existe pas dans le SYSCOHADA avant révision mais seulement dans le SYSCOA.</p:text>
    <p:extLst>
      <p:ext uri="{C676402C-5697-4E1C-873F-D02D1690AC5C}">
        <p15:threadingInfo xmlns:p15="http://schemas.microsoft.com/office/powerpoint/2012/main" xmlns="" timeZoneBias="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6-09T01:40:14.062" idx="4">
    <p:pos x="6181" y="238"/>
    <p:text>Marie-France Zoro Bi	09/06/2016
Le cadre conceptuel n’existe pas dans le SYSCOHADA avant révision mais seulement dans le SYSCOA.</p:text>
    <p:extLst>
      <p:ext uri="{C676402C-5697-4E1C-873F-D02D1690AC5C}">
        <p15:threadingInfo xmlns:p15="http://schemas.microsoft.com/office/powerpoint/2012/main" xmlns="" timeZoneBias="0"/>
      </p:ext>
    </p:extLst>
  </p:cm>
  <p:cm authorId="1" dt="2016-06-09T01:41:45.339" idx="5">
    <p:pos x="7085" y="3456"/>
    <p:text>(1): Seul ce chapitre 5 existe de manière formelle dans le SYSCOHADA AVANT REVISION</p:text>
    <p:extLst>
      <p:ext uri="{C676402C-5697-4E1C-873F-D02D1690AC5C}">
        <p15:threadingInfo xmlns:p15="http://schemas.microsoft.com/office/powerpoint/2012/main" xmlns="" timeZoneBias="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6-20T09:23:00.276" idx="6">
    <p:pos x="10" y="10"/>
    <p:text>1.	postulat de l’entité,
2.	postulat de la comptabilité d’engagement,
3.	postulat de la spécialisation des exercices,
4.	postulat de la permanence des méthodes,
5.	postulat de la prééminence de la réalité économique sur l’apparence juridique
1.	convention du coût historique,
2.	convention de prudence,
3.	convention de la transparence
4.	convention de la correspondance bilan de clôture - bilan d’ouverture
5.	convention de l’importance significative</p:text>
    <p:extLst>
      <p:ext uri="{C676402C-5697-4E1C-873F-D02D1690AC5C}">
        <p15:threadingInfo xmlns:p15="http://schemas.microsoft.com/office/powerpoint/2012/main" xmlns=""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6-13T22:47:27.850" idx="7">
    <p:pos x="4632" y="2031"/>
    <p:text>Ces paragraphes proviennent de l'article 17 ancien.</p:text>
    <p:extLst>
      <p:ext uri="{C676402C-5697-4E1C-873F-D02D1690AC5C}">
        <p15:threadingInfo xmlns:p15="http://schemas.microsoft.com/office/powerpoint/2012/main" xmlns=""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6-13T22:48:39.342" idx="8">
    <p:pos x="6898" y="1678"/>
    <p:text>Ces paragraphes proviennent de l'article 17 ancien.</p:text>
    <p:extLst>
      <p:ext uri="{C676402C-5697-4E1C-873F-D02D1690AC5C}">
        <p15:threadingInfo xmlns:p15="http://schemas.microsoft.com/office/powerpoint/2012/main" xmlns=""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6-14T00:51:50.566" idx="10">
    <p:pos x="7337" y="1850"/>
    <p:text>Paragraphe supprimé de l'article 17 pour être reclassé à l'article 16</p:text>
    <p:extLst>
      <p:ext uri="{C676402C-5697-4E1C-873F-D02D1690AC5C}">
        <p15:threadingInfo xmlns:p15="http://schemas.microsoft.com/office/powerpoint/2012/main" xmlns=""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6-14T00:39:48.121" idx="9">
    <p:pos x="7157" y="2138"/>
    <p:text>Paragraphe supprimé</p:text>
    <p:extLst>
      <p:ext uri="{C676402C-5697-4E1C-873F-D02D1690AC5C}">
        <p15:threadingInfo xmlns:p15="http://schemas.microsoft.com/office/powerpoint/2012/main" xmlns=""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6-14T00:58:38.198" idx="11">
    <p:pos x="7495" y="2909"/>
    <p:text>Mentions purment et simplement supprimées.</p:text>
    <p:extLst>
      <p:ext uri="{C676402C-5697-4E1C-873F-D02D1690AC5C}">
        <p15:threadingInfo xmlns:p15="http://schemas.microsoft.com/office/powerpoint/2012/main" xmlns=""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6-14T01:13:57.927" idx="12">
    <p:pos x="4140" y="2635"/>
    <p:text>Justification de l'élaboration de comptes pro forma</p:text>
    <p:extLst>
      <p:ext uri="{C676402C-5697-4E1C-873F-D02D1690AC5C}">
        <p15:threadingInfo xmlns:p15="http://schemas.microsoft.com/office/powerpoint/2012/main" xmlns=""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6-14T01:23:53.524" idx="13">
    <p:pos x="4728" y="3354"/>
    <p:text>Différence avec l'IAS 10 des IFRS. La subvention peut-être présentée en déduction de la valeur actuelle de l'actif immobilisé acquis gratutitement.</p:text>
    <p:extLst>
      <p:ext uri="{C676402C-5697-4E1C-873F-D02D1690AC5C}">
        <p15:threadingInfo xmlns:p15="http://schemas.microsoft.com/office/powerpoint/2012/main" xmlns="" timeZoneBias="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6-14T01:35:07.067" idx="14">
    <p:pos x="5526" y="2502"/>
    <p:text>Différence avec les IFRS ( Cadre conceptuel)</p:text>
    <p:extLst>
      <p:ext uri="{C676402C-5697-4E1C-873F-D02D1690AC5C}">
        <p15:threadingInfo xmlns:p15="http://schemas.microsoft.com/office/powerpoint/2012/main" xmlns=""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F3A8B8-6250-4196-8DA3-3EB25A05B556}" type="datetimeFigureOut">
              <a:rPr lang="fr-FR" smtClean="0"/>
              <a:pPr/>
              <a:t>06/03/2019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26DE3C-D579-4DDC-8D41-3059A2D135AF}" type="slidenum">
              <a:rPr lang="fr-FR" smtClean="0"/>
              <a:pPr/>
              <a:t>‹N°›</a:t>
            </a:fld>
            <a:endParaRPr lang="fr-FR"/>
          </a:p>
        </p:txBody>
      </p:sp>
    </p:spTree>
    <p:extLst>
      <p:ext uri="{BB962C8B-B14F-4D97-AF65-F5344CB8AC3E}">
        <p14:creationId xmlns:p14="http://schemas.microsoft.com/office/powerpoint/2010/main" xmlns="" val="335621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a:t>
            </a:fld>
            <a:endParaRPr lang="fr-FR"/>
          </a:p>
        </p:txBody>
      </p:sp>
    </p:spTree>
    <p:extLst>
      <p:ext uri="{BB962C8B-B14F-4D97-AF65-F5344CB8AC3E}">
        <p14:creationId xmlns:p14="http://schemas.microsoft.com/office/powerpoint/2010/main" xmlns="" val="108041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55</a:t>
            </a:fld>
            <a:endParaRPr lang="fr-FR"/>
          </a:p>
        </p:txBody>
      </p:sp>
    </p:spTree>
    <p:extLst>
      <p:ext uri="{BB962C8B-B14F-4D97-AF65-F5344CB8AC3E}">
        <p14:creationId xmlns:p14="http://schemas.microsoft.com/office/powerpoint/2010/main" xmlns="" val="133590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56</a:t>
            </a:fld>
            <a:endParaRPr lang="fr-FR"/>
          </a:p>
        </p:txBody>
      </p:sp>
    </p:spTree>
    <p:extLst>
      <p:ext uri="{BB962C8B-B14F-4D97-AF65-F5344CB8AC3E}">
        <p14:creationId xmlns:p14="http://schemas.microsoft.com/office/powerpoint/2010/main" xmlns="" val="189227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Cas particulier de l’escompte de règlement: Produit financier pour les achats de marchandises, de matières premières, de services alors que</a:t>
            </a:r>
            <a:r>
              <a:rPr lang="fr-FR" baseline="0" dirty="0" smtClean="0"/>
              <a:t> vient en diminution du coût d’acquisition de l’immobilisation.</a:t>
            </a:r>
            <a:r>
              <a:rPr lang="fr-FR" dirty="0" smtClean="0"/>
              <a:t> </a:t>
            </a:r>
          </a:p>
          <a:p>
            <a:r>
              <a:rPr lang="fr-FR" dirty="0" smtClean="0"/>
              <a:t>En environnement IFRS, le traitement des escomptes de règlement est homogène: Viennent en déduction de</a:t>
            </a:r>
            <a:r>
              <a:rPr lang="fr-FR" baseline="0" dirty="0" smtClean="0"/>
              <a:t> tous les coûts d’acquisition quelque soit leur nature</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57</a:t>
            </a:fld>
            <a:endParaRPr lang="fr-FR"/>
          </a:p>
        </p:txBody>
      </p:sp>
    </p:spTree>
    <p:extLst>
      <p:ext uri="{BB962C8B-B14F-4D97-AF65-F5344CB8AC3E}">
        <p14:creationId xmlns:p14="http://schemas.microsoft.com/office/powerpoint/2010/main" xmlns="" val="394986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Cas particulier de l’escompte de règlement: Produit financier pour les achats de marchandises, de matières premières, de services alors que</a:t>
            </a:r>
            <a:r>
              <a:rPr lang="fr-FR" baseline="0" dirty="0" smtClean="0"/>
              <a:t> vient en diminution du coût d’acquisition de l’immobilisation.</a:t>
            </a:r>
            <a:r>
              <a:rPr lang="fr-FR" dirty="0" smtClean="0"/>
              <a:t> </a:t>
            </a:r>
          </a:p>
          <a:p>
            <a:r>
              <a:rPr lang="fr-FR" dirty="0" smtClean="0"/>
              <a:t>En environnement IFRS, le traitement des escomptes de règlement est homogène: Viennent en déduction de</a:t>
            </a:r>
            <a:r>
              <a:rPr lang="fr-FR" baseline="0" dirty="0" smtClean="0"/>
              <a:t> tous les coûts d’acquisition quelque soit leur nature</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58</a:t>
            </a:fld>
            <a:endParaRPr lang="fr-FR"/>
          </a:p>
        </p:txBody>
      </p:sp>
    </p:spTree>
    <p:extLst>
      <p:ext uri="{BB962C8B-B14F-4D97-AF65-F5344CB8AC3E}">
        <p14:creationId xmlns:p14="http://schemas.microsoft.com/office/powerpoint/2010/main" xmlns="" val="339356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60</a:t>
            </a:fld>
            <a:endParaRPr lang="fr-FR"/>
          </a:p>
        </p:txBody>
      </p:sp>
    </p:spTree>
    <p:extLst>
      <p:ext uri="{BB962C8B-B14F-4D97-AF65-F5344CB8AC3E}">
        <p14:creationId xmlns:p14="http://schemas.microsoft.com/office/powerpoint/2010/main" xmlns="" val="305436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62</a:t>
            </a:fld>
            <a:endParaRPr lang="fr-FR"/>
          </a:p>
        </p:txBody>
      </p:sp>
    </p:spTree>
    <p:extLst>
      <p:ext uri="{BB962C8B-B14F-4D97-AF65-F5344CB8AC3E}">
        <p14:creationId xmlns:p14="http://schemas.microsoft.com/office/powerpoint/2010/main" xmlns="" val="176257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63</a:t>
            </a:fld>
            <a:endParaRPr lang="fr-FR"/>
          </a:p>
        </p:txBody>
      </p:sp>
    </p:spTree>
    <p:extLst>
      <p:ext uri="{BB962C8B-B14F-4D97-AF65-F5344CB8AC3E}">
        <p14:creationId xmlns:p14="http://schemas.microsoft.com/office/powerpoint/2010/main" xmlns="" val="182526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66</a:t>
            </a:fld>
            <a:endParaRPr lang="fr-FR"/>
          </a:p>
        </p:txBody>
      </p:sp>
    </p:spTree>
    <p:extLst>
      <p:ext uri="{BB962C8B-B14F-4D97-AF65-F5344CB8AC3E}">
        <p14:creationId xmlns:p14="http://schemas.microsoft.com/office/powerpoint/2010/main" xmlns="" val="3687047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7030A0"/>
              </a:solidFill>
            </a:endParaRPr>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67</a:t>
            </a:fld>
            <a:endParaRPr lang="fr-FR"/>
          </a:p>
        </p:txBody>
      </p:sp>
    </p:spTree>
    <p:extLst>
      <p:ext uri="{BB962C8B-B14F-4D97-AF65-F5344CB8AC3E}">
        <p14:creationId xmlns:p14="http://schemas.microsoft.com/office/powerpoint/2010/main" xmlns="" val="56239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70</a:t>
            </a:fld>
            <a:endParaRPr lang="fr-FR"/>
          </a:p>
        </p:txBody>
      </p:sp>
    </p:spTree>
    <p:extLst>
      <p:ext uri="{BB962C8B-B14F-4D97-AF65-F5344CB8AC3E}">
        <p14:creationId xmlns:p14="http://schemas.microsoft.com/office/powerpoint/2010/main" xmlns="" val="348043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a:t>
            </a:fld>
            <a:endParaRPr lang="fr-FR"/>
          </a:p>
        </p:txBody>
      </p:sp>
    </p:spTree>
    <p:extLst>
      <p:ext uri="{BB962C8B-B14F-4D97-AF65-F5344CB8AC3E}">
        <p14:creationId xmlns:p14="http://schemas.microsoft.com/office/powerpoint/2010/main" xmlns="" val="89435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72</a:t>
            </a:fld>
            <a:endParaRPr lang="fr-FR"/>
          </a:p>
        </p:txBody>
      </p:sp>
    </p:spTree>
    <p:extLst>
      <p:ext uri="{BB962C8B-B14F-4D97-AF65-F5344CB8AC3E}">
        <p14:creationId xmlns:p14="http://schemas.microsoft.com/office/powerpoint/2010/main" xmlns="" val="354910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73</a:t>
            </a:fld>
            <a:endParaRPr lang="fr-FR"/>
          </a:p>
        </p:txBody>
      </p:sp>
    </p:spTree>
    <p:extLst>
      <p:ext uri="{BB962C8B-B14F-4D97-AF65-F5344CB8AC3E}">
        <p14:creationId xmlns:p14="http://schemas.microsoft.com/office/powerpoint/2010/main" xmlns="" val="375062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81</a:t>
            </a:fld>
            <a:endParaRPr lang="fr-FR"/>
          </a:p>
        </p:txBody>
      </p:sp>
    </p:spTree>
    <p:extLst>
      <p:ext uri="{BB962C8B-B14F-4D97-AF65-F5344CB8AC3E}">
        <p14:creationId xmlns:p14="http://schemas.microsoft.com/office/powerpoint/2010/main" xmlns="" val="355634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82</a:t>
            </a:fld>
            <a:endParaRPr lang="fr-FR"/>
          </a:p>
        </p:txBody>
      </p:sp>
    </p:spTree>
    <p:extLst>
      <p:ext uri="{BB962C8B-B14F-4D97-AF65-F5344CB8AC3E}">
        <p14:creationId xmlns:p14="http://schemas.microsoft.com/office/powerpoint/2010/main" xmlns="" val="143663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86</a:t>
            </a:fld>
            <a:endParaRPr lang="fr-FR"/>
          </a:p>
        </p:txBody>
      </p:sp>
    </p:spTree>
    <p:extLst>
      <p:ext uri="{BB962C8B-B14F-4D97-AF65-F5344CB8AC3E}">
        <p14:creationId xmlns:p14="http://schemas.microsoft.com/office/powerpoint/2010/main" xmlns="" val="97236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87</a:t>
            </a:fld>
            <a:endParaRPr lang="fr-FR"/>
          </a:p>
        </p:txBody>
      </p:sp>
    </p:spTree>
    <p:extLst>
      <p:ext uri="{BB962C8B-B14F-4D97-AF65-F5344CB8AC3E}">
        <p14:creationId xmlns:p14="http://schemas.microsoft.com/office/powerpoint/2010/main" xmlns="" val="250975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89</a:t>
            </a:fld>
            <a:endParaRPr lang="fr-FR"/>
          </a:p>
        </p:txBody>
      </p:sp>
    </p:spTree>
    <p:extLst>
      <p:ext uri="{BB962C8B-B14F-4D97-AF65-F5344CB8AC3E}">
        <p14:creationId xmlns:p14="http://schemas.microsoft.com/office/powerpoint/2010/main" xmlns="" val="2618031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92</a:t>
            </a:fld>
            <a:endParaRPr lang="fr-FR"/>
          </a:p>
        </p:txBody>
      </p:sp>
    </p:spTree>
    <p:extLst>
      <p:ext uri="{BB962C8B-B14F-4D97-AF65-F5344CB8AC3E}">
        <p14:creationId xmlns:p14="http://schemas.microsoft.com/office/powerpoint/2010/main" xmlns="" val="3435711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93</a:t>
            </a:fld>
            <a:endParaRPr lang="fr-FR"/>
          </a:p>
        </p:txBody>
      </p:sp>
    </p:spTree>
    <p:extLst>
      <p:ext uri="{BB962C8B-B14F-4D97-AF65-F5344CB8AC3E}">
        <p14:creationId xmlns:p14="http://schemas.microsoft.com/office/powerpoint/2010/main" xmlns="" val="1214569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96</a:t>
            </a:fld>
            <a:endParaRPr lang="fr-FR"/>
          </a:p>
        </p:txBody>
      </p:sp>
    </p:spTree>
    <p:extLst>
      <p:ext uri="{BB962C8B-B14F-4D97-AF65-F5344CB8AC3E}">
        <p14:creationId xmlns:p14="http://schemas.microsoft.com/office/powerpoint/2010/main" xmlns="" val="382612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6</a:t>
            </a:fld>
            <a:endParaRPr lang="fr-FR"/>
          </a:p>
        </p:txBody>
      </p:sp>
    </p:spTree>
    <p:extLst>
      <p:ext uri="{BB962C8B-B14F-4D97-AF65-F5344CB8AC3E}">
        <p14:creationId xmlns:p14="http://schemas.microsoft.com/office/powerpoint/2010/main" xmlns="" val="3679401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102</a:t>
            </a:fld>
            <a:endParaRPr lang="fr-FR"/>
          </a:p>
        </p:txBody>
      </p:sp>
    </p:spTree>
    <p:extLst>
      <p:ext uri="{BB962C8B-B14F-4D97-AF65-F5344CB8AC3E}">
        <p14:creationId xmlns:p14="http://schemas.microsoft.com/office/powerpoint/2010/main" xmlns="" val="415446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109</a:t>
            </a:fld>
            <a:endParaRPr lang="fr-FR"/>
          </a:p>
        </p:txBody>
      </p:sp>
    </p:spTree>
    <p:extLst>
      <p:ext uri="{BB962C8B-B14F-4D97-AF65-F5344CB8AC3E}">
        <p14:creationId xmlns:p14="http://schemas.microsoft.com/office/powerpoint/2010/main" xmlns="" val="4133897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110</a:t>
            </a:fld>
            <a:endParaRPr lang="fr-FR"/>
          </a:p>
        </p:txBody>
      </p:sp>
    </p:spTree>
    <p:extLst>
      <p:ext uri="{BB962C8B-B14F-4D97-AF65-F5344CB8AC3E}">
        <p14:creationId xmlns:p14="http://schemas.microsoft.com/office/powerpoint/2010/main" xmlns="" val="3987171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111</a:t>
            </a:fld>
            <a:endParaRPr lang="fr-FR"/>
          </a:p>
        </p:txBody>
      </p:sp>
    </p:spTree>
    <p:extLst>
      <p:ext uri="{BB962C8B-B14F-4D97-AF65-F5344CB8AC3E}">
        <p14:creationId xmlns:p14="http://schemas.microsoft.com/office/powerpoint/2010/main" xmlns="" val="2757226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112</a:t>
            </a:fld>
            <a:endParaRPr lang="fr-FR"/>
          </a:p>
        </p:txBody>
      </p:sp>
    </p:spTree>
    <p:extLst>
      <p:ext uri="{BB962C8B-B14F-4D97-AF65-F5344CB8AC3E}">
        <p14:creationId xmlns:p14="http://schemas.microsoft.com/office/powerpoint/2010/main" xmlns="" val="3703153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113</a:t>
            </a:fld>
            <a:endParaRPr lang="fr-FR"/>
          </a:p>
        </p:txBody>
      </p:sp>
    </p:spTree>
    <p:extLst>
      <p:ext uri="{BB962C8B-B14F-4D97-AF65-F5344CB8AC3E}">
        <p14:creationId xmlns:p14="http://schemas.microsoft.com/office/powerpoint/2010/main" xmlns="" val="98228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115</a:t>
            </a:fld>
            <a:endParaRPr lang="fr-FR"/>
          </a:p>
        </p:txBody>
      </p:sp>
    </p:spTree>
    <p:extLst>
      <p:ext uri="{BB962C8B-B14F-4D97-AF65-F5344CB8AC3E}">
        <p14:creationId xmlns:p14="http://schemas.microsoft.com/office/powerpoint/2010/main" xmlns="" val="3868963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116</a:t>
            </a:fld>
            <a:endParaRPr lang="fr-FR"/>
          </a:p>
        </p:txBody>
      </p:sp>
    </p:spTree>
    <p:extLst>
      <p:ext uri="{BB962C8B-B14F-4D97-AF65-F5344CB8AC3E}">
        <p14:creationId xmlns:p14="http://schemas.microsoft.com/office/powerpoint/2010/main" xmlns="" val="65250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118</a:t>
            </a:fld>
            <a:endParaRPr lang="fr-FR"/>
          </a:p>
        </p:txBody>
      </p:sp>
    </p:spTree>
    <p:extLst>
      <p:ext uri="{BB962C8B-B14F-4D97-AF65-F5344CB8AC3E}">
        <p14:creationId xmlns:p14="http://schemas.microsoft.com/office/powerpoint/2010/main" xmlns="" val="2690737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122</a:t>
            </a:fld>
            <a:endParaRPr lang="fr-FR"/>
          </a:p>
        </p:txBody>
      </p:sp>
    </p:spTree>
    <p:extLst>
      <p:ext uri="{BB962C8B-B14F-4D97-AF65-F5344CB8AC3E}">
        <p14:creationId xmlns:p14="http://schemas.microsoft.com/office/powerpoint/2010/main" xmlns="" val="11778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9</a:t>
            </a:fld>
            <a:endParaRPr lang="fr-FR"/>
          </a:p>
        </p:txBody>
      </p:sp>
    </p:spTree>
    <p:extLst>
      <p:ext uri="{BB962C8B-B14F-4D97-AF65-F5344CB8AC3E}">
        <p14:creationId xmlns:p14="http://schemas.microsoft.com/office/powerpoint/2010/main" xmlns="" val="2602998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123</a:t>
            </a:fld>
            <a:endParaRPr lang="fr-FR"/>
          </a:p>
        </p:txBody>
      </p:sp>
    </p:spTree>
    <p:extLst>
      <p:ext uri="{BB962C8B-B14F-4D97-AF65-F5344CB8AC3E}">
        <p14:creationId xmlns:p14="http://schemas.microsoft.com/office/powerpoint/2010/main" xmlns="" val="1311106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126</a:t>
            </a:fld>
            <a:endParaRPr lang="fr-FR"/>
          </a:p>
        </p:txBody>
      </p:sp>
    </p:spTree>
    <p:extLst>
      <p:ext uri="{BB962C8B-B14F-4D97-AF65-F5344CB8AC3E}">
        <p14:creationId xmlns:p14="http://schemas.microsoft.com/office/powerpoint/2010/main" xmlns="" val="3596934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128</a:t>
            </a:fld>
            <a:endParaRPr lang="fr-FR"/>
          </a:p>
        </p:txBody>
      </p:sp>
    </p:spTree>
    <p:extLst>
      <p:ext uri="{BB962C8B-B14F-4D97-AF65-F5344CB8AC3E}">
        <p14:creationId xmlns:p14="http://schemas.microsoft.com/office/powerpoint/2010/main" xmlns="" val="2740894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129</a:t>
            </a:fld>
            <a:endParaRPr lang="fr-FR"/>
          </a:p>
        </p:txBody>
      </p:sp>
    </p:spTree>
    <p:extLst>
      <p:ext uri="{BB962C8B-B14F-4D97-AF65-F5344CB8AC3E}">
        <p14:creationId xmlns:p14="http://schemas.microsoft.com/office/powerpoint/2010/main" xmlns="" val="263273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cadre conceptuel n’existe pas dans le SYSCOHADA avant révision mais seulement dans le SYSCOA.</a:t>
            </a:r>
          </a:p>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135</a:t>
            </a:fld>
            <a:endParaRPr lang="fr-FR"/>
          </a:p>
        </p:txBody>
      </p:sp>
    </p:spTree>
    <p:extLst>
      <p:ext uri="{BB962C8B-B14F-4D97-AF65-F5344CB8AC3E}">
        <p14:creationId xmlns:p14="http://schemas.microsoft.com/office/powerpoint/2010/main" xmlns="" val="2692026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cadre conceptuel n’existe pas dans le SYSCOHADA avant révision mais seulement dans le SYSCOA.</a:t>
            </a:r>
          </a:p>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136</a:t>
            </a:fld>
            <a:endParaRPr lang="fr-FR"/>
          </a:p>
        </p:txBody>
      </p:sp>
    </p:spTree>
    <p:extLst>
      <p:ext uri="{BB962C8B-B14F-4D97-AF65-F5344CB8AC3E}">
        <p14:creationId xmlns:p14="http://schemas.microsoft.com/office/powerpoint/2010/main" xmlns="" val="3632271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cadre conceptuel n’existe pas dans le SYSCOHADA avant révision mais seulement dans le SYSCOA.</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137</a:t>
            </a:fld>
            <a:endParaRPr lang="fr-FR"/>
          </a:p>
        </p:txBody>
      </p:sp>
    </p:spTree>
    <p:extLst>
      <p:ext uri="{BB962C8B-B14F-4D97-AF65-F5344CB8AC3E}">
        <p14:creationId xmlns:p14="http://schemas.microsoft.com/office/powerpoint/2010/main" xmlns="" val="4027381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cadre conceptuel n’existe pas dans le SYSCOHADA avant révision mais seulement dans le SYSCOA.</a:t>
            </a:r>
          </a:p>
          <a:p>
            <a:endParaRPr lang="fr-FR" dirty="0" smtClean="0"/>
          </a:p>
          <a:p>
            <a:r>
              <a:rPr lang="fr-FR" dirty="0" smtClean="0"/>
              <a:t>(1): Seul ce chapitre 5 existe de</a:t>
            </a:r>
            <a:r>
              <a:rPr lang="fr-FR" baseline="0" dirty="0" smtClean="0"/>
              <a:t> manière formelle dans le SYSCOHADA AVANT REVISION</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138</a:t>
            </a:fld>
            <a:endParaRPr lang="fr-FR"/>
          </a:p>
        </p:txBody>
      </p:sp>
    </p:spTree>
    <p:extLst>
      <p:ext uri="{BB962C8B-B14F-4D97-AF65-F5344CB8AC3E}">
        <p14:creationId xmlns:p14="http://schemas.microsoft.com/office/powerpoint/2010/main" xmlns="" val="1017235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144</a:t>
            </a:fld>
            <a:endParaRPr lang="fr-FR"/>
          </a:p>
        </p:txBody>
      </p:sp>
    </p:spTree>
    <p:extLst>
      <p:ext uri="{BB962C8B-B14F-4D97-AF65-F5344CB8AC3E}">
        <p14:creationId xmlns:p14="http://schemas.microsoft.com/office/powerpoint/2010/main" xmlns="" val="1181010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145</a:t>
            </a:fld>
            <a:endParaRPr lang="fr-FR"/>
          </a:p>
        </p:txBody>
      </p:sp>
    </p:spTree>
    <p:extLst>
      <p:ext uri="{BB962C8B-B14F-4D97-AF65-F5344CB8AC3E}">
        <p14:creationId xmlns:p14="http://schemas.microsoft.com/office/powerpoint/2010/main" xmlns="" val="200102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12</a:t>
            </a:fld>
            <a:endParaRPr lang="fr-FR"/>
          </a:p>
        </p:txBody>
      </p:sp>
    </p:spTree>
    <p:extLst>
      <p:ext uri="{BB962C8B-B14F-4D97-AF65-F5344CB8AC3E}">
        <p14:creationId xmlns:p14="http://schemas.microsoft.com/office/powerpoint/2010/main" xmlns="" val="408228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146</a:t>
            </a:fld>
            <a:endParaRPr lang="fr-FR"/>
          </a:p>
        </p:txBody>
      </p:sp>
    </p:spTree>
    <p:extLst>
      <p:ext uri="{BB962C8B-B14F-4D97-AF65-F5344CB8AC3E}">
        <p14:creationId xmlns:p14="http://schemas.microsoft.com/office/powerpoint/2010/main" xmlns="" val="20127514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147</a:t>
            </a:fld>
            <a:endParaRPr lang="fr-FR"/>
          </a:p>
        </p:txBody>
      </p:sp>
    </p:spTree>
    <p:extLst>
      <p:ext uri="{BB962C8B-B14F-4D97-AF65-F5344CB8AC3E}">
        <p14:creationId xmlns:p14="http://schemas.microsoft.com/office/powerpoint/2010/main" xmlns="" val="1462528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163</a:t>
            </a:fld>
            <a:endParaRPr lang="fr-FR"/>
          </a:p>
        </p:txBody>
      </p:sp>
    </p:spTree>
    <p:extLst>
      <p:ext uri="{BB962C8B-B14F-4D97-AF65-F5344CB8AC3E}">
        <p14:creationId xmlns:p14="http://schemas.microsoft.com/office/powerpoint/2010/main" xmlns="" val="41271942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164</a:t>
            </a:fld>
            <a:endParaRPr lang="fr-FR"/>
          </a:p>
        </p:txBody>
      </p:sp>
    </p:spTree>
    <p:extLst>
      <p:ext uri="{BB962C8B-B14F-4D97-AF65-F5344CB8AC3E}">
        <p14:creationId xmlns:p14="http://schemas.microsoft.com/office/powerpoint/2010/main" xmlns="" val="265289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165</a:t>
            </a:fld>
            <a:endParaRPr lang="fr-FR"/>
          </a:p>
        </p:txBody>
      </p:sp>
    </p:spTree>
    <p:extLst>
      <p:ext uri="{BB962C8B-B14F-4D97-AF65-F5344CB8AC3E}">
        <p14:creationId xmlns:p14="http://schemas.microsoft.com/office/powerpoint/2010/main" xmlns="" val="1351109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166</a:t>
            </a:fld>
            <a:endParaRPr lang="fr-FR"/>
          </a:p>
        </p:txBody>
      </p:sp>
    </p:spTree>
    <p:extLst>
      <p:ext uri="{BB962C8B-B14F-4D97-AF65-F5344CB8AC3E}">
        <p14:creationId xmlns:p14="http://schemas.microsoft.com/office/powerpoint/2010/main" xmlns="" val="2639179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167</a:t>
            </a:fld>
            <a:endParaRPr lang="fr-FR"/>
          </a:p>
        </p:txBody>
      </p:sp>
    </p:spTree>
    <p:extLst>
      <p:ext uri="{BB962C8B-B14F-4D97-AF65-F5344CB8AC3E}">
        <p14:creationId xmlns:p14="http://schemas.microsoft.com/office/powerpoint/2010/main" xmlns="" val="1015191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168</a:t>
            </a:fld>
            <a:endParaRPr lang="fr-FR"/>
          </a:p>
        </p:txBody>
      </p:sp>
    </p:spTree>
    <p:extLst>
      <p:ext uri="{BB962C8B-B14F-4D97-AF65-F5344CB8AC3E}">
        <p14:creationId xmlns:p14="http://schemas.microsoft.com/office/powerpoint/2010/main" xmlns="" val="3300024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171</a:t>
            </a:fld>
            <a:endParaRPr lang="fr-FR"/>
          </a:p>
        </p:txBody>
      </p:sp>
    </p:spTree>
    <p:extLst>
      <p:ext uri="{BB962C8B-B14F-4D97-AF65-F5344CB8AC3E}">
        <p14:creationId xmlns:p14="http://schemas.microsoft.com/office/powerpoint/2010/main" xmlns="" val="2082088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Hypothèse sous-jacente:</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1 postulat de l’entité,</a:t>
            </a:r>
          </a:p>
          <a:p>
            <a:pPr lvl="0"/>
            <a:r>
              <a:rPr lang="fr-FR" sz="1200" kern="1200" dirty="0" smtClean="0">
                <a:solidFill>
                  <a:schemeClr val="tx1"/>
                </a:solidFill>
                <a:effectLst/>
                <a:latin typeface="+mn-lt"/>
                <a:ea typeface="+mn-ea"/>
                <a:cs typeface="+mn-cs"/>
              </a:rPr>
              <a:t>2 postulat de la comptabilité d’engagement,</a:t>
            </a:r>
          </a:p>
          <a:p>
            <a:pPr lvl="0"/>
            <a:r>
              <a:rPr lang="fr-FR" sz="1200" kern="1200" dirty="0" smtClean="0">
                <a:solidFill>
                  <a:schemeClr val="tx1"/>
                </a:solidFill>
                <a:effectLst/>
                <a:latin typeface="+mn-lt"/>
                <a:ea typeface="+mn-ea"/>
                <a:cs typeface="+mn-cs"/>
              </a:rPr>
              <a:t>3 postulat de la spécialisation des exercices,</a:t>
            </a:r>
          </a:p>
          <a:p>
            <a:pPr lvl="0"/>
            <a:r>
              <a:rPr lang="fr-FR" sz="1200" kern="1200" dirty="0" smtClean="0">
                <a:solidFill>
                  <a:schemeClr val="tx1"/>
                </a:solidFill>
                <a:effectLst/>
                <a:latin typeface="+mn-lt"/>
                <a:ea typeface="+mn-ea"/>
                <a:cs typeface="+mn-cs"/>
              </a:rPr>
              <a:t>4 postulat de la permanence des méthodes,</a:t>
            </a:r>
          </a:p>
          <a:p>
            <a:pPr lvl="0"/>
            <a:r>
              <a:rPr lang="fr-FR" sz="1200" kern="1200" dirty="0" smtClean="0">
                <a:solidFill>
                  <a:schemeClr val="tx1"/>
                </a:solidFill>
                <a:effectLst/>
                <a:latin typeface="+mn-lt"/>
                <a:ea typeface="+mn-ea"/>
                <a:cs typeface="+mn-cs"/>
              </a:rPr>
              <a:t>5 postulat de la prééminence de la réalité économique sur l’apparence juridique</a:t>
            </a:r>
          </a:p>
          <a:p>
            <a:pPr lvl="0"/>
            <a:r>
              <a:rPr lang="fr-FR" sz="1200" kern="1200" dirty="0" smtClean="0">
                <a:solidFill>
                  <a:schemeClr val="tx1"/>
                </a:solidFill>
                <a:effectLst/>
                <a:latin typeface="+mn-lt"/>
                <a:ea typeface="+mn-ea"/>
                <a:cs typeface="+mn-cs"/>
              </a:rPr>
              <a:t>1 convention du coût historique,</a:t>
            </a:r>
          </a:p>
          <a:p>
            <a:pPr lvl="0"/>
            <a:r>
              <a:rPr lang="fr-FR" sz="1200" kern="1200" dirty="0" smtClean="0">
                <a:solidFill>
                  <a:schemeClr val="tx1"/>
                </a:solidFill>
                <a:effectLst/>
                <a:latin typeface="+mn-lt"/>
                <a:ea typeface="+mn-ea"/>
                <a:cs typeface="+mn-cs"/>
              </a:rPr>
              <a:t>2 convention de prudence,</a:t>
            </a:r>
          </a:p>
          <a:p>
            <a:pPr lvl="0"/>
            <a:r>
              <a:rPr lang="fr-FR" sz="1200" kern="1200" dirty="0" smtClean="0">
                <a:solidFill>
                  <a:schemeClr val="tx1"/>
                </a:solidFill>
                <a:effectLst/>
                <a:latin typeface="+mn-lt"/>
                <a:ea typeface="+mn-ea"/>
                <a:cs typeface="+mn-cs"/>
              </a:rPr>
              <a:t>3 convention de la transparence</a:t>
            </a:r>
          </a:p>
          <a:p>
            <a:pPr lvl="0"/>
            <a:r>
              <a:rPr lang="fr-FR" sz="1200" kern="1200" dirty="0" smtClean="0">
                <a:solidFill>
                  <a:schemeClr val="tx1"/>
                </a:solidFill>
                <a:effectLst/>
                <a:latin typeface="+mn-lt"/>
                <a:ea typeface="+mn-ea"/>
                <a:cs typeface="+mn-cs"/>
              </a:rPr>
              <a:t>4 convention de la correspondance bilan de clôture - bilan d’ouverture</a:t>
            </a:r>
          </a:p>
          <a:p>
            <a:pPr lvl="0"/>
            <a:r>
              <a:rPr lang="fr-FR" sz="1200" kern="1200" dirty="0" smtClean="0">
                <a:solidFill>
                  <a:schemeClr val="tx1"/>
                </a:solidFill>
                <a:effectLst/>
                <a:latin typeface="+mn-lt"/>
                <a:ea typeface="+mn-ea"/>
                <a:cs typeface="+mn-cs"/>
              </a:rPr>
              <a:t>5 convention de l’importance significative</a:t>
            </a:r>
          </a:p>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174</a:t>
            </a:fld>
            <a:endParaRPr lang="fr-FR"/>
          </a:p>
        </p:txBody>
      </p:sp>
    </p:spTree>
    <p:extLst>
      <p:ext uri="{BB962C8B-B14F-4D97-AF65-F5344CB8AC3E}">
        <p14:creationId xmlns:p14="http://schemas.microsoft.com/office/powerpoint/2010/main" xmlns="" val="115898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Système</a:t>
            </a:r>
            <a:r>
              <a:rPr lang="fr-FR" baseline="0" dirty="0" smtClean="0"/>
              <a:t> allégé supprimé</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16</a:t>
            </a:fld>
            <a:endParaRPr lang="fr-FR"/>
          </a:p>
        </p:txBody>
      </p:sp>
    </p:spTree>
    <p:extLst>
      <p:ext uri="{BB962C8B-B14F-4D97-AF65-F5344CB8AC3E}">
        <p14:creationId xmlns:p14="http://schemas.microsoft.com/office/powerpoint/2010/main" xmlns="" val="40542645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175</a:t>
            </a:fld>
            <a:endParaRPr lang="fr-FR"/>
          </a:p>
        </p:txBody>
      </p:sp>
    </p:spTree>
    <p:extLst>
      <p:ext uri="{BB962C8B-B14F-4D97-AF65-F5344CB8AC3E}">
        <p14:creationId xmlns:p14="http://schemas.microsoft.com/office/powerpoint/2010/main" xmlns="" val="3033117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186</a:t>
            </a:fld>
            <a:endParaRPr lang="fr-FR"/>
          </a:p>
        </p:txBody>
      </p:sp>
    </p:spTree>
    <p:extLst>
      <p:ext uri="{BB962C8B-B14F-4D97-AF65-F5344CB8AC3E}">
        <p14:creationId xmlns:p14="http://schemas.microsoft.com/office/powerpoint/2010/main" xmlns="" val="755901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197</a:t>
            </a:fld>
            <a:endParaRPr lang="fr-FR"/>
          </a:p>
        </p:txBody>
      </p:sp>
    </p:spTree>
    <p:extLst>
      <p:ext uri="{BB962C8B-B14F-4D97-AF65-F5344CB8AC3E}">
        <p14:creationId xmlns:p14="http://schemas.microsoft.com/office/powerpoint/2010/main" xmlns="" val="6472612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198</a:t>
            </a:fld>
            <a:endParaRPr lang="fr-FR"/>
          </a:p>
        </p:txBody>
      </p:sp>
    </p:spTree>
    <p:extLst>
      <p:ext uri="{BB962C8B-B14F-4D97-AF65-F5344CB8AC3E}">
        <p14:creationId xmlns:p14="http://schemas.microsoft.com/office/powerpoint/2010/main" xmlns="" val="15078862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204</a:t>
            </a:fld>
            <a:endParaRPr lang="fr-FR"/>
          </a:p>
        </p:txBody>
      </p:sp>
    </p:spTree>
    <p:extLst>
      <p:ext uri="{BB962C8B-B14F-4D97-AF65-F5344CB8AC3E}">
        <p14:creationId xmlns:p14="http://schemas.microsoft.com/office/powerpoint/2010/main" xmlns="" val="4145512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205</a:t>
            </a:fld>
            <a:endParaRPr lang="fr-FR"/>
          </a:p>
        </p:txBody>
      </p:sp>
    </p:spTree>
    <p:extLst>
      <p:ext uri="{BB962C8B-B14F-4D97-AF65-F5344CB8AC3E}">
        <p14:creationId xmlns:p14="http://schemas.microsoft.com/office/powerpoint/2010/main" xmlns="" val="3084628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206</a:t>
            </a:fld>
            <a:endParaRPr lang="fr-FR"/>
          </a:p>
        </p:txBody>
      </p:sp>
    </p:spTree>
    <p:extLst>
      <p:ext uri="{BB962C8B-B14F-4D97-AF65-F5344CB8AC3E}">
        <p14:creationId xmlns:p14="http://schemas.microsoft.com/office/powerpoint/2010/main" xmlns="" val="25492645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207</a:t>
            </a:fld>
            <a:endParaRPr lang="fr-FR"/>
          </a:p>
        </p:txBody>
      </p:sp>
    </p:spTree>
    <p:extLst>
      <p:ext uri="{BB962C8B-B14F-4D97-AF65-F5344CB8AC3E}">
        <p14:creationId xmlns:p14="http://schemas.microsoft.com/office/powerpoint/2010/main" xmlns="" val="17268642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208</a:t>
            </a:fld>
            <a:endParaRPr lang="fr-FR"/>
          </a:p>
        </p:txBody>
      </p:sp>
    </p:spTree>
    <p:extLst>
      <p:ext uri="{BB962C8B-B14F-4D97-AF65-F5344CB8AC3E}">
        <p14:creationId xmlns:p14="http://schemas.microsoft.com/office/powerpoint/2010/main" xmlns="" val="33081489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209</a:t>
            </a:fld>
            <a:endParaRPr lang="fr-FR"/>
          </a:p>
        </p:txBody>
      </p:sp>
    </p:spTree>
    <p:extLst>
      <p:ext uri="{BB962C8B-B14F-4D97-AF65-F5344CB8AC3E}">
        <p14:creationId xmlns:p14="http://schemas.microsoft.com/office/powerpoint/2010/main" xmlns="" val="80646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Système</a:t>
            </a:r>
            <a:r>
              <a:rPr lang="fr-FR" baseline="0" dirty="0" smtClean="0"/>
              <a:t> allégé supprimé</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17</a:t>
            </a:fld>
            <a:endParaRPr lang="fr-FR"/>
          </a:p>
        </p:txBody>
      </p:sp>
    </p:spTree>
    <p:extLst>
      <p:ext uri="{BB962C8B-B14F-4D97-AF65-F5344CB8AC3E}">
        <p14:creationId xmlns:p14="http://schemas.microsoft.com/office/powerpoint/2010/main" xmlns="" val="2511737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211</a:t>
            </a:fld>
            <a:endParaRPr lang="fr-FR"/>
          </a:p>
        </p:txBody>
      </p:sp>
    </p:spTree>
    <p:extLst>
      <p:ext uri="{BB962C8B-B14F-4D97-AF65-F5344CB8AC3E}">
        <p14:creationId xmlns:p14="http://schemas.microsoft.com/office/powerpoint/2010/main" xmlns="" val="1904028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Les diapositives</a:t>
            </a:r>
            <a:r>
              <a:rPr lang="fr-FR" baseline="0" dirty="0" smtClean="0"/>
              <a:t> suivantes (215 à 241) du présent support ne seront pas présentées sauf peut-être les diapos 215, 238-242, mais plutôt les pages du support PDF (Pages 962 à 1063).  </a:t>
            </a:r>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214</a:t>
            </a:fld>
            <a:endParaRPr lang="fr-FR"/>
          </a:p>
        </p:txBody>
      </p:sp>
    </p:spTree>
    <p:extLst>
      <p:ext uri="{BB962C8B-B14F-4D97-AF65-F5344CB8AC3E}">
        <p14:creationId xmlns:p14="http://schemas.microsoft.com/office/powerpoint/2010/main" xmlns="" val="1965463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225</a:t>
            </a:fld>
            <a:endParaRPr lang="fr-FR"/>
          </a:p>
        </p:txBody>
      </p:sp>
    </p:spTree>
    <p:extLst>
      <p:ext uri="{BB962C8B-B14F-4D97-AF65-F5344CB8AC3E}">
        <p14:creationId xmlns:p14="http://schemas.microsoft.com/office/powerpoint/2010/main" xmlns="" val="41824403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229</a:t>
            </a:fld>
            <a:endParaRPr lang="fr-FR"/>
          </a:p>
        </p:txBody>
      </p:sp>
    </p:spTree>
    <p:extLst>
      <p:ext uri="{BB962C8B-B14F-4D97-AF65-F5344CB8AC3E}">
        <p14:creationId xmlns:p14="http://schemas.microsoft.com/office/powerpoint/2010/main" xmlns="" val="29400262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233</a:t>
            </a:fld>
            <a:endParaRPr lang="fr-FR"/>
          </a:p>
        </p:txBody>
      </p:sp>
    </p:spTree>
    <p:extLst>
      <p:ext uri="{BB962C8B-B14F-4D97-AF65-F5344CB8AC3E}">
        <p14:creationId xmlns:p14="http://schemas.microsoft.com/office/powerpoint/2010/main" xmlns="" val="1537404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242</a:t>
            </a:fld>
            <a:endParaRPr lang="fr-FR"/>
          </a:p>
        </p:txBody>
      </p:sp>
    </p:spTree>
    <p:extLst>
      <p:ext uri="{BB962C8B-B14F-4D97-AF65-F5344CB8AC3E}">
        <p14:creationId xmlns:p14="http://schemas.microsoft.com/office/powerpoint/2010/main" xmlns="" val="2163469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246</a:t>
            </a:fld>
            <a:endParaRPr lang="fr-FR"/>
          </a:p>
        </p:txBody>
      </p:sp>
    </p:spTree>
    <p:extLst>
      <p:ext uri="{BB962C8B-B14F-4D97-AF65-F5344CB8AC3E}">
        <p14:creationId xmlns:p14="http://schemas.microsoft.com/office/powerpoint/2010/main" xmlns="" val="7839995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249</a:t>
            </a:fld>
            <a:endParaRPr lang="fr-FR"/>
          </a:p>
        </p:txBody>
      </p:sp>
    </p:spTree>
    <p:extLst>
      <p:ext uri="{BB962C8B-B14F-4D97-AF65-F5344CB8AC3E}">
        <p14:creationId xmlns:p14="http://schemas.microsoft.com/office/powerpoint/2010/main" xmlns="" val="26491529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250</a:t>
            </a:fld>
            <a:endParaRPr lang="fr-FR"/>
          </a:p>
        </p:txBody>
      </p:sp>
    </p:spTree>
    <p:extLst>
      <p:ext uri="{BB962C8B-B14F-4D97-AF65-F5344CB8AC3E}">
        <p14:creationId xmlns:p14="http://schemas.microsoft.com/office/powerpoint/2010/main" xmlns="" val="1984841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251</a:t>
            </a:fld>
            <a:endParaRPr lang="fr-FR"/>
          </a:p>
        </p:txBody>
      </p:sp>
    </p:spTree>
    <p:extLst>
      <p:ext uri="{BB962C8B-B14F-4D97-AF65-F5344CB8AC3E}">
        <p14:creationId xmlns:p14="http://schemas.microsoft.com/office/powerpoint/2010/main" xmlns="" val="66950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23</a:t>
            </a:fld>
            <a:endParaRPr lang="fr-FR"/>
          </a:p>
        </p:txBody>
      </p:sp>
    </p:spTree>
    <p:extLst>
      <p:ext uri="{BB962C8B-B14F-4D97-AF65-F5344CB8AC3E}">
        <p14:creationId xmlns:p14="http://schemas.microsoft.com/office/powerpoint/2010/main" xmlns="" val="14927150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252</a:t>
            </a:fld>
            <a:endParaRPr lang="fr-FR"/>
          </a:p>
        </p:txBody>
      </p:sp>
    </p:spTree>
    <p:extLst>
      <p:ext uri="{BB962C8B-B14F-4D97-AF65-F5344CB8AC3E}">
        <p14:creationId xmlns:p14="http://schemas.microsoft.com/office/powerpoint/2010/main" xmlns="" val="30243515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253</a:t>
            </a:fld>
            <a:endParaRPr lang="fr-FR"/>
          </a:p>
        </p:txBody>
      </p:sp>
    </p:spTree>
    <p:extLst>
      <p:ext uri="{BB962C8B-B14F-4D97-AF65-F5344CB8AC3E}">
        <p14:creationId xmlns:p14="http://schemas.microsoft.com/office/powerpoint/2010/main" xmlns="" val="25783747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260</a:t>
            </a:fld>
            <a:endParaRPr lang="fr-FR"/>
          </a:p>
        </p:txBody>
      </p:sp>
    </p:spTree>
    <p:extLst>
      <p:ext uri="{BB962C8B-B14F-4D97-AF65-F5344CB8AC3E}">
        <p14:creationId xmlns:p14="http://schemas.microsoft.com/office/powerpoint/2010/main" xmlns="" val="13555486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265</a:t>
            </a:fld>
            <a:endParaRPr lang="fr-FR"/>
          </a:p>
        </p:txBody>
      </p:sp>
    </p:spTree>
    <p:extLst>
      <p:ext uri="{BB962C8B-B14F-4D97-AF65-F5344CB8AC3E}">
        <p14:creationId xmlns:p14="http://schemas.microsoft.com/office/powerpoint/2010/main" xmlns="" val="2483254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267</a:t>
            </a:fld>
            <a:endParaRPr lang="fr-FR"/>
          </a:p>
        </p:txBody>
      </p:sp>
    </p:spTree>
    <p:extLst>
      <p:ext uri="{BB962C8B-B14F-4D97-AF65-F5344CB8AC3E}">
        <p14:creationId xmlns:p14="http://schemas.microsoft.com/office/powerpoint/2010/main" xmlns="" val="13990477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268</a:t>
            </a:fld>
            <a:endParaRPr lang="fr-FR"/>
          </a:p>
        </p:txBody>
      </p:sp>
    </p:spTree>
    <p:extLst>
      <p:ext uri="{BB962C8B-B14F-4D97-AF65-F5344CB8AC3E}">
        <p14:creationId xmlns:p14="http://schemas.microsoft.com/office/powerpoint/2010/main" xmlns="" val="34968423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269</a:t>
            </a:fld>
            <a:endParaRPr lang="fr-FR"/>
          </a:p>
        </p:txBody>
      </p:sp>
    </p:spTree>
    <p:extLst>
      <p:ext uri="{BB962C8B-B14F-4D97-AF65-F5344CB8AC3E}">
        <p14:creationId xmlns:p14="http://schemas.microsoft.com/office/powerpoint/2010/main" xmlns="" val="4007620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270</a:t>
            </a:fld>
            <a:endParaRPr lang="fr-FR"/>
          </a:p>
        </p:txBody>
      </p:sp>
    </p:spTree>
    <p:extLst>
      <p:ext uri="{BB962C8B-B14F-4D97-AF65-F5344CB8AC3E}">
        <p14:creationId xmlns:p14="http://schemas.microsoft.com/office/powerpoint/2010/main" xmlns="" val="2073407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271</a:t>
            </a:fld>
            <a:endParaRPr lang="fr-FR"/>
          </a:p>
        </p:txBody>
      </p:sp>
    </p:spTree>
    <p:extLst>
      <p:ext uri="{BB962C8B-B14F-4D97-AF65-F5344CB8AC3E}">
        <p14:creationId xmlns:p14="http://schemas.microsoft.com/office/powerpoint/2010/main" xmlns="" val="3594206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272</a:t>
            </a:fld>
            <a:endParaRPr lang="fr-FR"/>
          </a:p>
        </p:txBody>
      </p:sp>
    </p:spTree>
    <p:extLst>
      <p:ext uri="{BB962C8B-B14F-4D97-AF65-F5344CB8AC3E}">
        <p14:creationId xmlns:p14="http://schemas.microsoft.com/office/powerpoint/2010/main" xmlns="" val="50625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24</a:t>
            </a:fld>
            <a:endParaRPr lang="fr-FR"/>
          </a:p>
        </p:txBody>
      </p:sp>
    </p:spTree>
    <p:extLst>
      <p:ext uri="{BB962C8B-B14F-4D97-AF65-F5344CB8AC3E}">
        <p14:creationId xmlns:p14="http://schemas.microsoft.com/office/powerpoint/2010/main" xmlns="" val="317783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273</a:t>
            </a:fld>
            <a:endParaRPr lang="fr-FR"/>
          </a:p>
        </p:txBody>
      </p:sp>
    </p:spTree>
    <p:extLst>
      <p:ext uri="{BB962C8B-B14F-4D97-AF65-F5344CB8AC3E}">
        <p14:creationId xmlns:p14="http://schemas.microsoft.com/office/powerpoint/2010/main" xmlns="" val="8834493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274</a:t>
            </a:fld>
            <a:endParaRPr lang="fr-FR"/>
          </a:p>
        </p:txBody>
      </p:sp>
    </p:spTree>
    <p:extLst>
      <p:ext uri="{BB962C8B-B14F-4D97-AF65-F5344CB8AC3E}">
        <p14:creationId xmlns:p14="http://schemas.microsoft.com/office/powerpoint/2010/main" xmlns="" val="288383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275</a:t>
            </a:fld>
            <a:endParaRPr lang="fr-FR"/>
          </a:p>
        </p:txBody>
      </p:sp>
    </p:spTree>
    <p:extLst>
      <p:ext uri="{BB962C8B-B14F-4D97-AF65-F5344CB8AC3E}">
        <p14:creationId xmlns:p14="http://schemas.microsoft.com/office/powerpoint/2010/main" xmlns="" val="13790017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276</a:t>
            </a:fld>
            <a:endParaRPr lang="fr-FR"/>
          </a:p>
        </p:txBody>
      </p:sp>
    </p:spTree>
    <p:extLst>
      <p:ext uri="{BB962C8B-B14F-4D97-AF65-F5344CB8AC3E}">
        <p14:creationId xmlns:p14="http://schemas.microsoft.com/office/powerpoint/2010/main" xmlns="" val="35673032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277</a:t>
            </a:fld>
            <a:endParaRPr lang="fr-FR"/>
          </a:p>
        </p:txBody>
      </p:sp>
    </p:spTree>
    <p:extLst>
      <p:ext uri="{BB962C8B-B14F-4D97-AF65-F5344CB8AC3E}">
        <p14:creationId xmlns:p14="http://schemas.microsoft.com/office/powerpoint/2010/main" xmlns="" val="38172770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278</a:t>
            </a:fld>
            <a:endParaRPr lang="fr-FR"/>
          </a:p>
        </p:txBody>
      </p:sp>
    </p:spTree>
    <p:extLst>
      <p:ext uri="{BB962C8B-B14F-4D97-AF65-F5344CB8AC3E}">
        <p14:creationId xmlns:p14="http://schemas.microsoft.com/office/powerpoint/2010/main" xmlns="" val="7992368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26DE3C-D579-4DDC-8D41-3059A2D135AF}" type="slidenum">
              <a:rPr lang="fr-FR" smtClean="0"/>
              <a:pPr/>
              <a:t>279</a:t>
            </a:fld>
            <a:endParaRPr lang="fr-FR"/>
          </a:p>
        </p:txBody>
      </p:sp>
    </p:spTree>
    <p:extLst>
      <p:ext uri="{BB962C8B-B14F-4D97-AF65-F5344CB8AC3E}">
        <p14:creationId xmlns:p14="http://schemas.microsoft.com/office/powerpoint/2010/main" xmlns="" val="150357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ADD6156-E4B4-4664-A669-49272AB14008}"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D899F52-6F90-4DBD-825D-45F6C9C514FF}"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80B4808-6F65-4EB1-8186-90D0F71AC912}"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2CB820D-D018-4B7B-9F4D-FDB5003881AF}" type="datetime1">
              <a:rPr lang="fr-FR" smtClean="0"/>
              <a:pPr/>
              <a:t>06/03/2019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60F0EAD6-E5C9-4160-8D61-46C02CA719EE}" type="datetime1">
              <a:rPr lang="fr-FR" smtClean="0"/>
              <a:pPr/>
              <a:t>06/03/2019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CCAEDF0-C6D0-44A5-804F-837CBAC6D59D}" type="datetime1">
              <a:rPr lang="fr-FR" smtClean="0"/>
              <a:pPr/>
              <a:t>06/03/2019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A9F0072-16DB-480D-8598-D675048284E6}"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4331BFC-BE0F-4121-9BBF-675A241EDBF8}"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ACB7BFD-31DB-42F3-A87D-65E8BFF83B76}" type="datetime1">
              <a:rPr lang="fr-FR" smtClean="0"/>
              <a:pPr/>
              <a:t>06/03/2019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xmlns="" val="123263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2553" y="4846474"/>
            <a:ext cx="10425459" cy="1694329"/>
          </a:xfrm>
          <a:prstGeom prst="rect">
            <a:avLst/>
          </a:prstGeom>
          <a:blipFill>
            <a:blip r:embed="rId2" cstate="print"/>
            <a:stretch>
              <a:fillRect/>
            </a:stretch>
          </a:blipFill>
        </p:spPr>
        <p:txBody>
          <a:bodyPr wrap="square" lIns="0" tIns="0" rIns="0" bIns="0" rtlCol="0"/>
          <a:lstStyle/>
          <a:p>
            <a:endParaRPr sz="1634"/>
          </a:p>
        </p:txBody>
      </p:sp>
      <p:sp>
        <p:nvSpPr>
          <p:cNvPr id="17" name="bk object 17"/>
          <p:cNvSpPr/>
          <p:nvPr/>
        </p:nvSpPr>
        <p:spPr>
          <a:xfrm>
            <a:off x="1165776" y="316735"/>
            <a:ext cx="9985856" cy="2290457"/>
          </a:xfrm>
          <a:prstGeom prst="rect">
            <a:avLst/>
          </a:prstGeom>
          <a:blipFill>
            <a:blip r:embed="rId3" cstate="print"/>
            <a:stretch>
              <a:fillRect/>
            </a:stretch>
          </a:blipFill>
        </p:spPr>
        <p:txBody>
          <a:bodyPr wrap="square" lIns="0" tIns="0" rIns="0" bIns="0" rtlCol="0"/>
          <a:lstStyle/>
          <a:p>
            <a:endParaRPr sz="1634"/>
          </a:p>
        </p:txBody>
      </p:sp>
      <p:sp>
        <p:nvSpPr>
          <p:cNvPr id="2" name="Holder 2"/>
          <p:cNvSpPr>
            <a:spLocks noGrp="1"/>
          </p:cNvSpPr>
          <p:nvPr>
            <p:ph type="title"/>
          </p:nvPr>
        </p:nvSpPr>
        <p:spPr/>
        <p:txBody>
          <a:bodyPr lIns="0" tIns="0" rIns="0" bIns="0"/>
          <a:lstStyle>
            <a:lvl1pPr>
              <a:defRPr sz="1997" b="1" i="0">
                <a:solidFill>
                  <a:schemeClr val="tx1"/>
                </a:solidFill>
                <a:latin typeface="Bookman Old Style"/>
                <a:cs typeface="Bookman Old Style"/>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2C37EDA-D16E-4CB4-B04F-621FA3BA1F18}" type="datetime1">
              <a:rPr lang="fr-FR" smtClean="0"/>
              <a:pPr/>
              <a:t>06/03/2019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xmlns="" val="134948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ACB2469-3615-4899-822A-9758ABD01003}" type="datetime1">
              <a:rPr lang="fr-FR" smtClean="0"/>
              <a:pPr/>
              <a:t>06/03/2019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4A2FE21-6D74-4C61-96A2-C030AF56A859}" type="datetime1">
              <a:rPr lang="fr-FR" smtClean="0"/>
              <a:pPr/>
              <a:t>06/03/2019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D849258-251A-4B59-9E2D-E4E8AEFBF8B8}" type="datetime1">
              <a:rPr lang="fr-FR" smtClean="0"/>
              <a:pPr/>
              <a:t>06/03/2019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C5475FD-CD70-488B-B6DF-AF0439CBBDE9}" type="datetime1">
              <a:rPr lang="fr-FR" smtClean="0"/>
              <a:pPr/>
              <a:t>06/03/2019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571D08E-AA8B-4003-B3D2-6AC081FA821E}" type="datetime1">
              <a:rPr lang="fr-FR" smtClean="0"/>
              <a:pPr/>
              <a:t>06/03/2019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091BDA5-0C83-4C5F-850D-DB4002241569}" type="datetime1">
              <a:rPr lang="fr-FR" smtClean="0"/>
              <a:pPr/>
              <a:t>06/03/2019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A64C99-BE95-483F-8306-99C8428E9FA2}" type="datetime1">
              <a:rPr lang="fr-FR" smtClean="0"/>
              <a:pPr/>
              <a:t>06/03/2019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23.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jpe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s>
</file>

<file path=ppt/slides/_rels/slide2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2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2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2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png"/></Relationships>
</file>

<file path=ppt/slides/_rels/slide2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229.xml.rels><?xml version="1.0" encoding="UTF-8" standalone="yes"?>
<Relationships xmlns="http://schemas.openxmlformats.org/package/2006/relationships"><Relationship Id="rId8" Type="http://schemas.openxmlformats.org/officeDocument/2006/relationships/image" Target="../media/image86.jpeg"/><Relationship Id="rId13" Type="http://schemas.openxmlformats.org/officeDocument/2006/relationships/image" Target="../media/image91.jpeg"/><Relationship Id="rId3" Type="http://schemas.openxmlformats.org/officeDocument/2006/relationships/image" Target="../media/image81.jpeg"/><Relationship Id="rId7" Type="http://schemas.openxmlformats.org/officeDocument/2006/relationships/image" Target="../media/image85.jpeg"/><Relationship Id="rId12" Type="http://schemas.openxmlformats.org/officeDocument/2006/relationships/image" Target="../media/image90.jpeg"/><Relationship Id="rId2" Type="http://schemas.openxmlformats.org/officeDocument/2006/relationships/notesSlide" Target="../notesSlides/notesSlide73.xml"/><Relationship Id="rId1" Type="http://schemas.openxmlformats.org/officeDocument/2006/relationships/slideLayout" Target="../slideLayouts/slideLayout18.xml"/><Relationship Id="rId6" Type="http://schemas.openxmlformats.org/officeDocument/2006/relationships/image" Target="../media/image84.jpeg"/><Relationship Id="rId11" Type="http://schemas.openxmlformats.org/officeDocument/2006/relationships/image" Target="../media/image89.jpeg"/><Relationship Id="rId5" Type="http://schemas.openxmlformats.org/officeDocument/2006/relationships/image" Target="../media/image83.jpeg"/><Relationship Id="rId10" Type="http://schemas.openxmlformats.org/officeDocument/2006/relationships/image" Target="../media/image88.png"/><Relationship Id="rId4" Type="http://schemas.openxmlformats.org/officeDocument/2006/relationships/image" Target="../media/image82.jpeg"/><Relationship Id="rId9" Type="http://schemas.openxmlformats.org/officeDocument/2006/relationships/image" Target="../media/image8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7.xml"/></Relationships>
</file>

<file path=ppt/slides/_rels/slide23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png"/></Relationships>
</file>

<file path=ppt/slides/_rels/slide23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26" Type="http://schemas.openxmlformats.org/officeDocument/2006/relationships/image" Target="../media/image122.png"/><Relationship Id="rId3" Type="http://schemas.openxmlformats.org/officeDocument/2006/relationships/image" Target="../media/image99.png"/><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image" Target="../media/image98.png"/><Relationship Id="rId16" Type="http://schemas.openxmlformats.org/officeDocument/2006/relationships/image" Target="../media/image112.png"/><Relationship Id="rId20" Type="http://schemas.openxmlformats.org/officeDocument/2006/relationships/image" Target="../media/image116.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28" Type="http://schemas.openxmlformats.org/officeDocument/2006/relationships/image" Target="../media/image123.png"/><Relationship Id="rId10" Type="http://schemas.openxmlformats.org/officeDocument/2006/relationships/image" Target="../media/image106.png"/><Relationship Id="rId19" Type="http://schemas.openxmlformats.org/officeDocument/2006/relationships/image" Target="../media/image115.png"/><Relationship Id="rId31" Type="http://schemas.openxmlformats.org/officeDocument/2006/relationships/image" Target="../media/image63.jpe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 Id="rId27" Type="http://schemas.openxmlformats.org/officeDocument/2006/relationships/image" Target="../media/image47.jpeg"/><Relationship Id="rId30" Type="http://schemas.openxmlformats.org/officeDocument/2006/relationships/image" Target="../media/image125.png"/></Relationships>
</file>

<file path=ppt/slides/_rels/slide23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7" Type="http://schemas.openxmlformats.org/officeDocument/2006/relationships/image" Target="../media/image127.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2" Type="http://schemas.openxmlformats.org/officeDocument/2006/relationships/notesSlide" Target="../notesSlides/notesSlide74.xml"/><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30.jpe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5" Type="http://schemas.openxmlformats.org/officeDocument/2006/relationships/image" Target="../media/image126.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9.png"/><Relationship Id="rId10" Type="http://schemas.openxmlformats.org/officeDocument/2006/relationships/image" Target="../media/image105.png"/><Relationship Id="rId19" Type="http://schemas.openxmlformats.org/officeDocument/2006/relationships/image" Target="../media/image128.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s>
</file>

<file path=ppt/slides/_rels/slide2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2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3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23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jpeg"/><Relationship Id="rId1" Type="http://schemas.openxmlformats.org/officeDocument/2006/relationships/slideLayout" Target="../slideLayouts/slideLayout2.xml"/><Relationship Id="rId6" Type="http://schemas.openxmlformats.org/officeDocument/2006/relationships/image" Target="../media/image142.jpeg"/><Relationship Id="rId5" Type="http://schemas.openxmlformats.org/officeDocument/2006/relationships/image" Target="../media/image141.png"/><Relationship Id="rId4" Type="http://schemas.openxmlformats.org/officeDocument/2006/relationships/image" Target="../media/image140.jpeg"/></Relationships>
</file>

<file path=ppt/slides/_rels/slide238.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jpe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jpeg"/><Relationship Id="rId5" Type="http://schemas.openxmlformats.org/officeDocument/2006/relationships/image" Target="../media/image146.jpeg"/><Relationship Id="rId10" Type="http://schemas.openxmlformats.org/officeDocument/2006/relationships/image" Target="../media/image151.jpeg"/><Relationship Id="rId4" Type="http://schemas.openxmlformats.org/officeDocument/2006/relationships/image" Target="../media/image145.jpeg"/><Relationship Id="rId9" Type="http://schemas.openxmlformats.org/officeDocument/2006/relationships/image" Target="../media/image150.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165.png"/></Relationships>
</file>

<file path=ppt/slides/_rels/slide26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8" Type="http://schemas.openxmlformats.org/officeDocument/2006/relationships/image" Target="../media/image187.jpe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image" Target="../media/image181.jpeg"/><Relationship Id="rId1" Type="http://schemas.openxmlformats.org/officeDocument/2006/relationships/slideLayout" Target="../slideLayouts/slideLayout2.xml"/><Relationship Id="rId6" Type="http://schemas.openxmlformats.org/officeDocument/2006/relationships/image" Target="../media/image185.jpeg"/><Relationship Id="rId11" Type="http://schemas.openxmlformats.org/officeDocument/2006/relationships/image" Target="../media/image190.jpeg"/><Relationship Id="rId5" Type="http://schemas.openxmlformats.org/officeDocument/2006/relationships/image" Target="../media/image184.jpeg"/><Relationship Id="rId10" Type="http://schemas.openxmlformats.org/officeDocument/2006/relationships/image" Target="../media/image189.jpeg"/><Relationship Id="rId4" Type="http://schemas.openxmlformats.org/officeDocument/2006/relationships/image" Target="../media/image183.jpeg"/><Relationship Id="rId9" Type="http://schemas.openxmlformats.org/officeDocument/2006/relationships/image" Target="../media/image18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LE SYSCOHADA REVISE</a:t>
            </a:r>
            <a:br>
              <a:rPr lang="fr-FR" dirty="0" smtClean="0"/>
            </a:br>
            <a:r>
              <a:rPr lang="fr-FR" sz="3600" dirty="0" smtClean="0">
                <a:solidFill>
                  <a:schemeClr val="accent1"/>
                </a:solidFill>
              </a:rPr>
              <a:t>Support n°1 – Présentation générale  </a:t>
            </a:r>
            <a:endParaRPr lang="fr-FR" dirty="0">
              <a:solidFill>
                <a:schemeClr val="accent1"/>
              </a:solidFill>
            </a:endParaRPr>
          </a:p>
        </p:txBody>
      </p:sp>
      <p:sp>
        <p:nvSpPr>
          <p:cNvPr id="3" name="Sous-titre 2"/>
          <p:cNvSpPr>
            <a:spLocks noGrp="1"/>
          </p:cNvSpPr>
          <p:nvPr>
            <p:ph type="subTitle" idx="1"/>
          </p:nvPr>
        </p:nvSpPr>
        <p:spPr/>
        <p:txBody>
          <a:bodyPr>
            <a:noAutofit/>
          </a:bodyPr>
          <a:lstStyle/>
          <a:p>
            <a:r>
              <a:rPr lang="fr-FR" sz="2000" dirty="0" smtClean="0"/>
              <a:t>PRESENTATION A l’ATTENTION DES MEMBRES DE L’ORDRE DES EXPERTS COMPTABLES </a:t>
            </a:r>
          </a:p>
          <a:p>
            <a:endParaRPr lang="fr-FR" sz="2000" dirty="0" smtClean="0"/>
          </a:p>
          <a:p>
            <a:r>
              <a:rPr lang="fr-FR" sz="2000" dirty="0" smtClean="0"/>
              <a:t>Présentation au cours de la semaine du 4 juillet 2017 au Novotel Abidjan-Plateau</a:t>
            </a:r>
            <a:endParaRPr lang="fr-FR" sz="2000" dirty="0"/>
          </a:p>
        </p:txBody>
      </p:sp>
      <p:sp>
        <p:nvSpPr>
          <p:cNvPr id="8" name="Espace réservé de la date 7"/>
          <p:cNvSpPr>
            <a:spLocks noGrp="1"/>
          </p:cNvSpPr>
          <p:nvPr>
            <p:ph type="dt" sz="half" idx="10"/>
          </p:nvPr>
        </p:nvSpPr>
        <p:spPr/>
        <p:txBody>
          <a:bodyPr/>
          <a:lstStyle/>
          <a:p>
            <a:fld id="{F56F73B3-DD42-4D49-83F1-3AAA6FFA73B9}" type="datetime1">
              <a:rPr lang="fr-FR" smtClean="0"/>
              <a:pPr/>
              <a:t>06/03/2019</a:t>
            </a:fld>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137685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316735"/>
            <a:ext cx="390157" cy="1092670"/>
          </a:xfrm>
          <a:custGeom>
            <a:avLst/>
            <a:gdLst/>
            <a:ahLst/>
            <a:cxnLst/>
            <a:rect l="l" t="t" r="r" b="b"/>
            <a:pathLst>
              <a:path w="429894" h="1203960">
                <a:moveTo>
                  <a:pt x="0" y="0"/>
                </a:moveTo>
                <a:lnTo>
                  <a:pt x="0" y="1203959"/>
                </a:lnTo>
                <a:lnTo>
                  <a:pt x="429767" y="1203959"/>
                </a:lnTo>
                <a:lnTo>
                  <a:pt x="429767" y="0"/>
                </a:lnTo>
                <a:lnTo>
                  <a:pt x="0" y="0"/>
                </a:lnTo>
                <a:close/>
              </a:path>
            </a:pathLst>
          </a:custGeom>
          <a:solidFill>
            <a:srgbClr val="BDD600"/>
          </a:solidFill>
        </p:spPr>
        <p:txBody>
          <a:bodyPr wrap="square" lIns="0" tIns="0" rIns="0" bIns="0" rtlCol="0"/>
          <a:lstStyle/>
          <a:p>
            <a:endParaRPr sz="1634"/>
          </a:p>
        </p:txBody>
      </p:sp>
      <p:sp>
        <p:nvSpPr>
          <p:cNvPr id="3" name="object 3"/>
          <p:cNvSpPr/>
          <p:nvPr/>
        </p:nvSpPr>
        <p:spPr>
          <a:xfrm>
            <a:off x="1946053" y="1409404"/>
            <a:ext cx="390157" cy="5131398"/>
          </a:xfrm>
          <a:custGeom>
            <a:avLst/>
            <a:gdLst/>
            <a:ahLst/>
            <a:cxnLst/>
            <a:rect l="l" t="t" r="r" b="b"/>
            <a:pathLst>
              <a:path w="429894" h="5654040">
                <a:moveTo>
                  <a:pt x="0" y="0"/>
                </a:moveTo>
                <a:lnTo>
                  <a:pt x="0" y="5654039"/>
                </a:lnTo>
                <a:lnTo>
                  <a:pt x="429767" y="5654039"/>
                </a:lnTo>
                <a:lnTo>
                  <a:pt x="429767" y="0"/>
                </a:lnTo>
                <a:lnTo>
                  <a:pt x="0" y="0"/>
                </a:lnTo>
                <a:close/>
              </a:path>
            </a:pathLst>
          </a:custGeom>
          <a:solidFill>
            <a:srgbClr val="003044"/>
          </a:solidFill>
        </p:spPr>
        <p:txBody>
          <a:bodyPr wrap="square" lIns="0" tIns="0" rIns="0" bIns="0" rtlCol="0"/>
          <a:lstStyle/>
          <a:p>
            <a:endParaRPr sz="1634"/>
          </a:p>
        </p:txBody>
      </p:sp>
      <p:sp>
        <p:nvSpPr>
          <p:cNvPr id="4" name="object 4"/>
          <p:cNvSpPr/>
          <p:nvPr/>
        </p:nvSpPr>
        <p:spPr>
          <a:xfrm>
            <a:off x="2372055" y="1403872"/>
            <a:ext cx="7807747" cy="0"/>
          </a:xfrm>
          <a:custGeom>
            <a:avLst/>
            <a:gdLst/>
            <a:ahLst/>
            <a:cxnLst/>
            <a:rect l="l" t="t" r="r" b="b"/>
            <a:pathLst>
              <a:path w="8602980">
                <a:moveTo>
                  <a:pt x="0" y="0"/>
                </a:moveTo>
                <a:lnTo>
                  <a:pt x="8602979" y="0"/>
                </a:lnTo>
              </a:path>
            </a:pathLst>
          </a:custGeom>
          <a:ln w="24383">
            <a:solidFill>
              <a:srgbClr val="BDD600"/>
            </a:solidFill>
          </a:ln>
        </p:spPr>
        <p:txBody>
          <a:bodyPr wrap="square" lIns="0" tIns="0" rIns="0" bIns="0" rtlCol="0"/>
          <a:lstStyle/>
          <a:p>
            <a:endParaRPr sz="1634"/>
          </a:p>
        </p:txBody>
      </p:sp>
      <p:sp>
        <p:nvSpPr>
          <p:cNvPr id="5" name="object 5"/>
          <p:cNvSpPr/>
          <p:nvPr/>
        </p:nvSpPr>
        <p:spPr>
          <a:xfrm>
            <a:off x="2372055" y="6042877"/>
            <a:ext cx="7807747" cy="0"/>
          </a:xfrm>
          <a:custGeom>
            <a:avLst/>
            <a:gdLst/>
            <a:ahLst/>
            <a:cxnLst/>
            <a:rect l="l" t="t" r="r" b="b"/>
            <a:pathLst>
              <a:path w="8602980">
                <a:moveTo>
                  <a:pt x="0" y="0"/>
                </a:moveTo>
                <a:lnTo>
                  <a:pt x="8602979" y="0"/>
                </a:lnTo>
              </a:path>
            </a:pathLst>
          </a:custGeom>
          <a:ln w="24383">
            <a:solidFill>
              <a:srgbClr val="003044"/>
            </a:solidFill>
          </a:ln>
        </p:spPr>
        <p:txBody>
          <a:bodyPr wrap="square" lIns="0" tIns="0" rIns="0" bIns="0" rtlCol="0"/>
          <a:lstStyle/>
          <a:p>
            <a:endParaRPr sz="1634"/>
          </a:p>
        </p:txBody>
      </p:sp>
      <p:sp>
        <p:nvSpPr>
          <p:cNvPr id="6" name="object 6"/>
          <p:cNvSpPr/>
          <p:nvPr/>
        </p:nvSpPr>
        <p:spPr>
          <a:xfrm>
            <a:off x="2424614" y="477177"/>
            <a:ext cx="5971070" cy="806824"/>
          </a:xfrm>
          <a:custGeom>
            <a:avLst/>
            <a:gdLst/>
            <a:ahLst/>
            <a:cxnLst/>
            <a:rect l="l" t="t" r="r" b="b"/>
            <a:pathLst>
              <a:path w="6579234" h="889000">
                <a:moveTo>
                  <a:pt x="6579104" y="733043"/>
                </a:moveTo>
                <a:lnTo>
                  <a:pt x="6579104" y="155447"/>
                </a:lnTo>
                <a:lnTo>
                  <a:pt x="6576056" y="124967"/>
                </a:lnTo>
                <a:lnTo>
                  <a:pt x="6551672" y="68579"/>
                </a:lnTo>
                <a:lnTo>
                  <a:pt x="6521192" y="35051"/>
                </a:lnTo>
                <a:lnTo>
                  <a:pt x="6483092" y="12191"/>
                </a:lnTo>
                <a:lnTo>
                  <a:pt x="6467852" y="7619"/>
                </a:lnTo>
                <a:lnTo>
                  <a:pt x="6454136" y="3047"/>
                </a:lnTo>
                <a:lnTo>
                  <a:pt x="6437372" y="1523"/>
                </a:lnTo>
                <a:lnTo>
                  <a:pt x="6422132" y="0"/>
                </a:lnTo>
                <a:lnTo>
                  <a:pt x="156971" y="0"/>
                </a:lnTo>
                <a:lnTo>
                  <a:pt x="109727" y="7619"/>
                </a:lnTo>
                <a:lnTo>
                  <a:pt x="68579" y="27431"/>
                </a:lnTo>
                <a:lnTo>
                  <a:pt x="27431" y="70103"/>
                </a:lnTo>
                <a:lnTo>
                  <a:pt x="3047" y="126491"/>
                </a:lnTo>
                <a:lnTo>
                  <a:pt x="0" y="156971"/>
                </a:lnTo>
                <a:lnTo>
                  <a:pt x="0" y="733043"/>
                </a:lnTo>
                <a:lnTo>
                  <a:pt x="1523" y="749807"/>
                </a:lnTo>
                <a:lnTo>
                  <a:pt x="7619" y="780287"/>
                </a:lnTo>
                <a:lnTo>
                  <a:pt x="19811" y="807719"/>
                </a:lnTo>
                <a:lnTo>
                  <a:pt x="25907" y="817473"/>
                </a:lnTo>
                <a:lnTo>
                  <a:pt x="25907" y="143255"/>
                </a:lnTo>
                <a:lnTo>
                  <a:pt x="28955" y="129539"/>
                </a:lnTo>
                <a:lnTo>
                  <a:pt x="42671" y="92963"/>
                </a:lnTo>
                <a:lnTo>
                  <a:pt x="74675" y="54863"/>
                </a:lnTo>
                <a:lnTo>
                  <a:pt x="118871" y="32003"/>
                </a:lnTo>
                <a:lnTo>
                  <a:pt x="131063" y="27431"/>
                </a:lnTo>
                <a:lnTo>
                  <a:pt x="144779" y="25907"/>
                </a:lnTo>
                <a:lnTo>
                  <a:pt x="6435848" y="25907"/>
                </a:lnTo>
                <a:lnTo>
                  <a:pt x="6449564" y="28955"/>
                </a:lnTo>
                <a:lnTo>
                  <a:pt x="6486140" y="41147"/>
                </a:lnTo>
                <a:lnTo>
                  <a:pt x="6524240" y="73151"/>
                </a:lnTo>
                <a:lnTo>
                  <a:pt x="6544052" y="106679"/>
                </a:lnTo>
                <a:lnTo>
                  <a:pt x="6553196" y="143255"/>
                </a:lnTo>
                <a:lnTo>
                  <a:pt x="6553196" y="819911"/>
                </a:lnTo>
                <a:lnTo>
                  <a:pt x="6560816" y="806195"/>
                </a:lnTo>
                <a:lnTo>
                  <a:pt x="6566912" y="792479"/>
                </a:lnTo>
                <a:lnTo>
                  <a:pt x="6571484" y="778763"/>
                </a:lnTo>
                <a:lnTo>
                  <a:pt x="6576056" y="763523"/>
                </a:lnTo>
                <a:lnTo>
                  <a:pt x="6579104" y="733043"/>
                </a:lnTo>
                <a:close/>
              </a:path>
              <a:path w="6579234" h="889000">
                <a:moveTo>
                  <a:pt x="6553196" y="819911"/>
                </a:moveTo>
                <a:lnTo>
                  <a:pt x="6553196" y="746759"/>
                </a:lnTo>
                <a:lnTo>
                  <a:pt x="6550148" y="758951"/>
                </a:lnTo>
                <a:lnTo>
                  <a:pt x="6547100" y="772667"/>
                </a:lnTo>
                <a:lnTo>
                  <a:pt x="6542528" y="784859"/>
                </a:lnTo>
                <a:lnTo>
                  <a:pt x="6515096" y="826007"/>
                </a:lnTo>
                <a:lnTo>
                  <a:pt x="6460232" y="858011"/>
                </a:lnTo>
                <a:lnTo>
                  <a:pt x="6422132" y="864107"/>
                </a:lnTo>
                <a:lnTo>
                  <a:pt x="156971" y="864107"/>
                </a:lnTo>
                <a:lnTo>
                  <a:pt x="129539" y="861059"/>
                </a:lnTo>
                <a:lnTo>
                  <a:pt x="83819" y="841247"/>
                </a:lnTo>
                <a:lnTo>
                  <a:pt x="54863" y="815339"/>
                </a:lnTo>
                <a:lnTo>
                  <a:pt x="32003" y="771143"/>
                </a:lnTo>
                <a:lnTo>
                  <a:pt x="25907" y="745235"/>
                </a:lnTo>
                <a:lnTo>
                  <a:pt x="25907" y="817473"/>
                </a:lnTo>
                <a:lnTo>
                  <a:pt x="57911" y="853439"/>
                </a:lnTo>
                <a:lnTo>
                  <a:pt x="96011" y="876299"/>
                </a:lnTo>
                <a:lnTo>
                  <a:pt x="141731" y="888491"/>
                </a:lnTo>
                <a:lnTo>
                  <a:pt x="6438896" y="888491"/>
                </a:lnTo>
                <a:lnTo>
                  <a:pt x="6484616" y="876299"/>
                </a:lnTo>
                <a:lnTo>
                  <a:pt x="6522716" y="853439"/>
                </a:lnTo>
                <a:lnTo>
                  <a:pt x="6544052" y="832103"/>
                </a:lnTo>
                <a:lnTo>
                  <a:pt x="6553196" y="819911"/>
                </a:lnTo>
                <a:close/>
              </a:path>
            </a:pathLst>
          </a:custGeom>
          <a:solidFill>
            <a:srgbClr val="BDD600"/>
          </a:solidFill>
        </p:spPr>
        <p:txBody>
          <a:bodyPr wrap="square" lIns="0" tIns="0" rIns="0" bIns="0" rtlCol="0"/>
          <a:lstStyle/>
          <a:p>
            <a:endParaRPr sz="1634"/>
          </a:p>
        </p:txBody>
      </p:sp>
      <p:sp>
        <p:nvSpPr>
          <p:cNvPr id="7" name="object 7"/>
          <p:cNvSpPr/>
          <p:nvPr/>
        </p:nvSpPr>
        <p:spPr>
          <a:xfrm>
            <a:off x="8784226" y="1304288"/>
            <a:ext cx="1460580" cy="1763485"/>
          </a:xfrm>
          <a:prstGeom prst="rect">
            <a:avLst/>
          </a:prstGeom>
          <a:blipFill>
            <a:blip r:embed="rId2" cstate="print"/>
            <a:stretch>
              <a:fillRect/>
            </a:stretch>
          </a:blipFill>
        </p:spPr>
        <p:txBody>
          <a:bodyPr wrap="square" lIns="0" tIns="0" rIns="0" bIns="0" rtlCol="0"/>
          <a:lstStyle/>
          <a:p>
            <a:endParaRPr sz="1634"/>
          </a:p>
        </p:txBody>
      </p:sp>
      <p:sp>
        <p:nvSpPr>
          <p:cNvPr id="8" name="object 8"/>
          <p:cNvSpPr/>
          <p:nvPr/>
        </p:nvSpPr>
        <p:spPr>
          <a:xfrm>
            <a:off x="5042870" y="1852005"/>
            <a:ext cx="4316735" cy="430151"/>
          </a:xfrm>
          <a:prstGeom prst="rect">
            <a:avLst/>
          </a:prstGeom>
          <a:blipFill>
            <a:blip r:embed="rId3" cstate="print"/>
            <a:stretch>
              <a:fillRect/>
            </a:stretch>
          </a:blipFill>
        </p:spPr>
        <p:txBody>
          <a:bodyPr wrap="square" lIns="0" tIns="0" rIns="0" bIns="0" rtlCol="0"/>
          <a:lstStyle/>
          <a:p>
            <a:endParaRPr sz="1634"/>
          </a:p>
        </p:txBody>
      </p:sp>
      <p:sp>
        <p:nvSpPr>
          <p:cNvPr id="9" name="object 9"/>
          <p:cNvSpPr txBox="1"/>
          <p:nvPr/>
        </p:nvSpPr>
        <p:spPr>
          <a:xfrm>
            <a:off x="5638540" y="1895343"/>
            <a:ext cx="3407676" cy="279307"/>
          </a:xfrm>
          <a:prstGeom prst="rect">
            <a:avLst/>
          </a:prstGeom>
        </p:spPr>
        <p:txBody>
          <a:bodyPr vert="horz" wrap="square" lIns="0" tIns="0" rIns="0" bIns="0" rtlCol="0">
            <a:spAutoFit/>
          </a:bodyPr>
          <a:lstStyle/>
          <a:p>
            <a:pPr marL="11527"/>
            <a:r>
              <a:rPr sz="1815" b="1" dirty="0">
                <a:solidFill>
                  <a:srgbClr val="C00000"/>
                </a:solidFill>
                <a:latin typeface="Bookman Old Style"/>
                <a:cs typeface="Bookman Old Style"/>
              </a:rPr>
              <a:t>SYSCOHADA (deux parties)</a:t>
            </a:r>
            <a:r>
              <a:rPr sz="1815" b="1" spc="-123" dirty="0">
                <a:solidFill>
                  <a:srgbClr val="C00000"/>
                </a:solidFill>
                <a:latin typeface="Bookman Old Style"/>
                <a:cs typeface="Bookman Old Style"/>
              </a:rPr>
              <a:t> </a:t>
            </a:r>
            <a:r>
              <a:rPr sz="1815" b="1" dirty="0">
                <a:solidFill>
                  <a:srgbClr val="C00000"/>
                </a:solidFill>
                <a:latin typeface="Bookman Old Style"/>
                <a:cs typeface="Bookman Old Style"/>
              </a:rPr>
              <a:t>:</a:t>
            </a:r>
            <a:endParaRPr sz="1815">
              <a:latin typeface="Bookman Old Style"/>
              <a:cs typeface="Bookman Old Style"/>
            </a:endParaRPr>
          </a:p>
        </p:txBody>
      </p:sp>
      <p:sp>
        <p:nvSpPr>
          <p:cNvPr id="10" name="object 10"/>
          <p:cNvSpPr/>
          <p:nvPr/>
        </p:nvSpPr>
        <p:spPr>
          <a:xfrm>
            <a:off x="8508983" y="2420471"/>
            <a:ext cx="340249" cy="405255"/>
          </a:xfrm>
          <a:prstGeom prst="rect">
            <a:avLst/>
          </a:prstGeom>
          <a:blipFill>
            <a:blip r:embed="rId4" cstate="print"/>
            <a:stretch>
              <a:fillRect/>
            </a:stretch>
          </a:blipFill>
        </p:spPr>
        <p:txBody>
          <a:bodyPr wrap="square" lIns="0" tIns="0" rIns="0" bIns="0" rtlCol="0"/>
          <a:lstStyle/>
          <a:p>
            <a:endParaRPr sz="1634"/>
          </a:p>
        </p:txBody>
      </p:sp>
      <p:sp>
        <p:nvSpPr>
          <p:cNvPr id="11" name="object 11"/>
          <p:cNvSpPr/>
          <p:nvPr/>
        </p:nvSpPr>
        <p:spPr>
          <a:xfrm>
            <a:off x="2009675" y="1605810"/>
            <a:ext cx="2796680" cy="1816044"/>
          </a:xfrm>
          <a:prstGeom prst="rect">
            <a:avLst/>
          </a:prstGeom>
          <a:blipFill>
            <a:blip r:embed="rId5" cstate="print"/>
            <a:stretch>
              <a:fillRect/>
            </a:stretch>
          </a:blipFill>
        </p:spPr>
        <p:txBody>
          <a:bodyPr wrap="square" lIns="0" tIns="0" rIns="0" bIns="0" rtlCol="0"/>
          <a:lstStyle/>
          <a:p>
            <a:endParaRPr sz="1634"/>
          </a:p>
        </p:txBody>
      </p:sp>
      <p:sp>
        <p:nvSpPr>
          <p:cNvPr id="12" name="object 12"/>
          <p:cNvSpPr txBox="1"/>
          <p:nvPr/>
        </p:nvSpPr>
        <p:spPr>
          <a:xfrm>
            <a:off x="2509911" y="1815121"/>
            <a:ext cx="1803250" cy="1396536"/>
          </a:xfrm>
          <a:prstGeom prst="rect">
            <a:avLst/>
          </a:prstGeom>
        </p:spPr>
        <p:txBody>
          <a:bodyPr vert="horz" wrap="square" lIns="0" tIns="0" rIns="0" bIns="0" rtlCol="0">
            <a:spAutoFit/>
          </a:bodyPr>
          <a:lstStyle/>
          <a:p>
            <a:pPr marL="11527" marR="4611" indent="66277" algn="ctr"/>
            <a:r>
              <a:rPr sz="1815" b="1" dirty="0">
                <a:latin typeface="Bookman Old Style"/>
                <a:cs typeface="Bookman Old Style"/>
              </a:rPr>
              <a:t>Acte</a:t>
            </a:r>
            <a:r>
              <a:rPr sz="1815" b="1" spc="-86" dirty="0">
                <a:latin typeface="Bookman Old Style"/>
                <a:cs typeface="Bookman Old Style"/>
              </a:rPr>
              <a:t> </a:t>
            </a:r>
            <a:r>
              <a:rPr sz="1815" b="1" dirty="0">
                <a:latin typeface="Bookman Old Style"/>
                <a:cs typeface="Bookman Old Style"/>
              </a:rPr>
              <a:t>uniforme  relatif au droit  comptable et</a:t>
            </a:r>
            <a:r>
              <a:rPr sz="1815" b="1" spc="-113" dirty="0">
                <a:latin typeface="Bookman Old Style"/>
                <a:cs typeface="Bookman Old Style"/>
              </a:rPr>
              <a:t> </a:t>
            </a:r>
            <a:r>
              <a:rPr sz="1815" b="1" dirty="0">
                <a:latin typeface="Bookman Old Style"/>
                <a:cs typeface="Bookman Old Style"/>
              </a:rPr>
              <a:t>à  l’information  financière</a:t>
            </a:r>
            <a:endParaRPr sz="1815" dirty="0">
              <a:latin typeface="Bookman Old Style"/>
              <a:cs typeface="Bookman Old Style"/>
            </a:endParaRPr>
          </a:p>
        </p:txBody>
      </p:sp>
      <p:sp>
        <p:nvSpPr>
          <p:cNvPr id="13" name="object 13"/>
          <p:cNvSpPr/>
          <p:nvPr/>
        </p:nvSpPr>
        <p:spPr>
          <a:xfrm>
            <a:off x="4650061" y="3887968"/>
            <a:ext cx="2803597" cy="1340248"/>
          </a:xfrm>
          <a:prstGeom prst="rect">
            <a:avLst/>
          </a:prstGeom>
          <a:blipFill>
            <a:blip r:embed="rId6" cstate="print"/>
            <a:stretch>
              <a:fillRect/>
            </a:stretch>
          </a:blipFill>
        </p:spPr>
        <p:txBody>
          <a:bodyPr wrap="square" lIns="0" tIns="0" rIns="0" bIns="0" rtlCol="0"/>
          <a:lstStyle/>
          <a:p>
            <a:endParaRPr sz="1634"/>
          </a:p>
        </p:txBody>
      </p:sp>
      <p:sp>
        <p:nvSpPr>
          <p:cNvPr id="14" name="object 14"/>
          <p:cNvSpPr txBox="1"/>
          <p:nvPr/>
        </p:nvSpPr>
        <p:spPr>
          <a:xfrm>
            <a:off x="5212537" y="4055324"/>
            <a:ext cx="1681651" cy="1005916"/>
          </a:xfrm>
          <a:prstGeom prst="rect">
            <a:avLst/>
          </a:prstGeom>
        </p:spPr>
        <p:txBody>
          <a:bodyPr vert="horz" wrap="square" lIns="0" tIns="0" rIns="0" bIns="0" rtlCol="0">
            <a:spAutoFit/>
          </a:bodyPr>
          <a:lstStyle/>
          <a:p>
            <a:pPr marL="10950" marR="4611" indent="-1729" algn="ctr"/>
            <a:r>
              <a:rPr sz="1634" b="1" spc="-5" dirty="0">
                <a:solidFill>
                  <a:srgbClr val="C00000"/>
                </a:solidFill>
                <a:latin typeface="Bookman Old Style"/>
                <a:cs typeface="Bookman Old Style"/>
              </a:rPr>
              <a:t>Partie </a:t>
            </a:r>
            <a:r>
              <a:rPr sz="1634" b="1" dirty="0">
                <a:solidFill>
                  <a:srgbClr val="C00000"/>
                </a:solidFill>
                <a:latin typeface="Bookman Old Style"/>
                <a:cs typeface="Bookman Old Style"/>
              </a:rPr>
              <a:t>1 </a:t>
            </a:r>
            <a:r>
              <a:rPr sz="1634" b="1" dirty="0">
                <a:latin typeface="Bookman Old Style"/>
                <a:cs typeface="Bookman Old Style"/>
              </a:rPr>
              <a:t>: </a:t>
            </a:r>
            <a:r>
              <a:rPr sz="1634" b="1" spc="-5" dirty="0">
                <a:latin typeface="Bookman Old Style"/>
                <a:cs typeface="Bookman Old Style"/>
              </a:rPr>
              <a:t>Plan  comptable  général</a:t>
            </a:r>
            <a:r>
              <a:rPr sz="1634" b="1" spc="-41" dirty="0">
                <a:latin typeface="Bookman Old Style"/>
                <a:cs typeface="Bookman Old Style"/>
              </a:rPr>
              <a:t> </a:t>
            </a:r>
            <a:r>
              <a:rPr sz="1634" b="1" spc="-5" dirty="0">
                <a:latin typeface="Bookman Old Style"/>
                <a:cs typeface="Bookman Old Style"/>
              </a:rPr>
              <a:t>OHADA  </a:t>
            </a:r>
            <a:r>
              <a:rPr sz="1634" b="1" spc="-5" dirty="0">
                <a:solidFill>
                  <a:srgbClr val="FF0000"/>
                </a:solidFill>
                <a:latin typeface="Bookman Old Style"/>
                <a:cs typeface="Bookman Old Style"/>
              </a:rPr>
              <a:t>(PCGO)</a:t>
            </a:r>
            <a:endParaRPr sz="1634" dirty="0">
              <a:latin typeface="Bookman Old Style"/>
              <a:cs typeface="Bookman Old Style"/>
            </a:endParaRPr>
          </a:p>
        </p:txBody>
      </p:sp>
      <p:sp>
        <p:nvSpPr>
          <p:cNvPr id="15" name="object 15"/>
          <p:cNvSpPr/>
          <p:nvPr/>
        </p:nvSpPr>
        <p:spPr>
          <a:xfrm>
            <a:off x="7366521" y="2813279"/>
            <a:ext cx="2856155" cy="2336099"/>
          </a:xfrm>
          <a:prstGeom prst="rect">
            <a:avLst/>
          </a:prstGeom>
          <a:blipFill>
            <a:blip r:embed="rId7" cstate="print"/>
            <a:stretch>
              <a:fillRect/>
            </a:stretch>
          </a:blipFill>
        </p:spPr>
        <p:txBody>
          <a:bodyPr wrap="square" lIns="0" tIns="0" rIns="0" bIns="0" rtlCol="0"/>
          <a:lstStyle/>
          <a:p>
            <a:endParaRPr sz="1634"/>
          </a:p>
        </p:txBody>
      </p:sp>
      <p:sp>
        <p:nvSpPr>
          <p:cNvPr id="16" name="object 16"/>
          <p:cNvSpPr txBox="1"/>
          <p:nvPr/>
        </p:nvSpPr>
        <p:spPr>
          <a:xfrm>
            <a:off x="7976023" y="2991239"/>
            <a:ext cx="1639581" cy="1983813"/>
          </a:xfrm>
          <a:prstGeom prst="rect">
            <a:avLst/>
          </a:prstGeom>
        </p:spPr>
        <p:txBody>
          <a:bodyPr vert="horz" wrap="square" lIns="0" tIns="0" rIns="0" bIns="0" rtlCol="0">
            <a:spAutoFit/>
          </a:bodyPr>
          <a:lstStyle/>
          <a:p>
            <a:pPr marL="244939" marR="237446" indent="-1153" algn="ctr"/>
            <a:r>
              <a:rPr sz="1452" b="1" spc="-5" dirty="0">
                <a:solidFill>
                  <a:srgbClr val="C00000"/>
                </a:solidFill>
                <a:latin typeface="Bookman Old Style"/>
                <a:cs typeface="Bookman Old Style"/>
              </a:rPr>
              <a:t>Partie 2</a:t>
            </a:r>
            <a:r>
              <a:rPr sz="1452" b="1" spc="-5" dirty="0">
                <a:latin typeface="Bookman Old Style"/>
                <a:cs typeface="Bookman Old Style"/>
              </a:rPr>
              <a:t>:  </a:t>
            </a:r>
            <a:r>
              <a:rPr sz="1634" b="1" spc="-5" dirty="0">
                <a:latin typeface="Bookman Old Style"/>
                <a:cs typeface="Bookman Old Style"/>
              </a:rPr>
              <a:t>Dispositif  comptable  relatif aux  comptes  con</a:t>
            </a:r>
            <a:r>
              <a:rPr sz="1634" b="1" dirty="0">
                <a:latin typeface="Bookman Old Style"/>
                <a:cs typeface="Bookman Old Style"/>
              </a:rPr>
              <a:t>s</a:t>
            </a:r>
            <a:r>
              <a:rPr sz="1634" b="1" spc="-5" dirty="0">
                <a:latin typeface="Bookman Old Style"/>
                <a:cs typeface="Bookman Old Style"/>
              </a:rPr>
              <a:t>o</a:t>
            </a:r>
            <a:r>
              <a:rPr sz="1634" b="1" dirty="0">
                <a:latin typeface="Bookman Old Style"/>
                <a:cs typeface="Bookman Old Style"/>
              </a:rPr>
              <a:t>li</a:t>
            </a:r>
            <a:r>
              <a:rPr sz="1634" b="1" spc="-5" dirty="0">
                <a:latin typeface="Bookman Old Style"/>
                <a:cs typeface="Bookman Old Style"/>
              </a:rPr>
              <a:t>dé</a:t>
            </a:r>
            <a:r>
              <a:rPr sz="1634" b="1" dirty="0">
                <a:latin typeface="Bookman Old Style"/>
                <a:cs typeface="Bookman Old Style"/>
              </a:rPr>
              <a:t>s </a:t>
            </a:r>
            <a:r>
              <a:rPr sz="1634" dirty="0">
                <a:latin typeface="Times New Roman"/>
                <a:cs typeface="Times New Roman"/>
              </a:rPr>
              <a:t> </a:t>
            </a:r>
            <a:r>
              <a:rPr sz="1634" b="1" dirty="0">
                <a:latin typeface="Bookman Old Style"/>
                <a:cs typeface="Bookman Old Style"/>
              </a:rPr>
              <a:t>&amp;</a:t>
            </a:r>
            <a:r>
              <a:rPr sz="1634" b="1" spc="-82" dirty="0">
                <a:latin typeface="Bookman Old Style"/>
                <a:cs typeface="Bookman Old Style"/>
              </a:rPr>
              <a:t> </a:t>
            </a:r>
            <a:r>
              <a:rPr sz="1634" b="1" spc="-5" dirty="0">
                <a:latin typeface="Bookman Old Style"/>
                <a:cs typeface="Bookman Old Style"/>
              </a:rPr>
              <a:t>comptes</a:t>
            </a:r>
            <a:endParaRPr sz="1634" dirty="0">
              <a:latin typeface="Bookman Old Style"/>
              <a:cs typeface="Bookman Old Style"/>
            </a:endParaRPr>
          </a:p>
          <a:p>
            <a:pPr algn="ctr">
              <a:lnSpc>
                <a:spcPct val="100000"/>
              </a:lnSpc>
            </a:pPr>
            <a:r>
              <a:rPr sz="1634" b="1" spc="-5" dirty="0">
                <a:latin typeface="Bookman Old Style"/>
                <a:cs typeface="Bookman Old Style"/>
              </a:rPr>
              <a:t>combinés</a:t>
            </a:r>
            <a:r>
              <a:rPr sz="1634" b="1" spc="-59" dirty="0">
                <a:latin typeface="Bookman Old Style"/>
                <a:cs typeface="Bookman Old Style"/>
              </a:rPr>
              <a:t> </a:t>
            </a:r>
            <a:r>
              <a:rPr sz="1452" b="1" spc="-5" dirty="0">
                <a:solidFill>
                  <a:srgbClr val="FF0000"/>
                </a:solidFill>
                <a:latin typeface="Bookman Old Style"/>
                <a:cs typeface="Bookman Old Style"/>
              </a:rPr>
              <a:t>(D4C)</a:t>
            </a:r>
            <a:endParaRPr sz="1452" dirty="0">
              <a:latin typeface="Bookman Old Style"/>
              <a:cs typeface="Bookman Old Style"/>
            </a:endParaRPr>
          </a:p>
        </p:txBody>
      </p:sp>
      <p:sp>
        <p:nvSpPr>
          <p:cNvPr id="17" name="object 17"/>
          <p:cNvSpPr/>
          <p:nvPr/>
        </p:nvSpPr>
        <p:spPr>
          <a:xfrm>
            <a:off x="5999992" y="2455049"/>
            <a:ext cx="337483" cy="1427385"/>
          </a:xfrm>
          <a:prstGeom prst="rect">
            <a:avLst/>
          </a:prstGeom>
          <a:blipFill>
            <a:blip r:embed="rId8" cstate="print"/>
            <a:stretch>
              <a:fillRect/>
            </a:stretch>
          </a:blipFill>
        </p:spPr>
        <p:txBody>
          <a:bodyPr wrap="square" lIns="0" tIns="0" rIns="0" bIns="0" rtlCol="0"/>
          <a:lstStyle/>
          <a:p>
            <a:endParaRPr sz="1634"/>
          </a:p>
        </p:txBody>
      </p:sp>
      <p:sp>
        <p:nvSpPr>
          <p:cNvPr id="18" name="object 18"/>
          <p:cNvSpPr/>
          <p:nvPr/>
        </p:nvSpPr>
        <p:spPr>
          <a:xfrm>
            <a:off x="2387269" y="3405257"/>
            <a:ext cx="2041493" cy="2637620"/>
          </a:xfrm>
          <a:prstGeom prst="rect">
            <a:avLst/>
          </a:prstGeom>
          <a:blipFill>
            <a:blip r:embed="rId9" cstate="print"/>
            <a:stretch>
              <a:fillRect/>
            </a:stretch>
          </a:blipFill>
        </p:spPr>
        <p:txBody>
          <a:bodyPr wrap="square" lIns="0" tIns="0" rIns="0" bIns="0" rtlCol="0"/>
          <a:lstStyle/>
          <a:p>
            <a:endParaRPr sz="1634"/>
          </a:p>
        </p:txBody>
      </p:sp>
      <p:sp>
        <p:nvSpPr>
          <p:cNvPr id="19" name="object 19"/>
          <p:cNvSpPr/>
          <p:nvPr/>
        </p:nvSpPr>
        <p:spPr>
          <a:xfrm>
            <a:off x="6019357" y="5246197"/>
            <a:ext cx="272475" cy="394191"/>
          </a:xfrm>
          <a:prstGeom prst="rect">
            <a:avLst/>
          </a:prstGeom>
          <a:blipFill>
            <a:blip r:embed="rId10" cstate="print"/>
            <a:stretch>
              <a:fillRect/>
            </a:stretch>
          </a:blipFill>
        </p:spPr>
        <p:txBody>
          <a:bodyPr wrap="square" lIns="0" tIns="0" rIns="0" bIns="0" rtlCol="0"/>
          <a:lstStyle/>
          <a:p>
            <a:endParaRPr sz="1634"/>
          </a:p>
        </p:txBody>
      </p:sp>
      <p:sp>
        <p:nvSpPr>
          <p:cNvPr id="20" name="object 20"/>
          <p:cNvSpPr/>
          <p:nvPr/>
        </p:nvSpPr>
        <p:spPr>
          <a:xfrm>
            <a:off x="8670808" y="5211619"/>
            <a:ext cx="273859" cy="446749"/>
          </a:xfrm>
          <a:prstGeom prst="rect">
            <a:avLst/>
          </a:prstGeom>
          <a:blipFill>
            <a:blip r:embed="rId11" cstate="print"/>
            <a:stretch>
              <a:fillRect/>
            </a:stretch>
          </a:blipFill>
        </p:spPr>
        <p:txBody>
          <a:bodyPr wrap="square" lIns="0" tIns="0" rIns="0" bIns="0" rtlCol="0"/>
          <a:lstStyle/>
          <a:p>
            <a:endParaRPr sz="1634"/>
          </a:p>
        </p:txBody>
      </p:sp>
      <p:sp>
        <p:nvSpPr>
          <p:cNvPr id="21" name="object 21"/>
          <p:cNvSpPr txBox="1"/>
          <p:nvPr/>
        </p:nvSpPr>
        <p:spPr>
          <a:xfrm>
            <a:off x="2547255" y="5704932"/>
            <a:ext cx="1724297" cy="223459"/>
          </a:xfrm>
          <a:prstGeom prst="rect">
            <a:avLst/>
          </a:prstGeom>
        </p:spPr>
        <p:txBody>
          <a:bodyPr vert="horz" wrap="square" lIns="0" tIns="0" rIns="0" bIns="0" rtlCol="0">
            <a:spAutoFit/>
          </a:bodyPr>
          <a:lstStyle/>
          <a:p>
            <a:pPr marL="11527"/>
            <a:r>
              <a:rPr sz="1452" b="1" spc="-5" dirty="0">
                <a:solidFill>
                  <a:srgbClr val="C00000"/>
                </a:solidFill>
                <a:latin typeface="Bookman Old Style"/>
                <a:cs typeface="Bookman Old Style"/>
              </a:rPr>
              <a:t>4 </a:t>
            </a:r>
            <a:r>
              <a:rPr sz="1452" b="1" spc="-9" dirty="0">
                <a:solidFill>
                  <a:srgbClr val="C00000"/>
                </a:solidFill>
                <a:latin typeface="Bookman Old Style"/>
                <a:cs typeface="Bookman Old Style"/>
              </a:rPr>
              <a:t>titres </a:t>
            </a:r>
            <a:r>
              <a:rPr sz="1452" b="1" spc="-5" dirty="0">
                <a:latin typeface="Bookman Old Style"/>
                <a:cs typeface="Bookman Old Style"/>
              </a:rPr>
              <a:t>: de I à</a:t>
            </a:r>
            <a:r>
              <a:rPr sz="1452" b="1" spc="32" dirty="0">
                <a:latin typeface="Bookman Old Style"/>
                <a:cs typeface="Bookman Old Style"/>
              </a:rPr>
              <a:t> </a:t>
            </a:r>
            <a:r>
              <a:rPr sz="1452" b="1" spc="-5" dirty="0">
                <a:latin typeface="Bookman Old Style"/>
                <a:cs typeface="Bookman Old Style"/>
              </a:rPr>
              <a:t>IV</a:t>
            </a:r>
            <a:endParaRPr sz="1452">
              <a:latin typeface="Bookman Old Style"/>
              <a:cs typeface="Bookman Old Style"/>
            </a:endParaRPr>
          </a:p>
        </p:txBody>
      </p:sp>
      <p:sp>
        <p:nvSpPr>
          <p:cNvPr id="22" name="object 22"/>
          <p:cNvSpPr/>
          <p:nvPr/>
        </p:nvSpPr>
        <p:spPr>
          <a:xfrm>
            <a:off x="5152137" y="5661135"/>
            <a:ext cx="2041493" cy="355463"/>
          </a:xfrm>
          <a:prstGeom prst="rect">
            <a:avLst/>
          </a:prstGeom>
          <a:blipFill>
            <a:blip r:embed="rId12" cstate="print"/>
            <a:stretch>
              <a:fillRect/>
            </a:stretch>
          </a:blipFill>
        </p:spPr>
        <p:txBody>
          <a:bodyPr wrap="square" lIns="0" tIns="0" rIns="0" bIns="0" rtlCol="0"/>
          <a:lstStyle/>
          <a:p>
            <a:endParaRPr sz="1634"/>
          </a:p>
        </p:txBody>
      </p:sp>
      <p:sp>
        <p:nvSpPr>
          <p:cNvPr id="23" name="object 23"/>
          <p:cNvSpPr txBox="1"/>
          <p:nvPr/>
        </p:nvSpPr>
        <p:spPr>
          <a:xfrm>
            <a:off x="5274779" y="5721529"/>
            <a:ext cx="1795182" cy="223459"/>
          </a:xfrm>
          <a:prstGeom prst="rect">
            <a:avLst/>
          </a:prstGeom>
        </p:spPr>
        <p:txBody>
          <a:bodyPr vert="horz" wrap="square" lIns="0" tIns="0" rIns="0" bIns="0" rtlCol="0">
            <a:spAutoFit/>
          </a:bodyPr>
          <a:lstStyle/>
          <a:p>
            <a:pPr marL="11527"/>
            <a:r>
              <a:rPr sz="1452" b="1" spc="-5" dirty="0">
                <a:solidFill>
                  <a:srgbClr val="C00000"/>
                </a:solidFill>
                <a:latin typeface="Bookman Old Style"/>
                <a:cs typeface="Bookman Old Style"/>
              </a:rPr>
              <a:t>7 </a:t>
            </a:r>
            <a:r>
              <a:rPr sz="1452" b="1" spc="-9" dirty="0">
                <a:solidFill>
                  <a:srgbClr val="C00000"/>
                </a:solidFill>
                <a:latin typeface="Bookman Old Style"/>
                <a:cs typeface="Bookman Old Style"/>
              </a:rPr>
              <a:t>titres </a:t>
            </a:r>
            <a:r>
              <a:rPr sz="1452" b="1" spc="-5" dirty="0">
                <a:latin typeface="Bookman Old Style"/>
                <a:cs typeface="Bookman Old Style"/>
              </a:rPr>
              <a:t>: de V à</a:t>
            </a:r>
            <a:r>
              <a:rPr sz="1452" b="1" spc="32" dirty="0">
                <a:latin typeface="Bookman Old Style"/>
                <a:cs typeface="Bookman Old Style"/>
              </a:rPr>
              <a:t> </a:t>
            </a:r>
            <a:r>
              <a:rPr sz="1452" b="1" spc="-5" dirty="0">
                <a:latin typeface="Bookman Old Style"/>
                <a:cs typeface="Bookman Old Style"/>
              </a:rPr>
              <a:t>XI</a:t>
            </a:r>
            <a:endParaRPr sz="1452">
              <a:latin typeface="Bookman Old Style"/>
              <a:cs typeface="Bookman Old Style"/>
            </a:endParaRPr>
          </a:p>
        </p:txBody>
      </p:sp>
      <p:sp>
        <p:nvSpPr>
          <p:cNvPr id="24" name="object 24"/>
          <p:cNvSpPr/>
          <p:nvPr/>
        </p:nvSpPr>
        <p:spPr>
          <a:xfrm>
            <a:off x="7694322" y="5695713"/>
            <a:ext cx="2170124" cy="320885"/>
          </a:xfrm>
          <a:prstGeom prst="rect">
            <a:avLst/>
          </a:prstGeom>
          <a:blipFill>
            <a:blip r:embed="rId13" cstate="print"/>
            <a:stretch>
              <a:fillRect/>
            </a:stretch>
          </a:blipFill>
        </p:spPr>
        <p:txBody>
          <a:bodyPr wrap="square" lIns="0" tIns="0" rIns="0" bIns="0" rtlCol="0"/>
          <a:lstStyle/>
          <a:p>
            <a:endParaRPr sz="1634"/>
          </a:p>
        </p:txBody>
      </p:sp>
      <p:sp>
        <p:nvSpPr>
          <p:cNvPr id="25" name="object 25"/>
          <p:cNvSpPr txBox="1"/>
          <p:nvPr/>
        </p:nvSpPr>
        <p:spPr>
          <a:xfrm>
            <a:off x="7833562" y="5739510"/>
            <a:ext cx="1897764" cy="223459"/>
          </a:xfrm>
          <a:prstGeom prst="rect">
            <a:avLst/>
          </a:prstGeom>
        </p:spPr>
        <p:txBody>
          <a:bodyPr vert="horz" wrap="square" lIns="0" tIns="0" rIns="0" bIns="0" rtlCol="0">
            <a:spAutoFit/>
          </a:bodyPr>
          <a:lstStyle/>
          <a:p>
            <a:pPr marL="11527"/>
            <a:r>
              <a:rPr sz="1452" b="1" spc="-5" dirty="0">
                <a:solidFill>
                  <a:srgbClr val="C00000"/>
                </a:solidFill>
                <a:latin typeface="Bookman Old Style"/>
                <a:cs typeface="Bookman Old Style"/>
              </a:rPr>
              <a:t>2 </a:t>
            </a:r>
            <a:r>
              <a:rPr sz="1452" b="1" spc="-9" dirty="0">
                <a:solidFill>
                  <a:srgbClr val="C00000"/>
                </a:solidFill>
                <a:latin typeface="Bookman Old Style"/>
                <a:cs typeface="Bookman Old Style"/>
              </a:rPr>
              <a:t>titres </a:t>
            </a:r>
            <a:r>
              <a:rPr sz="1452" b="1" spc="-5" dirty="0">
                <a:latin typeface="Bookman Old Style"/>
                <a:cs typeface="Bookman Old Style"/>
              </a:rPr>
              <a:t>: XII et</a:t>
            </a:r>
            <a:r>
              <a:rPr sz="1452" b="1" spc="32" dirty="0">
                <a:latin typeface="Bookman Old Style"/>
                <a:cs typeface="Bookman Old Style"/>
              </a:rPr>
              <a:t> </a:t>
            </a:r>
            <a:r>
              <a:rPr sz="1452" b="1" spc="-5" dirty="0">
                <a:latin typeface="Bookman Old Style"/>
                <a:cs typeface="Bookman Old Style"/>
              </a:rPr>
              <a:t>XIII</a:t>
            </a:r>
            <a:endParaRPr sz="1452">
              <a:latin typeface="Bookman Old Style"/>
              <a:cs typeface="Bookman Old Style"/>
            </a:endParaRPr>
          </a:p>
        </p:txBody>
      </p:sp>
      <p:sp>
        <p:nvSpPr>
          <p:cNvPr id="26" name="object 26"/>
          <p:cNvSpPr/>
          <p:nvPr/>
        </p:nvSpPr>
        <p:spPr>
          <a:xfrm>
            <a:off x="2044253" y="316736"/>
            <a:ext cx="2221300" cy="1247579"/>
          </a:xfrm>
          <a:prstGeom prst="rect">
            <a:avLst/>
          </a:prstGeom>
          <a:blipFill>
            <a:blip r:embed="rId14" cstate="print"/>
            <a:stretch>
              <a:fillRect/>
            </a:stretch>
          </a:blipFill>
        </p:spPr>
        <p:txBody>
          <a:bodyPr wrap="square" lIns="0" tIns="0" rIns="0" bIns="0" rtlCol="0"/>
          <a:lstStyle/>
          <a:p>
            <a:endParaRPr sz="1634"/>
          </a:p>
        </p:txBody>
      </p:sp>
      <p:sp>
        <p:nvSpPr>
          <p:cNvPr id="27" name="object 27"/>
          <p:cNvSpPr/>
          <p:nvPr/>
        </p:nvSpPr>
        <p:spPr>
          <a:xfrm>
            <a:off x="4125857" y="508991"/>
            <a:ext cx="5360996" cy="770400"/>
          </a:xfrm>
          <a:prstGeom prst="rect">
            <a:avLst/>
          </a:prstGeom>
          <a:blipFill>
            <a:blip r:embed="rId15" cstate="print"/>
            <a:stretch>
              <a:fillRect/>
            </a:stretch>
          </a:blipFill>
        </p:spPr>
        <p:txBody>
          <a:bodyPr wrap="square" lIns="0" tIns="0" rIns="0" bIns="0" rtlCol="0"/>
          <a:lstStyle/>
          <a:p>
            <a:endParaRPr sz="1634"/>
          </a:p>
        </p:txBody>
      </p:sp>
      <p:sp>
        <p:nvSpPr>
          <p:cNvPr id="28" name="object 28"/>
          <p:cNvSpPr txBox="1">
            <a:spLocks noGrp="1"/>
          </p:cNvSpPr>
          <p:nvPr>
            <p:ph type="title"/>
          </p:nvPr>
        </p:nvSpPr>
        <p:spPr>
          <a:xfrm>
            <a:off x="4981556" y="549100"/>
            <a:ext cx="3651453" cy="670312"/>
          </a:xfrm>
          <a:prstGeom prst="rect">
            <a:avLst/>
          </a:prstGeom>
        </p:spPr>
        <p:txBody>
          <a:bodyPr vert="horz" wrap="square" lIns="0" tIns="0" rIns="0" bIns="0" rtlCol="0" anchor="t">
            <a:spAutoFit/>
          </a:bodyPr>
          <a:lstStyle/>
          <a:p>
            <a:pPr marL="329082" marR="4611" indent="-318132"/>
            <a:r>
              <a:rPr sz="2178" spc="-5" dirty="0">
                <a:solidFill>
                  <a:srgbClr val="FFFFFF"/>
                </a:solidFill>
              </a:rPr>
              <a:t>NOUVEAU</a:t>
            </a:r>
            <a:r>
              <a:rPr sz="2178" spc="-59" dirty="0">
                <a:solidFill>
                  <a:srgbClr val="FFFFFF"/>
                </a:solidFill>
              </a:rPr>
              <a:t> </a:t>
            </a:r>
            <a:r>
              <a:rPr sz="2178" spc="-5" dirty="0">
                <a:solidFill>
                  <a:srgbClr val="FFFFFF"/>
                </a:solidFill>
              </a:rPr>
              <a:t>REFERENTIEL  COMPTABLE</a:t>
            </a:r>
            <a:r>
              <a:rPr sz="2178" spc="-73" dirty="0">
                <a:solidFill>
                  <a:srgbClr val="FFFFFF"/>
                </a:solidFill>
              </a:rPr>
              <a:t> </a:t>
            </a:r>
            <a:r>
              <a:rPr sz="2178" spc="-5" dirty="0">
                <a:solidFill>
                  <a:srgbClr val="FFFFFF"/>
                </a:solidFill>
              </a:rPr>
              <a:t>OHADA</a:t>
            </a:r>
            <a:endParaRPr sz="2178"/>
          </a:p>
        </p:txBody>
      </p:sp>
      <p:sp>
        <p:nvSpPr>
          <p:cNvPr id="29" name="object 29"/>
          <p:cNvSpPr/>
          <p:nvPr/>
        </p:nvSpPr>
        <p:spPr>
          <a:xfrm>
            <a:off x="4650062" y="1836792"/>
            <a:ext cx="313969" cy="320885"/>
          </a:xfrm>
          <a:prstGeom prst="rect">
            <a:avLst/>
          </a:prstGeom>
          <a:blipFill>
            <a:blip r:embed="rId16" cstate="print"/>
            <a:stretch>
              <a:fillRect/>
            </a:stretch>
          </a:blipFill>
        </p:spPr>
        <p:txBody>
          <a:bodyPr wrap="square" lIns="0" tIns="0" rIns="0" bIns="0" rtlCol="0"/>
          <a:lstStyle/>
          <a:p>
            <a:endParaRPr sz="1634"/>
          </a:p>
        </p:txBody>
      </p:sp>
      <p:sp>
        <p:nvSpPr>
          <p:cNvPr id="31" name="object 31"/>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dirty="0">
              <a:latin typeface="Bookman Old Style"/>
              <a:cs typeface="Bookman Old Style"/>
            </a:endParaRPr>
          </a:p>
        </p:txBody>
      </p:sp>
      <p:sp>
        <p:nvSpPr>
          <p:cNvPr id="32" name="Espace réservé de la date 31"/>
          <p:cNvSpPr>
            <a:spLocks noGrp="1"/>
          </p:cNvSpPr>
          <p:nvPr>
            <p:ph type="dt" sz="half" idx="10"/>
          </p:nvPr>
        </p:nvSpPr>
        <p:spPr/>
        <p:txBody>
          <a:bodyPr/>
          <a:lstStyle/>
          <a:p>
            <a:fld id="{1F43F575-4F1E-42AB-A743-6AA9A3A29EA5}" type="datetime1">
              <a:rPr lang="fr-FR" smtClean="0"/>
              <a:pPr/>
              <a:t>06/03/2019</a:t>
            </a:fld>
            <a:endParaRPr lang="en-US" dirty="0"/>
          </a:p>
        </p:txBody>
      </p:sp>
      <p:sp>
        <p:nvSpPr>
          <p:cNvPr id="33" name="Espace réservé du numéro de diapositive 3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16697396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100</a:t>
            </a:fld>
            <a:endParaRPr lang="en-US" dirty="0"/>
          </a:p>
        </p:txBody>
      </p:sp>
      <p:graphicFrame>
        <p:nvGraphicFramePr>
          <p:cNvPr id="4" name="Tableau 3"/>
          <p:cNvGraphicFramePr>
            <a:graphicFrameLocks noGrp="1"/>
          </p:cNvGraphicFramePr>
          <p:nvPr>
            <p:extLst/>
          </p:nvPr>
        </p:nvGraphicFramePr>
        <p:xfrm>
          <a:off x="1599756" y="0"/>
          <a:ext cx="10458448" cy="6616634"/>
        </p:xfrm>
        <a:graphic>
          <a:graphicData uri="http://schemas.openxmlformats.org/drawingml/2006/table">
            <a:tbl>
              <a:tblPr>
                <a:tableStyleId>{5C22544A-7EE6-4342-B048-85BDC9FD1C3A}</a:tableStyleId>
              </a:tblPr>
              <a:tblGrid>
                <a:gridCol w="845819"/>
                <a:gridCol w="4584618"/>
                <a:gridCol w="5028011"/>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82</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L’écart de consolidation</a:t>
                      </a:r>
                      <a:r>
                        <a:rPr lang="fr-FR" sz="1600" b="0" i="0" u="none" strike="noStrike" dirty="0" smtClean="0">
                          <a:solidFill>
                            <a:srgbClr val="000000"/>
                          </a:solidFill>
                          <a:effectLst/>
                          <a:latin typeface="Century Gothic" panose="020B0502020202020204" pitchFamily="34" charset="0"/>
                        </a:rPr>
                        <a:t> est constaté par différence entre le coût d’acquisition des titres d’une </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consolidée et la part des capitaux propres que représentent ces titres pour </a:t>
                      </a:r>
                      <a:r>
                        <a:rPr lang="fr-FR" sz="1600" b="0" i="0" u="none" strike="noStrike" dirty="0" smtClean="0">
                          <a:solidFill>
                            <a:srgbClr val="C00000"/>
                          </a:solidFill>
                          <a:effectLst/>
                          <a:latin typeface="Century Gothic" panose="020B0502020202020204" pitchFamily="34" charset="0"/>
                        </a:rPr>
                        <a:t>l’entité</a:t>
                      </a:r>
                      <a:r>
                        <a:rPr lang="fr-FR" sz="1600" b="0" i="0" u="none" strike="noStrike" dirty="0" smtClean="0">
                          <a:solidFill>
                            <a:srgbClr val="000000"/>
                          </a:solidFill>
                          <a:effectLst/>
                          <a:latin typeface="Century Gothic" panose="020B0502020202020204" pitchFamily="34" charset="0"/>
                        </a:rPr>
                        <a:t> consolidante, y compris le résultat de l’exercice réalisé à la date d’entrée de </a:t>
                      </a:r>
                      <a:r>
                        <a:rPr lang="fr-FR" sz="1600" b="0" i="0" u="none" strike="noStrike" dirty="0" smtClean="0">
                          <a:solidFill>
                            <a:srgbClr val="C00000"/>
                          </a:solidFill>
                          <a:effectLst/>
                          <a:latin typeface="Century Gothic" panose="020B0502020202020204" pitchFamily="34" charset="0"/>
                        </a:rPr>
                        <a:t>l’entité</a:t>
                      </a:r>
                      <a:r>
                        <a:rPr lang="fr-FR" sz="1600" b="0" i="0" u="none" strike="noStrike" dirty="0" smtClean="0">
                          <a:solidFill>
                            <a:srgbClr val="000000"/>
                          </a:solidFill>
                          <a:effectLst/>
                          <a:latin typeface="Century Gothic" panose="020B0502020202020204" pitchFamily="34" charset="0"/>
                        </a:rPr>
                        <a:t> dans le périmètre de consolidation. </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L’écart de consolidation </a:t>
                      </a:r>
                      <a:r>
                        <a:rPr lang="fr-FR" sz="1600" b="0" i="0" u="none" strike="noStrike" dirty="0" smtClean="0">
                          <a:solidFill>
                            <a:srgbClr val="000000"/>
                          </a:solidFill>
                          <a:effectLst/>
                          <a:latin typeface="Century Gothic" panose="020B0502020202020204" pitchFamily="34" charset="0"/>
                        </a:rPr>
                        <a:t>d’une entreprise est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en priorité réparti dans les postes appropriés du bilan consolidé sous forme d’écarts d’évaluation”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la partie non affectée de cet écart est inscrite à un poste particulier d’actif ou de passif du bilan consolidé constatant un “ écart d’acquisition ”.</a:t>
                      </a:r>
                    </a:p>
                    <a:p>
                      <a:pPr marL="742950" lvl="1" indent="-285750" algn="l" fontAlgn="b">
                        <a:buFont typeface="Courier New" panose="02070309020205020404" pitchFamily="49" charset="0"/>
                        <a:buChar char="o"/>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L’écart non affecté est rapporté au compte de résultat, conformément à un plan d’amortissement ou de reprise de provisions.</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L’écart de </a:t>
                      </a:r>
                      <a:r>
                        <a:rPr lang="fr-FR" sz="1600" b="1" i="0" u="none" strike="noStrike" dirty="0" smtClean="0">
                          <a:solidFill>
                            <a:srgbClr val="000000"/>
                          </a:solidFill>
                          <a:effectLst/>
                          <a:latin typeface="Century Gothic" panose="020B0502020202020204" pitchFamily="34" charset="0"/>
                        </a:rPr>
                        <a:t>première</a:t>
                      </a:r>
                      <a:r>
                        <a:rPr lang="fr-FR" sz="1600" b="0" i="0" u="none" strike="noStrike" dirty="0" smtClean="0">
                          <a:solidFill>
                            <a:srgbClr val="000000"/>
                          </a:solidFill>
                          <a:effectLst/>
                          <a:latin typeface="Century Gothic" panose="020B0502020202020204" pitchFamily="34" charset="0"/>
                        </a:rPr>
                        <a:t> consolidation est constaté par différence entre le coût d’acquisition des titres d’une </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consolidée et la part des capitaux propres que représentent ces titres pour la </a:t>
                      </a:r>
                      <a:r>
                        <a:rPr lang="fr-FR" sz="1600" b="1" i="0" u="none" strike="noStrike" dirty="0" smtClean="0">
                          <a:solidFill>
                            <a:srgbClr val="000000"/>
                          </a:solidFill>
                          <a:effectLst/>
                          <a:latin typeface="Century Gothic" panose="020B0502020202020204" pitchFamily="34" charset="0"/>
                        </a:rPr>
                        <a:t>société</a:t>
                      </a:r>
                      <a:r>
                        <a:rPr lang="fr-FR" sz="1600" b="0" i="0" u="none" strike="noStrike" dirty="0" smtClean="0">
                          <a:solidFill>
                            <a:srgbClr val="000000"/>
                          </a:solidFill>
                          <a:effectLst/>
                          <a:latin typeface="Century Gothic" panose="020B0502020202020204" pitchFamily="34" charset="0"/>
                        </a:rPr>
                        <a:t> consolidante, y compris le résultat de l’exercice réalisé à la date d’entrée de la </a:t>
                      </a:r>
                      <a:r>
                        <a:rPr lang="fr-FR" sz="1600" b="1" i="0" u="none" strike="noStrike" dirty="0" smtClean="0">
                          <a:solidFill>
                            <a:srgbClr val="000000"/>
                          </a:solidFill>
                          <a:effectLst/>
                          <a:latin typeface="Century Gothic" panose="020B0502020202020204" pitchFamily="34" charset="0"/>
                        </a:rPr>
                        <a:t>société</a:t>
                      </a:r>
                      <a:r>
                        <a:rPr lang="fr-FR" sz="1600" b="0" i="0" u="none" strike="noStrike" dirty="0" smtClean="0">
                          <a:solidFill>
                            <a:srgbClr val="000000"/>
                          </a:solidFill>
                          <a:effectLst/>
                          <a:latin typeface="Century Gothic" panose="020B0502020202020204" pitchFamily="34" charset="0"/>
                        </a:rPr>
                        <a:t> dans le périmètre de consolidation. </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L’écart de </a:t>
                      </a:r>
                      <a:r>
                        <a:rPr lang="fr-FR" sz="1600" b="1" i="0" u="none" strike="noStrike" dirty="0" smtClean="0">
                          <a:solidFill>
                            <a:srgbClr val="000000"/>
                          </a:solidFill>
                          <a:effectLst/>
                          <a:latin typeface="Century Gothic" panose="020B0502020202020204" pitchFamily="34" charset="0"/>
                        </a:rPr>
                        <a:t>première</a:t>
                      </a:r>
                      <a:r>
                        <a:rPr lang="fr-FR" sz="1600" b="0" i="0" u="none" strike="noStrike" dirty="0" smtClean="0">
                          <a:solidFill>
                            <a:srgbClr val="000000"/>
                          </a:solidFill>
                          <a:effectLst/>
                          <a:latin typeface="Century Gothic" panose="020B0502020202020204" pitchFamily="34" charset="0"/>
                        </a:rPr>
                        <a:t> consolidation d’une entreprise est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en priorité réparti dans les postes appropriés du bilan consolidé sous forme d’écarts d’évaluation”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la partie non affectée de cet écart est inscrite à un poste particulier d’actif ou de passif du bilan consolidé constatant un “ écart d’acquisition ”.</a:t>
                      </a:r>
                    </a:p>
                    <a:p>
                      <a:pPr marL="742950" lvl="1" indent="-285750" algn="l" fontAlgn="b">
                        <a:buFont typeface="Courier New" panose="02070309020205020404" pitchFamily="49" charset="0"/>
                        <a:buChar char="o"/>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L’écart non affecté est rapporté au compte de résultat, conformément à un plan d’amortissement ou de reprise de provisions.</a:t>
                      </a:r>
                    </a:p>
                  </a:txBody>
                  <a:tcPr marL="9525" marR="9525" marT="9525" marB="0"/>
                </a:tc>
              </a:tr>
            </a:tbl>
          </a:graphicData>
        </a:graphic>
      </p:graphicFrame>
    </p:spTree>
    <p:extLst>
      <p:ext uri="{BB962C8B-B14F-4D97-AF65-F5344CB8AC3E}">
        <p14:creationId xmlns:p14="http://schemas.microsoft.com/office/powerpoint/2010/main" xmlns="" val="27301248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101</a:t>
            </a:fld>
            <a:endParaRPr lang="en-US" dirty="0"/>
          </a:p>
        </p:txBody>
      </p:sp>
      <p:graphicFrame>
        <p:nvGraphicFramePr>
          <p:cNvPr id="4" name="Tableau 3"/>
          <p:cNvGraphicFramePr>
            <a:graphicFrameLocks noGrp="1"/>
          </p:cNvGraphicFramePr>
          <p:nvPr>
            <p:extLst/>
          </p:nvPr>
        </p:nvGraphicFramePr>
        <p:xfrm>
          <a:off x="1611631" y="171449"/>
          <a:ext cx="10458448" cy="5958988"/>
        </p:xfrm>
        <a:graphic>
          <a:graphicData uri="http://schemas.openxmlformats.org/drawingml/2006/table">
            <a:tbl>
              <a:tblPr>
                <a:tableStyleId>{5C22544A-7EE6-4342-B048-85BDC9FD1C3A}</a:tableStyleId>
              </a:tblPr>
              <a:tblGrid>
                <a:gridCol w="845819"/>
                <a:gridCol w="4548992"/>
                <a:gridCol w="5063637"/>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83</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Lorsque </a:t>
                      </a:r>
                      <a:r>
                        <a:rPr lang="fr-FR" sz="1600" b="0" i="0" u="none" strike="noStrike" dirty="0" smtClean="0">
                          <a:solidFill>
                            <a:srgbClr val="C00000"/>
                          </a:solidFill>
                          <a:effectLst/>
                          <a:latin typeface="Century Gothic" panose="020B0502020202020204" pitchFamily="34" charset="0"/>
                        </a:rPr>
                        <a:t>l’écart de consolidation </a:t>
                      </a:r>
                      <a:r>
                        <a:rPr lang="fr-FR" sz="1600" b="0" i="0" u="none" strike="noStrike" dirty="0" smtClean="0">
                          <a:solidFill>
                            <a:srgbClr val="000000"/>
                          </a:solidFill>
                          <a:effectLst/>
                          <a:latin typeface="Century Gothic" panose="020B0502020202020204" pitchFamily="34" charset="0"/>
                        </a:rPr>
                        <a:t>ne peut être ventilé, par suite de l’ancienneté des </a:t>
                      </a:r>
                      <a:r>
                        <a:rPr lang="fr-FR" sz="1600" b="0" i="0" u="none" strike="noStrike" dirty="0" smtClean="0">
                          <a:solidFill>
                            <a:srgbClr val="C00000"/>
                          </a:solidFill>
                          <a:effectLst/>
                          <a:latin typeface="Century Gothic" panose="020B0502020202020204" pitchFamily="34" charset="0"/>
                        </a:rPr>
                        <a:t>entités</a:t>
                      </a:r>
                      <a:r>
                        <a:rPr lang="fr-FR" sz="1600" b="0" i="0" u="none" strike="noStrike" dirty="0" smtClean="0">
                          <a:solidFill>
                            <a:srgbClr val="000000"/>
                          </a:solidFill>
                          <a:effectLst/>
                          <a:latin typeface="Century Gothic" panose="020B0502020202020204" pitchFamily="34" charset="0"/>
                        </a:rPr>
                        <a:t> entrant pour la première fois dans le périmètre de consolidation, cet écart qualifié « d’écart d’acquisition » peut être imputé directement </a:t>
                      </a:r>
                      <a:r>
                        <a:rPr lang="fr-FR" sz="1600" b="0" i="0" u="none" strike="noStrike" dirty="0" smtClean="0">
                          <a:solidFill>
                            <a:srgbClr val="C00000"/>
                          </a:solidFill>
                          <a:effectLst/>
                          <a:latin typeface="Century Gothic" panose="020B0502020202020204" pitchFamily="34" charset="0"/>
                        </a:rPr>
                        <a:t>en résultat consolidé, après déduction</a:t>
                      </a:r>
                      <a:r>
                        <a:rPr lang="fr-FR" sz="1600" b="0" i="0" u="none" strike="noStrike" baseline="0" dirty="0" smtClean="0">
                          <a:solidFill>
                            <a:srgbClr val="C00000"/>
                          </a:solidFill>
                          <a:effectLst/>
                          <a:latin typeface="Century Gothic" panose="020B0502020202020204" pitchFamily="34" charset="0"/>
                        </a:rPr>
                        <a:t> des dividendes reçus par le groupe et amortissements de l’écart d’acquisition</a:t>
                      </a:r>
                      <a:r>
                        <a:rPr lang="fr-FR" sz="1600" b="0" i="0" u="none" strike="noStrike" dirty="0" smtClean="0">
                          <a:solidFill>
                            <a:srgbClr val="000000"/>
                          </a:solidFill>
                          <a:effectLst/>
                          <a:latin typeface="Century Gothic" panose="020B0502020202020204" pitchFamily="34" charset="0"/>
                        </a:rPr>
                        <a:t> à l’ouverture de l’exercice d’incorporation de ces </a:t>
                      </a:r>
                      <a:r>
                        <a:rPr lang="fr-FR" sz="1600" b="0" i="0" u="none" strike="noStrike" dirty="0" smtClean="0">
                          <a:solidFill>
                            <a:srgbClr val="C00000"/>
                          </a:solidFill>
                          <a:effectLst/>
                          <a:latin typeface="Century Gothic" panose="020B0502020202020204" pitchFamily="34" charset="0"/>
                        </a:rPr>
                        <a:t>entités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Toutes explications sur le traitement de l’écart susvisé doivent être données dans les </a:t>
                      </a:r>
                      <a:r>
                        <a:rPr lang="fr-FR" sz="1600" b="0" i="0" u="none" strike="noStrike" dirty="0" smtClean="0">
                          <a:solidFill>
                            <a:srgbClr val="C00000"/>
                          </a:solidFill>
                          <a:effectLst/>
                          <a:latin typeface="Century Gothic" panose="020B0502020202020204" pitchFamily="34" charset="0"/>
                        </a:rPr>
                        <a:t>Notes annexes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Lorsque l’écart de </a:t>
                      </a:r>
                      <a:r>
                        <a:rPr lang="fr-FR" sz="1600" b="1" i="0" u="none" strike="noStrike" dirty="0" smtClean="0">
                          <a:solidFill>
                            <a:srgbClr val="000000"/>
                          </a:solidFill>
                          <a:effectLst/>
                          <a:latin typeface="Century Gothic" panose="020B0502020202020204" pitchFamily="34" charset="0"/>
                        </a:rPr>
                        <a:t>première</a:t>
                      </a:r>
                      <a:r>
                        <a:rPr lang="fr-FR" sz="1600" b="0" i="0" u="none" strike="noStrike" dirty="0" smtClean="0">
                          <a:solidFill>
                            <a:srgbClr val="000000"/>
                          </a:solidFill>
                          <a:effectLst/>
                          <a:latin typeface="Century Gothic" panose="020B0502020202020204" pitchFamily="34" charset="0"/>
                        </a:rPr>
                        <a:t> consolidation ne peut être ventilé, par suite de l’ancienneté des </a:t>
                      </a:r>
                      <a:r>
                        <a:rPr lang="fr-FR" sz="1600" b="1" i="0" u="none" strike="noStrike" dirty="0" smtClean="0">
                          <a:solidFill>
                            <a:srgbClr val="000000"/>
                          </a:solidFill>
                          <a:effectLst/>
                          <a:latin typeface="Century Gothic" panose="020B0502020202020204" pitchFamily="34" charset="0"/>
                        </a:rPr>
                        <a:t>entreprises</a:t>
                      </a:r>
                      <a:r>
                        <a:rPr lang="fr-FR" sz="1600" b="0" i="0" u="none" strike="noStrike" dirty="0" smtClean="0">
                          <a:solidFill>
                            <a:srgbClr val="000000"/>
                          </a:solidFill>
                          <a:effectLst/>
                          <a:latin typeface="Century Gothic" panose="020B0502020202020204" pitchFamily="34" charset="0"/>
                        </a:rPr>
                        <a:t> entrant pour la première fois dans le périmètre de consolidation, cet écart peut être imputé directement </a:t>
                      </a:r>
                      <a:r>
                        <a:rPr lang="fr-FR" sz="1600" b="0" i="0" u="none" strike="sngStrike" baseline="0" dirty="0" smtClean="0">
                          <a:solidFill>
                            <a:srgbClr val="000000"/>
                          </a:solidFill>
                          <a:effectLst/>
                          <a:latin typeface="Century Gothic" panose="020B0502020202020204" pitchFamily="34" charset="0"/>
                        </a:rPr>
                        <a:t>sur les capitaux propres consolidés</a:t>
                      </a:r>
                      <a:r>
                        <a:rPr lang="fr-FR" sz="1600" b="0" i="0" u="none" strike="noStrike" dirty="0" smtClean="0">
                          <a:solidFill>
                            <a:srgbClr val="000000"/>
                          </a:solidFill>
                          <a:effectLst/>
                          <a:latin typeface="Century Gothic" panose="020B0502020202020204" pitchFamily="34" charset="0"/>
                        </a:rPr>
                        <a:t> à l’ouverture de l’exercice d’incorporation de ces </a:t>
                      </a:r>
                      <a:r>
                        <a:rPr lang="fr-FR" sz="1600" b="1" i="0" u="none" strike="noStrike" dirty="0" smtClean="0">
                          <a:solidFill>
                            <a:srgbClr val="000000"/>
                          </a:solidFill>
                          <a:effectLst/>
                          <a:latin typeface="Century Gothic" panose="020B0502020202020204" pitchFamily="34" charset="0"/>
                        </a:rPr>
                        <a:t>entreprises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0" indent="0" algn="l" fontAlgn="b">
                        <a:buFont typeface="Arial" panose="020B0604020202020204" pitchFamily="34" charset="0"/>
                        <a:buNone/>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Toutes explications sur le traitement de l’écart susvisé doivent être données dans </a:t>
                      </a:r>
                      <a:r>
                        <a:rPr lang="fr-FR" sz="1600" b="1" i="0" u="none" strike="noStrike" dirty="0" smtClean="0">
                          <a:solidFill>
                            <a:srgbClr val="000000"/>
                          </a:solidFill>
                          <a:effectLst/>
                          <a:latin typeface="Century Gothic" panose="020B0502020202020204" pitchFamily="34" charset="0"/>
                        </a:rPr>
                        <a:t>l’État annexé </a:t>
                      </a:r>
                      <a:r>
                        <a:rPr lang="fr-FR" sz="1600" b="0" i="0" u="none" strike="noStrike" dirty="0" smtClean="0">
                          <a:solidFill>
                            <a:srgbClr val="000000"/>
                          </a:solidFill>
                          <a:effectLst/>
                          <a:latin typeface="Century Gothic" panose="020B0502020202020204" pitchFamily="34" charset="0"/>
                        </a:rPr>
                        <a:t>consolidé.</a:t>
                      </a:r>
                    </a:p>
                  </a:txBody>
                  <a:tcPr marL="9525" marR="9525" marT="9525" marB="0" anchor="ctr"/>
                </a:tc>
              </a:tr>
            </a:tbl>
          </a:graphicData>
        </a:graphic>
      </p:graphicFrame>
    </p:spTree>
    <p:extLst>
      <p:ext uri="{BB962C8B-B14F-4D97-AF65-F5344CB8AC3E}">
        <p14:creationId xmlns:p14="http://schemas.microsoft.com/office/powerpoint/2010/main" xmlns="" val="6395158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99986225"/>
              </p:ext>
            </p:extLst>
          </p:nvPr>
        </p:nvGraphicFramePr>
        <p:xfrm>
          <a:off x="1611631" y="171449"/>
          <a:ext cx="10458448" cy="5958988"/>
        </p:xfrm>
        <a:graphic>
          <a:graphicData uri="http://schemas.openxmlformats.org/drawingml/2006/table">
            <a:tbl>
              <a:tblPr>
                <a:tableStyleId>{5C22544A-7EE6-4342-B048-85BDC9FD1C3A}</a:tableStyleId>
              </a:tblPr>
              <a:tblGrid>
                <a:gridCol w="845819"/>
                <a:gridCol w="4548992"/>
                <a:gridCol w="5063637"/>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84</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r>
                        <a:rPr lang="fr-FR" sz="1600" kern="1200" dirty="0" smtClean="0">
                          <a:solidFill>
                            <a:schemeClr val="dk1"/>
                          </a:solidFill>
                          <a:effectLst/>
                          <a:latin typeface="+mn-lt"/>
                          <a:ea typeface="+mn-ea"/>
                          <a:cs typeface="+mn-cs"/>
                        </a:rPr>
                        <a:t>Le chiffre d'affaires consolidé est égal au montant des ventes de </a:t>
                      </a:r>
                      <a:r>
                        <a:rPr lang="fr-FR" sz="1600" kern="1200" dirty="0" smtClean="0">
                          <a:solidFill>
                            <a:srgbClr val="C00000"/>
                          </a:solidFill>
                          <a:effectLst/>
                          <a:latin typeface="+mn-lt"/>
                          <a:ea typeface="+mn-ea"/>
                          <a:cs typeface="+mn-cs"/>
                        </a:rPr>
                        <a:t>biens</a:t>
                      </a:r>
                      <a:r>
                        <a:rPr lang="fr-FR" sz="1600" kern="1200" dirty="0" smtClean="0">
                          <a:solidFill>
                            <a:schemeClr val="dk1"/>
                          </a:solidFill>
                          <a:effectLst/>
                          <a:latin typeface="+mn-lt"/>
                          <a:ea typeface="+mn-ea"/>
                          <a:cs typeface="+mn-cs"/>
                        </a:rPr>
                        <a:t> et services liés aux activités courantes de l'ensemble constitué par les </a:t>
                      </a:r>
                      <a:r>
                        <a:rPr lang="fr-FR" sz="1600" kern="1200" dirty="0" smtClean="0">
                          <a:solidFill>
                            <a:srgbClr val="C00000"/>
                          </a:solidFill>
                          <a:effectLst/>
                          <a:latin typeface="+mn-lt"/>
                          <a:ea typeface="+mn-ea"/>
                          <a:cs typeface="+mn-cs"/>
                        </a:rPr>
                        <a:t>entités</a:t>
                      </a:r>
                      <a:r>
                        <a:rPr lang="fr-FR" sz="1600" kern="1200" dirty="0" smtClean="0">
                          <a:solidFill>
                            <a:schemeClr val="dk1"/>
                          </a:solidFill>
                          <a:effectLst/>
                          <a:latin typeface="+mn-lt"/>
                          <a:ea typeface="+mn-ea"/>
                          <a:cs typeface="+mn-cs"/>
                        </a:rPr>
                        <a:t> consolidées par intégration. Il comprend, après élimination des opérations internes à l'ensemble consolidé :</a:t>
                      </a:r>
                    </a:p>
                    <a:p>
                      <a:r>
                        <a:rPr lang="fr-FR" sz="1600" kern="1200" dirty="0" smtClean="0">
                          <a:solidFill>
                            <a:schemeClr val="dk1"/>
                          </a:solidFill>
                          <a:effectLst/>
                          <a:latin typeface="+mn-lt"/>
                          <a:ea typeface="+mn-ea"/>
                          <a:cs typeface="+mn-cs"/>
                        </a:rPr>
                        <a:t> </a:t>
                      </a:r>
                    </a:p>
                    <a:p>
                      <a:pPr marL="342900" indent="-342900">
                        <a:buFont typeface="+mj-lt"/>
                        <a:buAutoNum type="arabicPeriod"/>
                      </a:pPr>
                      <a:r>
                        <a:rPr lang="fr-FR" sz="1600" kern="1200" dirty="0" smtClean="0">
                          <a:solidFill>
                            <a:schemeClr val="dk1"/>
                          </a:solidFill>
                          <a:effectLst/>
                          <a:latin typeface="+mn-lt"/>
                          <a:ea typeface="+mn-ea"/>
                          <a:cs typeface="+mn-cs"/>
                        </a:rPr>
                        <a:t>le montant net, après retraitements éventuels, du chiffre d'affaires réalisé par les </a:t>
                      </a:r>
                      <a:r>
                        <a:rPr lang="fr-FR" sz="1600" kern="1200" dirty="0" smtClean="0">
                          <a:solidFill>
                            <a:srgbClr val="C00000"/>
                          </a:solidFill>
                          <a:effectLst/>
                          <a:latin typeface="+mn-lt"/>
                          <a:ea typeface="+mn-ea"/>
                          <a:cs typeface="+mn-cs"/>
                        </a:rPr>
                        <a:t>entités</a:t>
                      </a:r>
                      <a:r>
                        <a:rPr lang="fr-FR" sz="1600" kern="1200" dirty="0" smtClean="0">
                          <a:solidFill>
                            <a:schemeClr val="dk1"/>
                          </a:solidFill>
                          <a:effectLst/>
                          <a:latin typeface="+mn-lt"/>
                          <a:ea typeface="+mn-ea"/>
                          <a:cs typeface="+mn-cs"/>
                        </a:rPr>
                        <a:t> consolidées par intégration globale ;</a:t>
                      </a:r>
                    </a:p>
                    <a:p>
                      <a:pPr marL="342900" indent="-342900">
                        <a:buFont typeface="+mj-lt"/>
                        <a:buAutoNum type="arabicPeriod"/>
                      </a:pPr>
                      <a:r>
                        <a:rPr lang="fr-FR" sz="1600" kern="1200" dirty="0" smtClean="0">
                          <a:solidFill>
                            <a:schemeClr val="dk1"/>
                          </a:solidFill>
                          <a:effectLst/>
                          <a:latin typeface="+mn-lt"/>
                          <a:ea typeface="+mn-ea"/>
                          <a:cs typeface="+mn-cs"/>
                        </a:rPr>
                        <a:t>la quote-part de l'</a:t>
                      </a:r>
                      <a:r>
                        <a:rPr lang="fr-FR" sz="1600" kern="1200" dirty="0" smtClean="0">
                          <a:solidFill>
                            <a:srgbClr val="C00000"/>
                          </a:solidFill>
                          <a:effectLst/>
                          <a:latin typeface="+mn-lt"/>
                          <a:ea typeface="+mn-ea"/>
                          <a:cs typeface="+mn-cs"/>
                        </a:rPr>
                        <a:t>entité</a:t>
                      </a:r>
                      <a:r>
                        <a:rPr lang="fr-FR" sz="1600" kern="1200" dirty="0" smtClean="0">
                          <a:solidFill>
                            <a:schemeClr val="dk1"/>
                          </a:solidFill>
                          <a:effectLst/>
                          <a:latin typeface="+mn-lt"/>
                          <a:ea typeface="+mn-ea"/>
                          <a:cs typeface="+mn-cs"/>
                        </a:rPr>
                        <a:t> ou des </a:t>
                      </a:r>
                      <a:r>
                        <a:rPr lang="fr-FR" sz="1600" kern="1200" dirty="0" smtClean="0">
                          <a:solidFill>
                            <a:srgbClr val="C00000"/>
                          </a:solidFill>
                          <a:effectLst/>
                          <a:latin typeface="+mn-lt"/>
                          <a:ea typeface="+mn-ea"/>
                          <a:cs typeface="+mn-cs"/>
                        </a:rPr>
                        <a:t>entités</a:t>
                      </a:r>
                      <a:r>
                        <a:rPr lang="fr-FR" sz="1600" kern="1200" dirty="0" smtClean="0">
                          <a:solidFill>
                            <a:schemeClr val="dk1"/>
                          </a:solidFill>
                          <a:effectLst/>
                          <a:latin typeface="+mn-lt"/>
                          <a:ea typeface="+mn-ea"/>
                          <a:cs typeface="+mn-cs"/>
                        </a:rPr>
                        <a:t> détentrices dans le montant net, après retraitements éventuels,   du   chiffre   d'affaires   réalisé   par   les   </a:t>
                      </a:r>
                      <a:r>
                        <a:rPr lang="fr-FR" sz="1600" kern="1200" dirty="0" smtClean="0">
                          <a:solidFill>
                            <a:srgbClr val="C00000"/>
                          </a:solidFill>
                          <a:effectLst/>
                          <a:latin typeface="+mn-lt"/>
                          <a:ea typeface="+mn-ea"/>
                          <a:cs typeface="+mn-cs"/>
                        </a:rPr>
                        <a:t>entités</a:t>
                      </a:r>
                      <a:r>
                        <a:rPr lang="fr-FR" sz="1600" kern="1200" dirty="0" smtClean="0">
                          <a:solidFill>
                            <a:schemeClr val="dk1"/>
                          </a:solidFill>
                          <a:effectLst/>
                          <a:latin typeface="+mn-lt"/>
                          <a:ea typeface="+mn-ea"/>
                          <a:cs typeface="+mn-cs"/>
                        </a:rPr>
                        <a:t>   consolidées   par   intégration proportionnelle.</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r>
                        <a:rPr lang="fr-FR" sz="1600" kern="1200" dirty="0" smtClean="0">
                          <a:solidFill>
                            <a:schemeClr val="dk1"/>
                          </a:solidFill>
                          <a:effectLst/>
                          <a:latin typeface="+mn-lt"/>
                          <a:ea typeface="+mn-ea"/>
                          <a:cs typeface="+mn-cs"/>
                        </a:rPr>
                        <a:t>Le chiffre d'affaires consolidé est égal au montant des ventes de </a:t>
                      </a:r>
                      <a:r>
                        <a:rPr lang="fr-FR" sz="1600" b="1" kern="1200" dirty="0" smtClean="0">
                          <a:solidFill>
                            <a:schemeClr val="tx1"/>
                          </a:solidFill>
                          <a:effectLst/>
                          <a:latin typeface="+mn-lt"/>
                          <a:ea typeface="+mn-ea"/>
                          <a:cs typeface="+mn-cs"/>
                        </a:rPr>
                        <a:t>produits</a:t>
                      </a:r>
                      <a:r>
                        <a:rPr lang="fr-FR" sz="1600" kern="1200" dirty="0" smtClean="0">
                          <a:solidFill>
                            <a:schemeClr val="dk1"/>
                          </a:solidFill>
                          <a:effectLst/>
                          <a:latin typeface="+mn-lt"/>
                          <a:ea typeface="+mn-ea"/>
                          <a:cs typeface="+mn-cs"/>
                        </a:rPr>
                        <a:t> et services liés aux activités courantes de l'ensemble constitué par les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consolidées par intégration. Il comprend, après élimination des opérations internes à l'ensemble consolidé :</a:t>
                      </a:r>
                    </a:p>
                    <a:p>
                      <a:endParaRPr lang="fr-FR" sz="1600" kern="1200" dirty="0" smtClean="0">
                        <a:solidFill>
                          <a:schemeClr val="dk1"/>
                        </a:solidFill>
                        <a:effectLst/>
                        <a:latin typeface="+mn-lt"/>
                        <a:ea typeface="+mn-ea"/>
                        <a:cs typeface="+mn-cs"/>
                      </a:endParaRPr>
                    </a:p>
                    <a:p>
                      <a:r>
                        <a:rPr lang="fr-FR" sz="1600" kern="1200" dirty="0" smtClean="0">
                          <a:solidFill>
                            <a:schemeClr val="dk1"/>
                          </a:solidFill>
                          <a:effectLst/>
                          <a:latin typeface="+mn-lt"/>
                          <a:ea typeface="+mn-ea"/>
                          <a:cs typeface="+mn-cs"/>
                        </a:rPr>
                        <a:t> </a:t>
                      </a:r>
                    </a:p>
                    <a:p>
                      <a:pPr marL="342900" indent="-342900">
                        <a:buFont typeface="+mj-lt"/>
                        <a:buAutoNum type="arabicPeriod"/>
                      </a:pPr>
                      <a:r>
                        <a:rPr lang="fr-FR" sz="1600" kern="1200" dirty="0" smtClean="0">
                          <a:solidFill>
                            <a:schemeClr val="dk1"/>
                          </a:solidFill>
                          <a:effectLst/>
                          <a:latin typeface="+mn-lt"/>
                          <a:ea typeface="+mn-ea"/>
                          <a:cs typeface="+mn-cs"/>
                        </a:rPr>
                        <a:t>le montant net, après retraitements éventuels, du chiffre d'affaires réalisé par les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consolidées par intégration globale ;</a:t>
                      </a:r>
                    </a:p>
                    <a:p>
                      <a:pPr marL="342900" indent="-342900">
                        <a:buFont typeface="+mj-lt"/>
                        <a:buAutoNum type="arabicPeriod"/>
                      </a:pPr>
                      <a:endParaRPr lang="fr-FR" sz="1600" kern="1200" dirty="0" smtClean="0">
                        <a:solidFill>
                          <a:schemeClr val="dk1"/>
                        </a:solidFill>
                        <a:effectLst/>
                        <a:latin typeface="+mn-lt"/>
                        <a:ea typeface="+mn-ea"/>
                        <a:cs typeface="+mn-cs"/>
                      </a:endParaRPr>
                    </a:p>
                    <a:p>
                      <a:pPr marL="342900" indent="-342900">
                        <a:buFont typeface="+mj-lt"/>
                        <a:buAutoNum type="arabicPeriod"/>
                      </a:pPr>
                      <a:r>
                        <a:rPr lang="fr-FR" sz="1600" kern="1200" dirty="0" smtClean="0">
                          <a:solidFill>
                            <a:schemeClr val="dk1"/>
                          </a:solidFill>
                          <a:effectLst/>
                          <a:latin typeface="+mn-lt"/>
                          <a:ea typeface="+mn-ea"/>
                          <a:cs typeface="+mn-cs"/>
                        </a:rPr>
                        <a:t>la quote-part de l’</a:t>
                      </a:r>
                      <a:r>
                        <a:rPr lang="fr-FR" sz="1600" b="1" kern="1200" dirty="0" smtClean="0">
                          <a:solidFill>
                            <a:schemeClr val="dk1"/>
                          </a:solidFill>
                          <a:effectLst/>
                          <a:latin typeface="+mn-lt"/>
                          <a:ea typeface="+mn-ea"/>
                          <a:cs typeface="+mn-cs"/>
                        </a:rPr>
                        <a:t>entreprise</a:t>
                      </a:r>
                      <a:r>
                        <a:rPr lang="fr-FR" sz="1600" kern="1200" dirty="0" smtClean="0">
                          <a:solidFill>
                            <a:schemeClr val="dk1"/>
                          </a:solidFill>
                          <a:effectLst/>
                          <a:latin typeface="+mn-lt"/>
                          <a:ea typeface="+mn-ea"/>
                          <a:cs typeface="+mn-cs"/>
                        </a:rPr>
                        <a:t> ou des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détentrices dans le montant net, après retraitements éventuels,   du   chiffre   d'affaires   réalisé   par   les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consolidées   par   intégration proportionnelle.</a:t>
                      </a:r>
                    </a:p>
                    <a:p>
                      <a:pPr marL="0" indent="0" algn="l" fontAlgn="b">
                        <a:buFont typeface="Arial" panose="020B0604020202020204" pitchFamily="34" charset="0"/>
                        <a:buNone/>
                      </a:pPr>
                      <a:endParaRPr lang="fr-FR" sz="1600" b="0" i="0" u="none" strike="noStrike" dirty="0" smtClean="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23600566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a:xfrm>
            <a:off x="475013" y="787782"/>
            <a:ext cx="779767" cy="365125"/>
          </a:xfrm>
        </p:spPr>
        <p:txBody>
          <a:bodyPr/>
          <a:lstStyle/>
          <a:p>
            <a:fld id="{D57F1E4F-1CFF-5643-939E-217C01CDF565}" type="slidenum">
              <a:rPr lang="en-US" smtClean="0"/>
              <a:pPr/>
              <a:t>103</a:t>
            </a:fld>
            <a:endParaRPr lang="en-US" dirty="0"/>
          </a:p>
        </p:txBody>
      </p:sp>
      <p:graphicFrame>
        <p:nvGraphicFramePr>
          <p:cNvPr id="4" name="Tableau 3"/>
          <p:cNvGraphicFramePr>
            <a:graphicFrameLocks noGrp="1"/>
          </p:cNvGraphicFramePr>
          <p:nvPr>
            <p:extLst/>
          </p:nvPr>
        </p:nvGraphicFramePr>
        <p:xfrm>
          <a:off x="1922318" y="395905"/>
          <a:ext cx="10004962" cy="5971201"/>
        </p:xfrm>
        <a:graphic>
          <a:graphicData uri="http://schemas.openxmlformats.org/drawingml/2006/table">
            <a:tbl>
              <a:tblPr>
                <a:tableStyleId>{5C22544A-7EE6-4342-B048-85BDC9FD1C3A}</a:tableStyleId>
              </a:tblPr>
              <a:tblGrid>
                <a:gridCol w="813459"/>
                <a:gridCol w="4520647"/>
                <a:gridCol w="4670856"/>
              </a:tblGrid>
              <a:tr h="564357">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85</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86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C00000"/>
                          </a:solidFill>
                          <a:effectLst/>
                          <a:latin typeface="Century Gothic" panose="020B0502020202020204" pitchFamily="34" charset="0"/>
                        </a:rPr>
                        <a:t>(…) b) harmonisation de la comptabilisation et de l’évaluation des actifs et passifs des entités du groupe ;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(…..)Nouvel alinéa en SYSCOHADA</a:t>
                      </a:r>
                      <a:r>
                        <a:rPr lang="fr-FR" sz="1600" b="0" i="0" u="none" strike="noStrike" baseline="0" dirty="0" smtClean="0">
                          <a:solidFill>
                            <a:srgbClr val="000000"/>
                          </a:solidFill>
                          <a:effectLst/>
                          <a:latin typeface="+mn-lt"/>
                        </a:rPr>
                        <a:t> révisé</a:t>
                      </a:r>
                      <a:endParaRPr lang="fr-FR" sz="1600" dirty="0" smtClean="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87</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 conversion en unité monétaire </a:t>
                      </a:r>
                      <a:r>
                        <a:rPr lang="fr-FR" sz="1600" b="0" i="0" u="none" strike="noStrike" kern="1200" baseline="0" dirty="0" smtClean="0">
                          <a:solidFill>
                            <a:srgbClr val="C00000"/>
                          </a:solidFill>
                          <a:latin typeface="+mn-lt"/>
                          <a:ea typeface="+mn-ea"/>
                          <a:cs typeface="+mn-cs"/>
                        </a:rPr>
                        <a:t>ayant cours légal dans l’Etat partie </a:t>
                      </a:r>
                      <a:r>
                        <a:rPr lang="fr-FR" sz="1600" b="0" i="0" u="none" strike="noStrike" kern="1200" baseline="0" dirty="0" smtClean="0">
                          <a:solidFill>
                            <a:schemeClr val="tx1"/>
                          </a:solidFill>
                          <a:latin typeface="+mn-lt"/>
                          <a:ea typeface="+mn-ea"/>
                          <a:cs typeface="+mn-cs"/>
                        </a:rPr>
                        <a:t>(…)</a:t>
                      </a:r>
                    </a:p>
                    <a:p>
                      <a:endParaRPr lang="fr-FR" sz="16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smtClean="0">
                        <a:solidFill>
                          <a:schemeClr val="tx1"/>
                        </a:solidFill>
                        <a:effectLst/>
                        <a:latin typeface="+mn-lt"/>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 conversion en unité monétaire </a:t>
                      </a:r>
                      <a:r>
                        <a:rPr lang="fr-FR" sz="1600" b="1" i="0" u="none" strike="noStrike" kern="1200" baseline="0" dirty="0" smtClean="0">
                          <a:solidFill>
                            <a:schemeClr val="dk1"/>
                          </a:solidFill>
                          <a:latin typeface="+mn-lt"/>
                          <a:ea typeface="+mn-ea"/>
                          <a:cs typeface="+mn-cs"/>
                        </a:rPr>
                        <a:t>légale du pays</a:t>
                      </a:r>
                      <a:r>
                        <a:rPr lang="fr-FR" sz="1600" b="0" i="0" u="none" strike="noStrike" kern="1200" baseline="0" dirty="0" smtClean="0">
                          <a:solidFill>
                            <a:schemeClr val="dk1"/>
                          </a:solidFill>
                          <a:latin typeface="+mn-lt"/>
                          <a:ea typeface="+mn-ea"/>
                          <a:cs typeface="+mn-cs"/>
                        </a:rPr>
                        <a:t> (…)</a:t>
                      </a:r>
                    </a:p>
                    <a:p>
                      <a:endParaRPr lang="fr-FR" sz="1600" b="0" i="0" u="none" strike="noStrike" kern="1200" baseline="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92</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98</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99</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37117465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104</a:t>
            </a:fld>
            <a:endParaRPr lang="en-US" dirty="0"/>
          </a:p>
        </p:txBody>
      </p:sp>
      <p:graphicFrame>
        <p:nvGraphicFramePr>
          <p:cNvPr id="4" name="Tableau 3"/>
          <p:cNvGraphicFramePr>
            <a:graphicFrameLocks noGrp="1"/>
          </p:cNvGraphicFramePr>
          <p:nvPr>
            <p:extLst/>
          </p:nvPr>
        </p:nvGraphicFramePr>
        <p:xfrm>
          <a:off x="1579612" y="2039582"/>
          <a:ext cx="10458448" cy="4090855"/>
        </p:xfrm>
        <a:graphic>
          <a:graphicData uri="http://schemas.openxmlformats.org/drawingml/2006/table">
            <a:tbl>
              <a:tblPr>
                <a:tableStyleId>{5C22544A-7EE6-4342-B048-85BDC9FD1C3A}</a:tableStyleId>
              </a:tblPr>
              <a:tblGrid>
                <a:gridCol w="845819"/>
                <a:gridCol w="4806641"/>
                <a:gridCol w="4805988"/>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89</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Bilan consolidé est présenté, selon le modèle prévu dans le Système comptable OHADA pour les comptes personnels, Système normal, en faisant toutefois distinctement apparaître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écarts d’acquisition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titres mis en équivalence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impôts différés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Part du groupe dans les résultats non</a:t>
                      </a:r>
                      <a:r>
                        <a:rPr lang="fr-FR" sz="1600" b="0" i="0" u="none" strike="noStrike" baseline="0" dirty="0" smtClean="0">
                          <a:solidFill>
                            <a:srgbClr val="C00000"/>
                          </a:solidFill>
                          <a:effectLst/>
                          <a:latin typeface="Century Gothic" panose="020B0502020202020204" pitchFamily="34" charset="0"/>
                        </a:rPr>
                        <a:t> distribués ;</a:t>
                      </a:r>
                    </a:p>
                    <a:p>
                      <a:pPr marL="742950" lvl="1" indent="-285750" algn="l" fontAlgn="b">
                        <a:buFont typeface="Courier New" panose="02070309020205020404" pitchFamily="49" charset="0"/>
                        <a:buChar char="o"/>
                      </a:pPr>
                      <a:r>
                        <a:rPr lang="fr-FR" sz="1600" b="0" i="0" u="none" strike="noStrike" baseline="0" dirty="0" smtClean="0">
                          <a:solidFill>
                            <a:srgbClr val="C00000"/>
                          </a:solidFill>
                          <a:effectLst/>
                          <a:latin typeface="Century Gothic" panose="020B0502020202020204" pitchFamily="34" charset="0"/>
                        </a:rPr>
                        <a:t>Part des intérêts minoritaires dans les résultats non distribués.</a:t>
                      </a: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Bilan consolidé est présenté, selon le modèle prévu dans le Système comptable OHADA pour les comptes personnels, Système normal, en faisant toutefois distinctement apparaître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écarts d’acquisition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titres mis en équivalence ;</a:t>
                      </a:r>
                    </a:p>
                    <a:p>
                      <a:pPr marL="742950" lvl="1" indent="-285750" algn="l" fontAlgn="b">
                        <a:buFont typeface="Courier New" panose="02070309020205020404" pitchFamily="49" charset="0"/>
                        <a:buChar char="o"/>
                      </a:pPr>
                      <a:r>
                        <a:rPr lang="fr-FR" sz="1600" b="1" i="0" u="none" strike="noStrike" dirty="0" smtClean="0">
                          <a:solidFill>
                            <a:srgbClr val="000000"/>
                          </a:solidFill>
                          <a:effectLst/>
                          <a:latin typeface="Century Gothic" panose="020B0502020202020204" pitchFamily="34" charset="0"/>
                        </a:rPr>
                        <a:t>la part des associés minoritaires (intérêts minoritaires)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impôts différés.</a:t>
                      </a:r>
                    </a:p>
                  </a:txBody>
                  <a:tcPr marL="9525" marR="9525" marT="9525" marB="0"/>
                </a:tc>
              </a:tr>
            </a:tbl>
          </a:graphicData>
        </a:graphic>
      </p:graphicFrame>
    </p:spTree>
    <p:extLst>
      <p:ext uri="{BB962C8B-B14F-4D97-AF65-F5344CB8AC3E}">
        <p14:creationId xmlns:p14="http://schemas.microsoft.com/office/powerpoint/2010/main" xmlns="" val="29926940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105</a:t>
            </a:fld>
            <a:endParaRPr lang="en-US" dirty="0"/>
          </a:p>
        </p:txBody>
      </p:sp>
      <p:graphicFrame>
        <p:nvGraphicFramePr>
          <p:cNvPr id="4" name="Tableau 3"/>
          <p:cNvGraphicFramePr>
            <a:graphicFrameLocks noGrp="1"/>
          </p:cNvGraphicFramePr>
          <p:nvPr>
            <p:extLst/>
          </p:nvPr>
        </p:nvGraphicFramePr>
        <p:xfrm>
          <a:off x="1496485" y="2147575"/>
          <a:ext cx="10458448" cy="3982862"/>
        </p:xfrm>
        <a:graphic>
          <a:graphicData uri="http://schemas.openxmlformats.org/drawingml/2006/table">
            <a:tbl>
              <a:tblPr>
                <a:tableStyleId>{5C22544A-7EE6-4342-B048-85BDC9FD1C3A}</a:tableStyleId>
              </a:tblPr>
              <a:tblGrid>
                <a:gridCol w="845819"/>
                <a:gridCol w="4733905"/>
                <a:gridCol w="4878724"/>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90</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compte de résultat consolidé est présenté, selon le modèle du Système normal, en faisant distinctement apparaître:</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 résultat net de l’ensemble des entités consolidées par intégration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la quote-part des résultats nets des entités consolidées par mise en équivalence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la part des associés minoritaires et la part de l’entité consolidante dans le résultat net</a:t>
                      </a:r>
                      <a:r>
                        <a:rPr lang="fr-FR" sz="1600" b="0" i="0" u="none" strike="noStrike" baseline="0" dirty="0" smtClean="0">
                          <a:solidFill>
                            <a:srgbClr val="000000"/>
                          </a:solidFill>
                          <a:effectLst/>
                          <a:latin typeface="Century Gothic" panose="020B0502020202020204" pitchFamily="34" charset="0"/>
                        </a:rPr>
                        <a:t> ;</a:t>
                      </a:r>
                      <a:endParaRPr lang="fr-FR" sz="1600" b="0" i="0" u="none" strike="noStrike" dirty="0" smtClean="0">
                        <a:solidFill>
                          <a:srgbClr val="C00000"/>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Le résultat par action.</a:t>
                      </a:r>
                    </a:p>
                    <a:p>
                      <a:pPr marL="742950" lvl="1"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compte de résultat consolidé est présenté, selon le modèle du Système normal, en faisant distinctement apparaître:</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 résultat net de l’ensemble des </a:t>
                      </a:r>
                      <a:r>
                        <a:rPr lang="fr-FR" sz="1600" b="1" i="0" u="none" strike="noStrike" dirty="0" smtClean="0">
                          <a:solidFill>
                            <a:srgbClr val="000000"/>
                          </a:solidFill>
                          <a:effectLst/>
                          <a:latin typeface="Century Gothic" panose="020B0502020202020204" pitchFamily="34" charset="0"/>
                        </a:rPr>
                        <a:t>entreprises</a:t>
                      </a:r>
                      <a:r>
                        <a:rPr lang="fr-FR" sz="1600" b="0" i="0" u="none" strike="noStrike" dirty="0" smtClean="0">
                          <a:solidFill>
                            <a:srgbClr val="000000"/>
                          </a:solidFill>
                          <a:effectLst/>
                          <a:latin typeface="Century Gothic" panose="020B0502020202020204" pitchFamily="34" charset="0"/>
                        </a:rPr>
                        <a:t> consolidées par intégration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la quote-part des résultats nets des </a:t>
                      </a:r>
                      <a:r>
                        <a:rPr lang="fr-FR" sz="1600" b="1" i="0" u="none" strike="noStrike" dirty="0" smtClean="0">
                          <a:solidFill>
                            <a:srgbClr val="000000"/>
                          </a:solidFill>
                          <a:effectLst/>
                          <a:latin typeface="Century Gothic" panose="020B0502020202020204" pitchFamily="34" charset="0"/>
                        </a:rPr>
                        <a:t>entreprises</a:t>
                      </a:r>
                      <a:r>
                        <a:rPr lang="fr-FR" sz="1600" b="0" i="0" u="none" strike="noStrike" dirty="0" smtClean="0">
                          <a:solidFill>
                            <a:srgbClr val="000000"/>
                          </a:solidFill>
                          <a:effectLst/>
                          <a:latin typeface="Century Gothic" panose="020B0502020202020204" pitchFamily="34" charset="0"/>
                        </a:rPr>
                        <a:t> consolidées par mise en équivalence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la part des associés minoritaires et la part de l’</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consolidante dans le résultat net.</a:t>
                      </a:r>
                    </a:p>
                  </a:txBody>
                  <a:tcPr marL="9525" marR="9525" marT="9525" marB="0"/>
                </a:tc>
              </a:tr>
            </a:tbl>
          </a:graphicData>
        </a:graphic>
      </p:graphicFrame>
    </p:spTree>
    <p:extLst>
      <p:ext uri="{BB962C8B-B14F-4D97-AF65-F5344CB8AC3E}">
        <p14:creationId xmlns:p14="http://schemas.microsoft.com/office/powerpoint/2010/main" xmlns="" val="18962056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106</a:t>
            </a:fld>
            <a:endParaRPr lang="en-US" dirty="0"/>
          </a:p>
        </p:txBody>
      </p:sp>
      <p:graphicFrame>
        <p:nvGraphicFramePr>
          <p:cNvPr id="4" name="Tableau 3"/>
          <p:cNvGraphicFramePr>
            <a:graphicFrameLocks noGrp="1"/>
          </p:cNvGraphicFramePr>
          <p:nvPr>
            <p:extLst/>
          </p:nvPr>
        </p:nvGraphicFramePr>
        <p:xfrm>
          <a:off x="1576405" y="2999630"/>
          <a:ext cx="10458448" cy="3037489"/>
        </p:xfrm>
        <a:graphic>
          <a:graphicData uri="http://schemas.openxmlformats.org/drawingml/2006/table">
            <a:tbl>
              <a:tblPr>
                <a:tableStyleId>{5C22544A-7EE6-4342-B048-85BDC9FD1C3A}</a:tableStyleId>
              </a:tblPr>
              <a:tblGrid>
                <a:gridCol w="845819"/>
                <a:gridCol w="5695385"/>
                <a:gridCol w="3917244"/>
              </a:tblGrid>
              <a:tr h="5091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2528374">
                <a:tc>
                  <a:txBody>
                    <a:bodyPr/>
                    <a:lstStyle/>
                    <a:p>
                      <a:pPr algn="ctr" fontAlgn="ctr"/>
                      <a:r>
                        <a:rPr lang="fr-FR" sz="1400" b="0" i="0" u="none" strike="noStrike" dirty="0" smtClean="0">
                          <a:solidFill>
                            <a:srgbClr val="000000"/>
                          </a:solidFill>
                          <a:effectLst/>
                          <a:latin typeface="Century Gothic" panose="020B0502020202020204" pitchFamily="34" charset="0"/>
                        </a:rPr>
                        <a:t>91</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C00000"/>
                          </a:solidFill>
                          <a:effectLst/>
                          <a:latin typeface="Century Gothic" panose="020B0502020202020204" pitchFamily="34" charset="0"/>
                        </a:rPr>
                        <a:t>Les produits et les charges sont classés par nature dans le</a:t>
                      </a:r>
                      <a:r>
                        <a:rPr lang="fr-FR" sz="1600" b="0" i="0" u="none" strike="noStrike" dirty="0" smtClean="0">
                          <a:solidFill>
                            <a:srgbClr val="000000"/>
                          </a:solidFill>
                          <a:effectLst/>
                          <a:latin typeface="Century Gothic" panose="020B0502020202020204" pitchFamily="34" charset="0"/>
                        </a:rPr>
                        <a:t> Compte de résultat consolidé.</a:t>
                      </a:r>
                    </a:p>
                    <a:p>
                      <a:pPr marL="742950" marR="0" lvl="1" indent="-285750" algn="l" defTabSz="457200" rtl="0" eaLnBrk="1" fontAlgn="b" latinLnBrk="0" hangingPunct="1">
                        <a:lnSpc>
                          <a:spcPct val="100000"/>
                        </a:lnSpc>
                        <a:spcBef>
                          <a:spcPts val="0"/>
                        </a:spcBef>
                        <a:spcAft>
                          <a:spcPts val="0"/>
                        </a:spcAft>
                        <a:buClrTx/>
                        <a:buSzTx/>
                        <a:buFont typeface="Courier New" panose="02070309020205020404" pitchFamily="49" charset="0"/>
                        <a:buChar char="o"/>
                        <a:tabLst/>
                        <a:defRPr/>
                      </a:pPr>
                      <a:r>
                        <a:rPr lang="fr-FR" sz="1600" b="0" i="0" u="none" strike="noStrike" dirty="0" smtClean="0">
                          <a:solidFill>
                            <a:srgbClr val="000000"/>
                          </a:solidFill>
                          <a:effectLst/>
                          <a:latin typeface="Century Gothic" panose="020B0502020202020204" pitchFamily="34" charset="0"/>
                        </a:rPr>
                        <a:t> </a:t>
                      </a:r>
                      <a:r>
                        <a:rPr lang="fr-FR" sz="1600" b="0" i="0" u="none" strike="noStrike" dirty="0" smtClean="0">
                          <a:solidFill>
                            <a:srgbClr val="C00000"/>
                          </a:solidFill>
                          <a:effectLst/>
                          <a:latin typeface="Century Gothic" panose="020B0502020202020204" pitchFamily="34" charset="0"/>
                        </a:rPr>
                        <a:t>Ce dernier </a:t>
                      </a:r>
                      <a:r>
                        <a:rPr lang="fr-FR" sz="1600" b="0" i="0" u="none" strike="noStrike" dirty="0" smtClean="0">
                          <a:solidFill>
                            <a:srgbClr val="000000"/>
                          </a:solidFill>
                          <a:effectLst/>
                          <a:latin typeface="Century Gothic" panose="020B0502020202020204" pitchFamily="34" charset="0"/>
                        </a:rPr>
                        <a:t>peut être accompagné peut être accompagné d’une présentation des produits et des charges classés selon leur destination, sur décision prise par l’</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consolidante.</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Compte de résultat consolidé peut être accompagné d’une présentation des produits et des charges classés selon leur destination, sur décision prise par l’</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consolidante.</a:t>
                      </a:r>
                    </a:p>
                  </a:txBody>
                  <a:tcPr marL="9525" marR="9525" marT="9525" marB="0"/>
                </a:tc>
              </a:tr>
            </a:tbl>
          </a:graphicData>
        </a:graphic>
      </p:graphicFrame>
    </p:spTree>
    <p:extLst>
      <p:ext uri="{BB962C8B-B14F-4D97-AF65-F5344CB8AC3E}">
        <p14:creationId xmlns:p14="http://schemas.microsoft.com/office/powerpoint/2010/main" xmlns="" val="5112161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950811894"/>
              </p:ext>
            </p:extLst>
          </p:nvPr>
        </p:nvGraphicFramePr>
        <p:xfrm>
          <a:off x="1589105" y="1348630"/>
          <a:ext cx="10458448" cy="4907760"/>
        </p:xfrm>
        <a:graphic>
          <a:graphicData uri="http://schemas.openxmlformats.org/drawingml/2006/table">
            <a:tbl>
              <a:tblPr>
                <a:tableStyleId>{5C22544A-7EE6-4342-B048-85BDC9FD1C3A}</a:tableStyleId>
              </a:tblPr>
              <a:tblGrid>
                <a:gridCol w="845819"/>
                <a:gridCol w="5695385"/>
                <a:gridCol w="3917244"/>
              </a:tblGrid>
              <a:tr h="5091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2528374">
                <a:tc>
                  <a:txBody>
                    <a:bodyPr/>
                    <a:lstStyle/>
                    <a:p>
                      <a:pPr algn="ctr" fontAlgn="ctr"/>
                      <a:r>
                        <a:rPr lang="fr-FR" sz="1400" b="0" i="0" u="none" strike="noStrike" dirty="0" smtClean="0">
                          <a:solidFill>
                            <a:srgbClr val="000000"/>
                          </a:solidFill>
                          <a:effectLst/>
                          <a:latin typeface="Century Gothic" panose="020B0502020202020204" pitchFamily="34" charset="0"/>
                        </a:rPr>
                        <a:t>92</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fr-FR" sz="1600" i="0" kern="1200" dirty="0" smtClean="0">
                          <a:solidFill>
                            <a:schemeClr val="dk1"/>
                          </a:solidFill>
                          <a:effectLst/>
                          <a:latin typeface="+mn-lt"/>
                          <a:ea typeface="+mn-ea"/>
                          <a:cs typeface="+mn-cs"/>
                        </a:rPr>
                        <a:t>Sont enregistrées au Bilan et au Compte de résultat consolidés les impositions différées résultant :</a:t>
                      </a: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i="0" kern="1200" dirty="0" smtClean="0">
                          <a:solidFill>
                            <a:srgbClr val="C00000"/>
                          </a:solidFill>
                          <a:effectLst/>
                          <a:latin typeface="+mn-lt"/>
                          <a:ea typeface="+mn-ea"/>
                          <a:cs typeface="+mn-cs"/>
                        </a:rPr>
                        <a:t>D’une part et dans une approche dite de résultat:</a:t>
                      </a:r>
                    </a:p>
                    <a:p>
                      <a:pPr marL="342900" indent="-342900">
                        <a:buFont typeface="+mj-lt"/>
                        <a:buAutoNum type="arabicPeriod"/>
                      </a:pPr>
                      <a:r>
                        <a:rPr lang="fr-FR" sz="1600" i="0" kern="1200" dirty="0" smtClean="0">
                          <a:solidFill>
                            <a:schemeClr val="dk1"/>
                          </a:solidFill>
                          <a:effectLst/>
                          <a:latin typeface="+mn-lt"/>
                          <a:ea typeface="+mn-ea"/>
                          <a:cs typeface="+mn-cs"/>
                        </a:rPr>
                        <a:t>du décalage temporaire entre la constatation comptable d'un produit ou d'une charge et son inclusion dans le résultat fiscal d'un exercice ultérieur ;</a:t>
                      </a:r>
                    </a:p>
                    <a:p>
                      <a:pPr marL="342900" indent="-342900">
                        <a:buFont typeface="+mj-lt"/>
                        <a:buAutoNum type="arabicPeriod"/>
                      </a:pPr>
                      <a:r>
                        <a:rPr lang="fr-FR" sz="1600" i="0" kern="1200" dirty="0" smtClean="0">
                          <a:solidFill>
                            <a:schemeClr val="dk1"/>
                          </a:solidFill>
                          <a:effectLst/>
                          <a:latin typeface="+mn-lt"/>
                          <a:ea typeface="+mn-ea"/>
                          <a:cs typeface="+mn-cs"/>
                        </a:rPr>
                        <a:t>des aménagements, éliminations et retraitements prévus à l'article 86 ci-dessus ;</a:t>
                      </a:r>
                    </a:p>
                    <a:p>
                      <a:pPr marL="342900" indent="-342900">
                        <a:buFont typeface="+mj-lt"/>
                        <a:buAutoNum type="arabicPeriod"/>
                      </a:pPr>
                      <a:r>
                        <a:rPr lang="fr-FR" sz="1600" i="0" kern="1200" dirty="0" smtClean="0">
                          <a:solidFill>
                            <a:schemeClr val="dk1"/>
                          </a:solidFill>
                          <a:effectLst/>
                          <a:latin typeface="+mn-lt"/>
                          <a:ea typeface="+mn-ea"/>
                          <a:cs typeface="+mn-cs"/>
                        </a:rPr>
                        <a:t>de déficits fiscaux reportables des entités comprises dans la consolidation, dans la mesure où leur imputation sur des bénéfices fiscaux futurs est probable.</a:t>
                      </a:r>
                    </a:p>
                    <a:p>
                      <a:pPr marL="285750" indent="-285750">
                        <a:buFont typeface="Arial" panose="020B0604020202020204" pitchFamily="34" charset="0"/>
                        <a:buChar char="•"/>
                      </a:pPr>
                      <a:r>
                        <a:rPr lang="fr-FR" sz="1600" i="0" kern="1200" dirty="0" smtClean="0">
                          <a:solidFill>
                            <a:srgbClr val="C00000"/>
                          </a:solidFill>
                          <a:effectLst/>
                          <a:latin typeface="+mn-lt"/>
                          <a:ea typeface="+mn-ea"/>
                          <a:cs typeface="+mn-cs"/>
                        </a:rPr>
                        <a:t>D’autre part et dans une approche dite</a:t>
                      </a:r>
                      <a:r>
                        <a:rPr lang="fr-FR" sz="1600" i="0" kern="1200" baseline="0" dirty="0" smtClean="0">
                          <a:solidFill>
                            <a:srgbClr val="C00000"/>
                          </a:solidFill>
                          <a:effectLst/>
                          <a:latin typeface="+mn-lt"/>
                          <a:ea typeface="+mn-ea"/>
                          <a:cs typeface="+mn-cs"/>
                        </a:rPr>
                        <a:t> bilantielle de la différence entre la valeur comptable d’un actif ou d’un passif au bilan et sa base fiscale. La base fiscale d’un actif ou d’un passif est le montant attribué à cet actif ou ce passif à des fins fiscales.</a:t>
                      </a:r>
                      <a:endParaRPr lang="fr-FR" sz="1600" i="0" kern="1200" dirty="0" smtClean="0">
                        <a:solidFill>
                          <a:srgbClr val="C00000"/>
                        </a:solidFill>
                        <a:effectLst/>
                        <a:latin typeface="+mn-lt"/>
                        <a:ea typeface="+mn-ea"/>
                        <a:cs typeface="+mn-cs"/>
                      </a:endParaRPr>
                    </a:p>
                    <a:p>
                      <a:pPr marL="0" indent="0" algn="l" fontAlgn="b">
                        <a:buFont typeface="Arial" panose="020B0604020202020204" pitchFamily="34" charset="0"/>
                        <a:buNone/>
                      </a:pP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r>
                        <a:rPr lang="fr-FR" sz="1600" i="0" kern="1200" dirty="0" smtClean="0">
                          <a:solidFill>
                            <a:schemeClr val="dk1"/>
                          </a:solidFill>
                          <a:effectLst/>
                          <a:latin typeface="+mn-lt"/>
                          <a:ea typeface="+mn-ea"/>
                          <a:cs typeface="+mn-cs"/>
                        </a:rPr>
                        <a:t>Sont enregistrées au Bilan et au Compte de résultat consolidés les impositions différées résultant :</a:t>
                      </a:r>
                    </a:p>
                    <a:p>
                      <a:pPr marL="342900" indent="-342900">
                        <a:buFont typeface="+mj-lt"/>
                        <a:buAutoNum type="arabicPeriod"/>
                      </a:pPr>
                      <a:r>
                        <a:rPr lang="fr-FR" sz="1600" i="0" kern="1200" dirty="0" smtClean="0">
                          <a:solidFill>
                            <a:schemeClr val="dk1"/>
                          </a:solidFill>
                          <a:effectLst/>
                          <a:latin typeface="+mn-lt"/>
                          <a:ea typeface="+mn-ea"/>
                          <a:cs typeface="+mn-cs"/>
                        </a:rPr>
                        <a:t>du décalage temporaire entre la constatation comptable d'un produit ou d'une charge et son inclusion dans le résultat fiscal d'un exercice ultérieur ;</a:t>
                      </a:r>
                    </a:p>
                    <a:p>
                      <a:pPr marL="342900" indent="-342900">
                        <a:buFont typeface="+mj-lt"/>
                        <a:buAutoNum type="arabicPeriod"/>
                      </a:pPr>
                      <a:r>
                        <a:rPr lang="fr-FR" sz="1600" i="0" kern="1200" dirty="0" smtClean="0">
                          <a:solidFill>
                            <a:schemeClr val="dk1"/>
                          </a:solidFill>
                          <a:effectLst/>
                          <a:latin typeface="+mn-lt"/>
                          <a:ea typeface="+mn-ea"/>
                          <a:cs typeface="+mn-cs"/>
                        </a:rPr>
                        <a:t>des aménagements, éliminations et retraitements prévus à l'article 86 ci-dessus ;</a:t>
                      </a:r>
                    </a:p>
                    <a:p>
                      <a:pPr marL="342900" indent="-342900">
                        <a:buFont typeface="+mj-lt"/>
                        <a:buAutoNum type="arabicPeriod"/>
                      </a:pPr>
                      <a:r>
                        <a:rPr lang="fr-FR" sz="1600" i="0" kern="1200" dirty="0" smtClean="0">
                          <a:solidFill>
                            <a:schemeClr val="dk1"/>
                          </a:solidFill>
                          <a:effectLst/>
                          <a:latin typeface="+mn-lt"/>
                          <a:ea typeface="+mn-ea"/>
                          <a:cs typeface="+mn-cs"/>
                        </a:rPr>
                        <a:t>de déficits fiscaux reportables des entreprises comprises dans la consolidation, dans la mesure où leur imputation sur des bénéfices fiscaux futurs est probable.</a:t>
                      </a:r>
                      <a:endParaRPr lang="fr-FR" sz="1600" i="0" kern="1200" dirty="0">
                        <a:solidFill>
                          <a:schemeClr val="dk1"/>
                        </a:solidFill>
                        <a:effectLst/>
                        <a:latin typeface="+mn-lt"/>
                        <a:ea typeface="+mn-ea"/>
                        <a:cs typeface="+mn-cs"/>
                      </a:endParaRPr>
                    </a:p>
                  </a:txBody>
                  <a:tcPr marL="9525" marR="9525" marT="9525" marB="0"/>
                </a:tc>
              </a:tr>
            </a:tbl>
          </a:graphicData>
        </a:graphic>
      </p:graphicFrame>
    </p:spTree>
    <p:extLst>
      <p:ext uri="{BB962C8B-B14F-4D97-AF65-F5344CB8AC3E}">
        <p14:creationId xmlns:p14="http://schemas.microsoft.com/office/powerpoint/2010/main" xmlns="" val="11149576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108</a:t>
            </a:fld>
            <a:endParaRPr lang="en-US" dirty="0"/>
          </a:p>
        </p:txBody>
      </p:sp>
      <p:graphicFrame>
        <p:nvGraphicFramePr>
          <p:cNvPr id="4" name="Tableau 3"/>
          <p:cNvGraphicFramePr>
            <a:graphicFrameLocks noGrp="1"/>
          </p:cNvGraphicFramePr>
          <p:nvPr>
            <p:extLst/>
          </p:nvPr>
        </p:nvGraphicFramePr>
        <p:xfrm>
          <a:off x="1586796" y="2147575"/>
          <a:ext cx="10458448" cy="3982862"/>
        </p:xfrm>
        <a:graphic>
          <a:graphicData uri="http://schemas.openxmlformats.org/drawingml/2006/table">
            <a:tbl>
              <a:tblPr>
                <a:tableStyleId>{5C22544A-7EE6-4342-B048-85BDC9FD1C3A}</a:tableStyleId>
              </a:tblPr>
              <a:tblGrid>
                <a:gridCol w="845819"/>
                <a:gridCol w="5695385"/>
                <a:gridCol w="3917244"/>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93</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 tableau consolidé des flux de trésorerie consolidés classe les flux de trésorerie en flux engendrés par les activités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opérationnelles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d’investissements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 financement.</a:t>
                      </a:r>
                    </a:p>
                    <a:p>
                      <a:pPr marL="742950" lvl="1" indent="-285750" algn="l" fontAlgn="b">
                        <a:buFont typeface="Courier New" panose="02070309020205020404" pitchFamily="49" charset="0"/>
                        <a:buChar char="o"/>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 tableau consolidé des flux de trésorerie consolidés fait apparaître la contribution de chaque type d’activité à la variation globale de la trésorerie du groupe.</a:t>
                      </a:r>
                    </a:p>
                  </a:txBody>
                  <a:tcPr marL="9525" marR="9525" marT="9525" marB="0"/>
                </a:tc>
                <a:tc>
                  <a:txBody>
                    <a:bodyPr/>
                    <a:lstStyle/>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Tableau financier consolidé des ressources et des emplois est construit à partir de la capacité d’autofinancement globale, déterminée selon les conditions fixées par le Système comptable OHADA.</a:t>
                      </a:r>
                    </a:p>
                  </a:txBody>
                  <a:tcPr marL="9525" marR="9525" marT="9525" marB="0"/>
                </a:tc>
              </a:tr>
            </a:tbl>
          </a:graphicData>
        </a:graphic>
      </p:graphicFrame>
    </p:spTree>
    <p:extLst>
      <p:ext uri="{BB962C8B-B14F-4D97-AF65-F5344CB8AC3E}">
        <p14:creationId xmlns:p14="http://schemas.microsoft.com/office/powerpoint/2010/main" xmlns="" val="854082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736228863"/>
              </p:ext>
            </p:extLst>
          </p:nvPr>
        </p:nvGraphicFramePr>
        <p:xfrm>
          <a:off x="1671028" y="1285257"/>
          <a:ext cx="10471342" cy="4949287"/>
        </p:xfrm>
        <a:graphic>
          <a:graphicData uri="http://schemas.openxmlformats.org/drawingml/2006/table">
            <a:tbl>
              <a:tblPr>
                <a:tableStyleId>{5C22544A-7EE6-4342-B048-85BDC9FD1C3A}</a:tableStyleId>
              </a:tblPr>
              <a:tblGrid>
                <a:gridCol w="858713"/>
                <a:gridCol w="5695385"/>
                <a:gridCol w="3917244"/>
              </a:tblGrid>
              <a:tr h="829553">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119734">
                <a:tc>
                  <a:txBody>
                    <a:bodyPr/>
                    <a:lstStyle/>
                    <a:p>
                      <a:pPr algn="ctr" fontAlgn="ctr"/>
                      <a:r>
                        <a:rPr lang="fr-FR" sz="1400" b="0" i="0" u="none" strike="noStrike" dirty="0" smtClean="0">
                          <a:solidFill>
                            <a:srgbClr val="000000"/>
                          </a:solidFill>
                          <a:effectLst/>
                          <a:latin typeface="Century Gothic" panose="020B0502020202020204" pitchFamily="34" charset="0"/>
                        </a:rPr>
                        <a:t>94</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0" indent="0" algn="l" fontAlgn="b">
                        <a:buFont typeface="Arial" panose="020B0604020202020204" pitchFamily="34" charset="0"/>
                        <a:buNone/>
                      </a:pPr>
                      <a:r>
                        <a:rPr lang="fr-FR" sz="1600" b="0" i="0" u="none" strike="noStrike" dirty="0" smtClean="0">
                          <a:solidFill>
                            <a:srgbClr val="C00000"/>
                          </a:solidFill>
                          <a:effectLst/>
                          <a:latin typeface="Century Gothic" panose="020B0502020202020204" pitchFamily="34" charset="0"/>
                        </a:rPr>
                        <a:t>Les Notes annexes consolidées doivent:</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fournir des descriptions narratives ou des décompositions</a:t>
                      </a:r>
                      <a:r>
                        <a:rPr lang="fr-FR" sz="1600" b="0" i="0" u="none" strike="noStrike" baseline="0" dirty="0" smtClean="0">
                          <a:solidFill>
                            <a:srgbClr val="C00000"/>
                          </a:solidFill>
                          <a:effectLst/>
                          <a:latin typeface="Century Gothic" panose="020B0502020202020204" pitchFamily="34" charset="0"/>
                        </a:rPr>
                        <a:t> d’éléments présentés dans les autres  états financiers ;</a:t>
                      </a:r>
                      <a:endParaRPr lang="fr-FR" sz="1600" b="0" i="0" u="none" strike="noStrike" dirty="0" smtClean="0">
                        <a:solidFill>
                          <a:srgbClr val="C00000"/>
                        </a:solidFill>
                        <a:effectLst/>
                        <a:latin typeface="Century Gothic" panose="020B0502020202020204" pitchFamily="34" charset="0"/>
                      </a:endParaRPr>
                    </a:p>
                    <a:p>
                      <a:pPr marL="0" indent="0" algn="l" fontAlgn="b">
                        <a:buFont typeface="Arial" panose="020B0604020202020204" pitchFamily="34" charset="0"/>
                        <a:buNone/>
                      </a:pPr>
                      <a:endParaRPr lang="fr-FR" sz="1600" b="0" i="0" u="none" strike="noStrike" dirty="0" smtClean="0">
                        <a:solidFill>
                          <a:schemeClr val="tx1"/>
                        </a:solidFill>
                        <a:effectLst/>
                        <a:latin typeface="Century Gothic" panose="020B0502020202020204" pitchFamily="34" charset="0"/>
                      </a:endParaRP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Century Gothic" panose="020B0502020202020204" pitchFamily="34" charset="0"/>
                        </a:rPr>
                        <a:t>comporter toutes les informations de caractère significatif permettant d’apprécier correctement le périmètre, le patrimoine, la situation financière et le résultat de l’ensemble constitué par les </a:t>
                      </a:r>
                      <a:r>
                        <a:rPr lang="fr-FR" sz="1600" b="0" i="0" u="none" strike="noStrike" dirty="0" smtClean="0">
                          <a:solidFill>
                            <a:srgbClr val="C00000"/>
                          </a:solidFill>
                          <a:effectLst/>
                          <a:latin typeface="Century Gothic" panose="020B0502020202020204" pitchFamily="34" charset="0"/>
                        </a:rPr>
                        <a:t>entités</a:t>
                      </a:r>
                      <a:r>
                        <a:rPr lang="fr-FR" sz="1600" b="0" i="0" u="none" strike="noStrike" dirty="0" smtClean="0">
                          <a:solidFill>
                            <a:srgbClr val="000000"/>
                          </a:solidFill>
                          <a:effectLst/>
                          <a:latin typeface="Century Gothic" panose="020B0502020202020204" pitchFamily="34" charset="0"/>
                        </a:rPr>
                        <a:t> incluses dans la consolidation.</a:t>
                      </a:r>
                    </a:p>
                    <a:p>
                      <a:pPr marL="0" indent="0" algn="l" fontAlgn="b">
                        <a:buFont typeface="Arial" panose="020B0604020202020204" pitchFamily="34" charset="0"/>
                        <a:buNone/>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L’État annexé consolidé doit comporter toutes les informations de caractère significatif permettant d’apprécier correctement le périmètre, le patrimoine, la situation financière et le résultat de l’ensemble constitué par les </a:t>
                      </a:r>
                      <a:r>
                        <a:rPr lang="fr-FR" sz="1600" b="1" i="0" u="none" strike="noStrike" dirty="0" smtClean="0">
                          <a:solidFill>
                            <a:srgbClr val="000000"/>
                          </a:solidFill>
                          <a:effectLst/>
                          <a:latin typeface="Century Gothic" panose="020B0502020202020204" pitchFamily="34" charset="0"/>
                        </a:rPr>
                        <a:t>entreprises</a:t>
                      </a:r>
                      <a:r>
                        <a:rPr lang="fr-FR" sz="1600" b="0" i="0" u="none" strike="noStrike" dirty="0" smtClean="0">
                          <a:solidFill>
                            <a:srgbClr val="000000"/>
                          </a:solidFill>
                          <a:effectLst/>
                          <a:latin typeface="Century Gothic" panose="020B0502020202020204" pitchFamily="34" charset="0"/>
                        </a:rPr>
                        <a:t> incluses dans la consolidation.</a:t>
                      </a:r>
                    </a:p>
                  </a:txBody>
                  <a:tcPr marL="9525" marR="9525" marT="9525" marB="0"/>
                </a:tc>
              </a:tr>
            </a:tbl>
          </a:graphicData>
        </a:graphic>
      </p:graphicFrame>
    </p:spTree>
    <p:extLst>
      <p:ext uri="{BB962C8B-B14F-4D97-AF65-F5344CB8AC3E}">
        <p14:creationId xmlns:p14="http://schemas.microsoft.com/office/powerpoint/2010/main" xmlns="" val="322388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7842" y="1381810"/>
            <a:ext cx="2089903" cy="1647302"/>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2284917" y="376209"/>
            <a:ext cx="7647303" cy="715076"/>
          </a:xfrm>
          <a:prstGeom prst="rect">
            <a:avLst/>
          </a:prstGeom>
          <a:noFill/>
        </p:spPr>
        <p:txBody>
          <a:bodyPr wrap="square" lIns="0" tIns="0" rIns="0" bIns="0" rtlCol="0"/>
          <a:lstStyle/>
          <a:p>
            <a:endParaRPr sz="1634"/>
          </a:p>
        </p:txBody>
      </p:sp>
      <p:sp>
        <p:nvSpPr>
          <p:cNvPr id="4" name="object 4"/>
          <p:cNvSpPr txBox="1">
            <a:spLocks noGrp="1"/>
          </p:cNvSpPr>
          <p:nvPr>
            <p:ph type="title"/>
          </p:nvPr>
        </p:nvSpPr>
        <p:spPr>
          <a:xfrm>
            <a:off x="3172428" y="471186"/>
            <a:ext cx="6648225" cy="2215991"/>
          </a:xfrm>
          <a:prstGeom prst="rect">
            <a:avLst/>
          </a:prstGeom>
        </p:spPr>
        <p:txBody>
          <a:bodyPr vert="horz" wrap="square" lIns="0" tIns="0" rIns="0" bIns="0" rtlCol="0" anchor="t">
            <a:spAutoFit/>
          </a:bodyPr>
          <a:lstStyle/>
          <a:p>
            <a:pPr marL="393054" marR="4611" indent="-382104"/>
            <a:r>
              <a:rPr b="1" spc="-9" dirty="0">
                <a:solidFill>
                  <a:schemeClr val="accent1"/>
                </a:solidFill>
                <a:latin typeface="Arial"/>
                <a:cs typeface="Arial"/>
              </a:rPr>
              <a:t>ACTE UNIFORME </a:t>
            </a:r>
            <a:r>
              <a:rPr b="1" spc="-5" dirty="0">
                <a:solidFill>
                  <a:schemeClr val="accent1"/>
                </a:solidFill>
                <a:latin typeface="Arial"/>
                <a:cs typeface="Arial"/>
              </a:rPr>
              <a:t>RELATIF </a:t>
            </a:r>
            <a:r>
              <a:rPr b="1" spc="-9" dirty="0">
                <a:solidFill>
                  <a:schemeClr val="accent1"/>
                </a:solidFill>
                <a:latin typeface="Arial"/>
                <a:cs typeface="Arial"/>
              </a:rPr>
              <a:t>AU DROIT COMPTABLE </a:t>
            </a:r>
            <a:r>
              <a:rPr b="1" spc="-5" dirty="0">
                <a:solidFill>
                  <a:schemeClr val="accent1"/>
                </a:solidFill>
                <a:latin typeface="Arial"/>
                <a:cs typeface="Arial"/>
              </a:rPr>
              <a:t>ET  A L’INFORMATION </a:t>
            </a:r>
            <a:r>
              <a:rPr b="1" spc="-9" dirty="0">
                <a:solidFill>
                  <a:schemeClr val="accent1"/>
                </a:solidFill>
                <a:latin typeface="Arial"/>
                <a:cs typeface="Arial"/>
              </a:rPr>
              <a:t>FINANCIERE</a:t>
            </a:r>
            <a:r>
              <a:rPr b="1" spc="36" dirty="0">
                <a:solidFill>
                  <a:schemeClr val="accent1"/>
                </a:solidFill>
                <a:latin typeface="Arial"/>
                <a:cs typeface="Arial"/>
              </a:rPr>
              <a:t> </a:t>
            </a:r>
            <a:r>
              <a:rPr b="1" spc="-5" dirty="0">
                <a:solidFill>
                  <a:srgbClr val="C00000"/>
                </a:solidFill>
                <a:latin typeface="Arial"/>
                <a:cs typeface="Arial"/>
              </a:rPr>
              <a:t>(AUDCIF)</a:t>
            </a:r>
          </a:p>
        </p:txBody>
      </p:sp>
      <p:sp>
        <p:nvSpPr>
          <p:cNvPr id="5" name="object 5"/>
          <p:cNvSpPr/>
          <p:nvPr/>
        </p:nvSpPr>
        <p:spPr>
          <a:xfrm>
            <a:off x="3421424" y="3657636"/>
            <a:ext cx="6051176" cy="679162"/>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sz="1634"/>
          </a:p>
        </p:txBody>
      </p:sp>
      <p:sp>
        <p:nvSpPr>
          <p:cNvPr id="6" name="object 6"/>
          <p:cNvSpPr txBox="1"/>
          <p:nvPr/>
        </p:nvSpPr>
        <p:spPr>
          <a:xfrm>
            <a:off x="3421424" y="3730714"/>
            <a:ext cx="6051175" cy="487313"/>
          </a:xfrm>
          <a:prstGeom prst="rect">
            <a:avLst/>
          </a:prstGeom>
        </p:spPr>
        <p:txBody>
          <a:bodyPr vert="horz" wrap="square" lIns="0" tIns="0" rIns="0" bIns="0" rtlCol="0">
            <a:spAutoFit/>
          </a:bodyPr>
          <a:lstStyle/>
          <a:p>
            <a:pPr marL="11527" marR="4611">
              <a:lnSpc>
                <a:spcPts val="1942"/>
              </a:lnSpc>
            </a:pPr>
            <a:r>
              <a:rPr sz="1634" b="1" spc="-5" dirty="0">
                <a:solidFill>
                  <a:srgbClr val="C00000"/>
                </a:solidFill>
                <a:latin typeface="Bookman Old Style"/>
                <a:cs typeface="Bookman Old Style"/>
              </a:rPr>
              <a:t>TITRE </a:t>
            </a:r>
            <a:r>
              <a:rPr sz="1634" b="1" dirty="0">
                <a:solidFill>
                  <a:srgbClr val="C00000"/>
                </a:solidFill>
                <a:latin typeface="Bookman Old Style"/>
                <a:cs typeface="Bookman Old Style"/>
              </a:rPr>
              <a:t>II : </a:t>
            </a:r>
            <a:r>
              <a:rPr sz="1634" b="1" spc="-5" dirty="0">
                <a:solidFill>
                  <a:srgbClr val="C00000"/>
                </a:solidFill>
                <a:latin typeface="Bookman Old Style"/>
                <a:cs typeface="Bookman Old Style"/>
              </a:rPr>
              <a:t>DES COMPTES CONSOLIDES ET DES  COMPTES</a:t>
            </a:r>
            <a:r>
              <a:rPr sz="1634" b="1" spc="-68" dirty="0">
                <a:solidFill>
                  <a:srgbClr val="C00000"/>
                </a:solidFill>
                <a:latin typeface="Bookman Old Style"/>
                <a:cs typeface="Bookman Old Style"/>
              </a:rPr>
              <a:t> </a:t>
            </a:r>
            <a:r>
              <a:rPr sz="1634" b="1" spc="-5" dirty="0">
                <a:solidFill>
                  <a:srgbClr val="C00000"/>
                </a:solidFill>
                <a:latin typeface="Bookman Old Style"/>
                <a:cs typeface="Bookman Old Style"/>
              </a:rPr>
              <a:t>COMBINES</a:t>
            </a:r>
            <a:endParaRPr sz="1634" dirty="0">
              <a:solidFill>
                <a:srgbClr val="C00000"/>
              </a:solidFill>
              <a:latin typeface="Bookman Old Style"/>
              <a:cs typeface="Bookman Old Style"/>
            </a:endParaRPr>
          </a:p>
        </p:txBody>
      </p:sp>
      <p:sp>
        <p:nvSpPr>
          <p:cNvPr id="7" name="object 7"/>
          <p:cNvSpPr/>
          <p:nvPr/>
        </p:nvSpPr>
        <p:spPr>
          <a:xfrm>
            <a:off x="3421423" y="4481227"/>
            <a:ext cx="6051176" cy="605809"/>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sz="1634"/>
          </a:p>
        </p:txBody>
      </p:sp>
      <p:sp>
        <p:nvSpPr>
          <p:cNvPr id="8" name="object 8"/>
          <p:cNvSpPr txBox="1"/>
          <p:nvPr/>
        </p:nvSpPr>
        <p:spPr>
          <a:xfrm>
            <a:off x="3598068" y="4657412"/>
            <a:ext cx="3911365" cy="251479"/>
          </a:xfrm>
          <a:prstGeom prst="rect">
            <a:avLst/>
          </a:prstGeom>
        </p:spPr>
        <p:txBody>
          <a:bodyPr vert="horz" wrap="square" lIns="0" tIns="0" rIns="0" bIns="0" rtlCol="0">
            <a:spAutoFit/>
          </a:bodyPr>
          <a:lstStyle/>
          <a:p>
            <a:pPr marL="11527"/>
            <a:r>
              <a:rPr sz="1634" b="1" spc="-5" dirty="0">
                <a:solidFill>
                  <a:srgbClr val="C00000"/>
                </a:solidFill>
                <a:latin typeface="Bookman Old Style"/>
                <a:cs typeface="Bookman Old Style"/>
              </a:rPr>
              <a:t>TITRE </a:t>
            </a:r>
            <a:r>
              <a:rPr sz="1634" b="1" dirty="0">
                <a:solidFill>
                  <a:srgbClr val="C00000"/>
                </a:solidFill>
                <a:latin typeface="Bookman Old Style"/>
                <a:cs typeface="Bookman Old Style"/>
              </a:rPr>
              <a:t>III : </a:t>
            </a:r>
            <a:r>
              <a:rPr sz="1634" b="1" spc="-5" dirty="0">
                <a:solidFill>
                  <a:srgbClr val="C00000"/>
                </a:solidFill>
                <a:latin typeface="Bookman Old Style"/>
                <a:cs typeface="Bookman Old Style"/>
              </a:rPr>
              <a:t>DISPOSITIONS</a:t>
            </a:r>
            <a:r>
              <a:rPr sz="1634" b="1" spc="-9" dirty="0">
                <a:solidFill>
                  <a:srgbClr val="C00000"/>
                </a:solidFill>
                <a:latin typeface="Bookman Old Style"/>
                <a:cs typeface="Bookman Old Style"/>
              </a:rPr>
              <a:t> </a:t>
            </a:r>
            <a:r>
              <a:rPr sz="1634" b="1" spc="-5" dirty="0">
                <a:solidFill>
                  <a:srgbClr val="C00000"/>
                </a:solidFill>
                <a:latin typeface="Bookman Old Style"/>
                <a:cs typeface="Bookman Old Style"/>
              </a:rPr>
              <a:t>PENALES</a:t>
            </a:r>
            <a:endParaRPr sz="1634" dirty="0">
              <a:solidFill>
                <a:srgbClr val="C00000"/>
              </a:solidFill>
              <a:latin typeface="Bookman Old Style"/>
              <a:cs typeface="Bookman Old Style"/>
            </a:endParaRPr>
          </a:p>
        </p:txBody>
      </p:sp>
      <p:sp>
        <p:nvSpPr>
          <p:cNvPr id="9" name="object 9"/>
          <p:cNvSpPr/>
          <p:nvPr/>
        </p:nvSpPr>
        <p:spPr>
          <a:xfrm>
            <a:off x="3421424" y="5437622"/>
            <a:ext cx="6051176" cy="457815"/>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sz="1634"/>
          </a:p>
        </p:txBody>
      </p:sp>
      <p:sp>
        <p:nvSpPr>
          <p:cNvPr id="10" name="object 10"/>
          <p:cNvSpPr txBox="1"/>
          <p:nvPr/>
        </p:nvSpPr>
        <p:spPr>
          <a:xfrm>
            <a:off x="3648607" y="5554801"/>
            <a:ext cx="5285847" cy="223459"/>
          </a:xfrm>
          <a:prstGeom prst="rect">
            <a:avLst/>
          </a:prstGeom>
        </p:spPr>
        <p:txBody>
          <a:bodyPr vert="horz" wrap="square" lIns="0" tIns="0" rIns="0" bIns="0" rtlCol="0">
            <a:spAutoFit/>
          </a:bodyPr>
          <a:lstStyle/>
          <a:p>
            <a:pPr marL="11527"/>
            <a:r>
              <a:rPr sz="1452" b="1" spc="-9" dirty="0">
                <a:solidFill>
                  <a:srgbClr val="C00000"/>
                </a:solidFill>
                <a:latin typeface="Bookman Old Style"/>
                <a:cs typeface="Bookman Old Style"/>
              </a:rPr>
              <a:t>TITRE </a:t>
            </a:r>
            <a:r>
              <a:rPr sz="1452" b="1" spc="-5" dirty="0">
                <a:solidFill>
                  <a:srgbClr val="C00000"/>
                </a:solidFill>
                <a:latin typeface="Bookman Old Style"/>
                <a:cs typeface="Bookman Old Style"/>
              </a:rPr>
              <a:t>IV : </a:t>
            </a:r>
            <a:r>
              <a:rPr sz="1452" b="1" spc="-9" dirty="0">
                <a:solidFill>
                  <a:srgbClr val="C00000"/>
                </a:solidFill>
                <a:latin typeface="Bookman Old Style"/>
                <a:cs typeface="Bookman Old Style"/>
              </a:rPr>
              <a:t>DISPOSITIONS TRANSITOIRES </a:t>
            </a:r>
            <a:r>
              <a:rPr sz="1452" b="1" spc="-5" dirty="0">
                <a:solidFill>
                  <a:srgbClr val="C00000"/>
                </a:solidFill>
                <a:latin typeface="Bookman Old Style"/>
                <a:cs typeface="Bookman Old Style"/>
              </a:rPr>
              <a:t>ET</a:t>
            </a:r>
            <a:r>
              <a:rPr sz="1452" b="1" spc="254" dirty="0">
                <a:solidFill>
                  <a:srgbClr val="C00000"/>
                </a:solidFill>
                <a:latin typeface="Bookman Old Style"/>
                <a:cs typeface="Bookman Old Style"/>
              </a:rPr>
              <a:t> </a:t>
            </a:r>
            <a:r>
              <a:rPr sz="1452" b="1" spc="-9" dirty="0">
                <a:solidFill>
                  <a:srgbClr val="C00000"/>
                </a:solidFill>
                <a:latin typeface="Bookman Old Style"/>
                <a:cs typeface="Bookman Old Style"/>
              </a:rPr>
              <a:t>FINALES</a:t>
            </a:r>
            <a:endParaRPr sz="1452" dirty="0">
              <a:solidFill>
                <a:srgbClr val="C00000"/>
              </a:solidFill>
              <a:latin typeface="Bookman Old Style"/>
              <a:cs typeface="Bookman Old Style"/>
            </a:endParaRPr>
          </a:p>
        </p:txBody>
      </p:sp>
      <p:sp>
        <p:nvSpPr>
          <p:cNvPr id="11" name="object 11"/>
          <p:cNvSpPr/>
          <p:nvPr/>
        </p:nvSpPr>
        <p:spPr>
          <a:xfrm>
            <a:off x="2299186" y="1930843"/>
            <a:ext cx="532504" cy="4934993"/>
          </a:xfrm>
          <a:prstGeom prst="rect">
            <a:avLst/>
          </a:prstGeom>
          <a:blipFill>
            <a:blip r:embed="rId3" cstate="print"/>
            <a:stretch>
              <a:fillRect/>
            </a:stretch>
          </a:blipFill>
        </p:spPr>
        <p:txBody>
          <a:bodyPr wrap="square" lIns="0" tIns="0" rIns="0" bIns="0" rtlCol="0"/>
          <a:lstStyle/>
          <a:p>
            <a:endParaRPr sz="1634"/>
          </a:p>
        </p:txBody>
      </p:sp>
      <p:sp>
        <p:nvSpPr>
          <p:cNvPr id="12" name="object 12"/>
          <p:cNvSpPr txBox="1"/>
          <p:nvPr/>
        </p:nvSpPr>
        <p:spPr>
          <a:xfrm>
            <a:off x="2472941" y="3012648"/>
            <a:ext cx="184993" cy="2263312"/>
          </a:xfrm>
          <a:prstGeom prst="rect">
            <a:avLst/>
          </a:prstGeom>
        </p:spPr>
        <p:txBody>
          <a:bodyPr vert="horz" wrap="square" lIns="0" tIns="0" rIns="0" bIns="0" rtlCol="0">
            <a:spAutoFit/>
          </a:bodyPr>
          <a:lstStyle/>
          <a:p>
            <a:pPr marL="11527" marR="4611" indent="12103" algn="just"/>
            <a:r>
              <a:rPr sz="1634" b="1" dirty="0">
                <a:solidFill>
                  <a:srgbClr val="C00000"/>
                </a:solidFill>
                <a:latin typeface="Bookman Old Style"/>
                <a:cs typeface="Bookman Old Style"/>
              </a:rPr>
              <a:t>S </a:t>
            </a:r>
            <a:r>
              <a:rPr sz="1634" dirty="0">
                <a:solidFill>
                  <a:srgbClr val="C00000"/>
                </a:solidFill>
                <a:latin typeface="Times New Roman"/>
                <a:cs typeface="Times New Roman"/>
              </a:rPr>
              <a:t> </a:t>
            </a:r>
            <a:r>
              <a:rPr sz="1634" b="1" dirty="0">
                <a:solidFill>
                  <a:srgbClr val="C00000"/>
                </a:solidFill>
                <a:latin typeface="Bookman Old Style"/>
                <a:cs typeface="Bookman Old Style"/>
              </a:rPr>
              <a:t>T  R </a:t>
            </a:r>
            <a:r>
              <a:rPr sz="1634" dirty="0">
                <a:solidFill>
                  <a:srgbClr val="C00000"/>
                </a:solidFill>
                <a:latin typeface="Times New Roman"/>
                <a:cs typeface="Times New Roman"/>
              </a:rPr>
              <a:t> </a:t>
            </a:r>
            <a:r>
              <a:rPr sz="1634" b="1" dirty="0">
                <a:solidFill>
                  <a:srgbClr val="C00000"/>
                </a:solidFill>
                <a:latin typeface="Bookman Old Style"/>
                <a:cs typeface="Bookman Old Style"/>
              </a:rPr>
              <a:t>U </a:t>
            </a:r>
            <a:r>
              <a:rPr sz="1634" dirty="0">
                <a:solidFill>
                  <a:srgbClr val="C00000"/>
                </a:solidFill>
                <a:latin typeface="Times New Roman"/>
                <a:cs typeface="Times New Roman"/>
              </a:rPr>
              <a:t> </a:t>
            </a:r>
            <a:r>
              <a:rPr sz="1634" b="1" dirty="0">
                <a:solidFill>
                  <a:srgbClr val="C00000"/>
                </a:solidFill>
                <a:latin typeface="Bookman Old Style"/>
                <a:cs typeface="Bookman Old Style"/>
              </a:rPr>
              <a:t>C </a:t>
            </a:r>
            <a:r>
              <a:rPr sz="1634" dirty="0">
                <a:solidFill>
                  <a:srgbClr val="C00000"/>
                </a:solidFill>
                <a:latin typeface="Times New Roman"/>
                <a:cs typeface="Times New Roman"/>
              </a:rPr>
              <a:t> </a:t>
            </a:r>
            <a:r>
              <a:rPr sz="1634" b="1" dirty="0">
                <a:solidFill>
                  <a:srgbClr val="C00000"/>
                </a:solidFill>
                <a:latin typeface="Bookman Old Style"/>
                <a:cs typeface="Bookman Old Style"/>
              </a:rPr>
              <a:t>T  U </a:t>
            </a:r>
            <a:r>
              <a:rPr sz="1634" dirty="0">
                <a:solidFill>
                  <a:srgbClr val="C00000"/>
                </a:solidFill>
                <a:latin typeface="Times New Roman"/>
                <a:cs typeface="Times New Roman"/>
              </a:rPr>
              <a:t> </a:t>
            </a:r>
            <a:r>
              <a:rPr sz="1634" b="1" dirty="0">
                <a:solidFill>
                  <a:srgbClr val="C00000"/>
                </a:solidFill>
                <a:latin typeface="Bookman Old Style"/>
                <a:cs typeface="Bookman Old Style"/>
              </a:rPr>
              <a:t>R </a:t>
            </a:r>
            <a:r>
              <a:rPr sz="1634" dirty="0">
                <a:solidFill>
                  <a:srgbClr val="C00000"/>
                </a:solidFill>
                <a:latin typeface="Times New Roman"/>
                <a:cs typeface="Times New Roman"/>
              </a:rPr>
              <a:t> </a:t>
            </a:r>
            <a:r>
              <a:rPr sz="1634" b="1" dirty="0">
                <a:solidFill>
                  <a:srgbClr val="C00000"/>
                </a:solidFill>
                <a:latin typeface="Bookman Old Style"/>
                <a:cs typeface="Bookman Old Style"/>
              </a:rPr>
              <a:t>E</a:t>
            </a:r>
            <a:endParaRPr sz="1634" dirty="0">
              <a:latin typeface="Bookman Old Style"/>
              <a:cs typeface="Bookman Old Style"/>
            </a:endParaRPr>
          </a:p>
        </p:txBody>
      </p:sp>
      <p:sp>
        <p:nvSpPr>
          <p:cNvPr id="14" name="object 14"/>
          <p:cNvSpPr txBox="1"/>
          <p:nvPr/>
        </p:nvSpPr>
        <p:spPr>
          <a:xfrm>
            <a:off x="3421424" y="2852560"/>
            <a:ext cx="6510795" cy="69249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1527" marR="4611">
              <a:lnSpc>
                <a:spcPts val="1760"/>
              </a:lnSpc>
              <a:tabLst>
                <a:tab pos="753834" algn="l"/>
              </a:tabLst>
            </a:pPr>
            <a:r>
              <a:rPr sz="1452" b="1" spc="-9" dirty="0">
                <a:solidFill>
                  <a:srgbClr val="C00000"/>
                </a:solidFill>
                <a:latin typeface="Bookman Old Style"/>
                <a:cs typeface="Bookman Old Style"/>
              </a:rPr>
              <a:t>TITRE</a:t>
            </a:r>
            <a:r>
              <a:rPr sz="1452" spc="-9" dirty="0">
                <a:solidFill>
                  <a:srgbClr val="C00000"/>
                </a:solidFill>
                <a:latin typeface="Times New Roman"/>
                <a:cs typeface="Times New Roman"/>
              </a:rPr>
              <a:t>	</a:t>
            </a:r>
            <a:r>
              <a:rPr sz="1634" b="1" dirty="0">
                <a:solidFill>
                  <a:srgbClr val="C00000"/>
                </a:solidFill>
                <a:latin typeface="Bookman Old Style"/>
                <a:cs typeface="Bookman Old Style"/>
              </a:rPr>
              <a:t>I : </a:t>
            </a:r>
            <a:r>
              <a:rPr sz="1634" b="1" spc="-5" dirty="0">
                <a:solidFill>
                  <a:srgbClr val="C00000"/>
                </a:solidFill>
                <a:latin typeface="Bookman Old Style"/>
                <a:cs typeface="Bookman Old Style"/>
              </a:rPr>
              <a:t>DES COMPTES PERSONNELS</a:t>
            </a:r>
            <a:r>
              <a:rPr sz="1634" b="1" dirty="0">
                <a:solidFill>
                  <a:srgbClr val="C00000"/>
                </a:solidFill>
                <a:latin typeface="Bookman Old Style"/>
                <a:cs typeface="Bookman Old Style"/>
              </a:rPr>
              <a:t> </a:t>
            </a:r>
            <a:r>
              <a:rPr sz="1634" b="1" spc="-5" dirty="0">
                <a:solidFill>
                  <a:srgbClr val="C00000"/>
                </a:solidFill>
                <a:latin typeface="Bookman Old Style"/>
                <a:cs typeface="Bookman Old Style"/>
              </a:rPr>
              <a:t>DES</a:t>
            </a:r>
            <a:r>
              <a:rPr sz="1634" b="1" spc="-9" dirty="0">
                <a:solidFill>
                  <a:srgbClr val="C00000"/>
                </a:solidFill>
                <a:latin typeface="Bookman Old Style"/>
                <a:cs typeface="Bookman Old Style"/>
              </a:rPr>
              <a:t> </a:t>
            </a:r>
            <a:r>
              <a:rPr sz="1634" b="1" spc="-5" dirty="0">
                <a:solidFill>
                  <a:srgbClr val="C00000"/>
                </a:solidFill>
                <a:latin typeface="Bookman Old Style"/>
                <a:cs typeface="Bookman Old Style"/>
              </a:rPr>
              <a:t>ENTITES </a:t>
            </a:r>
            <a:r>
              <a:rPr sz="1634" dirty="0">
                <a:solidFill>
                  <a:srgbClr val="C00000"/>
                </a:solidFill>
                <a:latin typeface="Times New Roman"/>
                <a:cs typeface="Times New Roman"/>
              </a:rPr>
              <a:t> </a:t>
            </a:r>
            <a:r>
              <a:rPr sz="1634" b="1" spc="-5" dirty="0">
                <a:solidFill>
                  <a:srgbClr val="C00000"/>
                </a:solidFill>
                <a:latin typeface="Bookman Old Style"/>
                <a:cs typeface="Bookman Old Style"/>
              </a:rPr>
              <a:t>(PERSONNES PHYSIQUES ET PERSONNES</a:t>
            </a:r>
            <a:r>
              <a:rPr sz="1634" b="1" spc="23" dirty="0">
                <a:solidFill>
                  <a:srgbClr val="C00000"/>
                </a:solidFill>
                <a:latin typeface="Bookman Old Style"/>
                <a:cs typeface="Bookman Old Style"/>
              </a:rPr>
              <a:t> </a:t>
            </a:r>
            <a:r>
              <a:rPr sz="1634" b="1" spc="-5" dirty="0" smtClean="0">
                <a:solidFill>
                  <a:srgbClr val="C00000"/>
                </a:solidFill>
                <a:latin typeface="Bookman Old Style"/>
                <a:cs typeface="Bookman Old Style"/>
              </a:rPr>
              <a:t>MORALES</a:t>
            </a:r>
            <a:r>
              <a:rPr lang="fr-FR" sz="1634" b="1" spc="-5" dirty="0" smtClean="0">
                <a:solidFill>
                  <a:srgbClr val="C00000"/>
                </a:solidFill>
                <a:latin typeface="Bookman Old Style"/>
                <a:cs typeface="Bookman Old Style"/>
              </a:rPr>
              <a:t>)</a:t>
            </a:r>
          </a:p>
          <a:p>
            <a:pPr marL="11527" marR="4611">
              <a:lnSpc>
                <a:spcPts val="1760"/>
              </a:lnSpc>
              <a:tabLst>
                <a:tab pos="753834" algn="l"/>
              </a:tabLst>
            </a:pPr>
            <a:endParaRPr sz="1634" dirty="0">
              <a:latin typeface="Bookman Old Style"/>
              <a:cs typeface="Bookman Old Style"/>
            </a:endParaRPr>
          </a:p>
        </p:txBody>
      </p:sp>
      <p:sp>
        <p:nvSpPr>
          <p:cNvPr id="17" name="Espace réservé de la date 16"/>
          <p:cNvSpPr>
            <a:spLocks noGrp="1"/>
          </p:cNvSpPr>
          <p:nvPr>
            <p:ph type="dt" sz="half" idx="10"/>
          </p:nvPr>
        </p:nvSpPr>
        <p:spPr/>
        <p:txBody>
          <a:bodyPr/>
          <a:lstStyle/>
          <a:p>
            <a:fld id="{824A77EA-F473-4E02-BBB2-437054A29CAA}" type="datetime1">
              <a:rPr lang="fr-FR" smtClean="0"/>
              <a:pPr/>
              <a:t>06/03/2019</a:t>
            </a:fld>
            <a:endParaRPr lang="en-US" dirty="0"/>
          </a:p>
        </p:txBody>
      </p:sp>
      <p:sp>
        <p:nvSpPr>
          <p:cNvPr id="18" name="Espace réservé du numéro de diapositive 17"/>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 val="5055136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658368385"/>
              </p:ext>
            </p:extLst>
          </p:nvPr>
        </p:nvGraphicFramePr>
        <p:xfrm>
          <a:off x="1394885" y="1887931"/>
          <a:ext cx="10458448" cy="3982862"/>
        </p:xfrm>
        <a:graphic>
          <a:graphicData uri="http://schemas.openxmlformats.org/drawingml/2006/table">
            <a:tbl>
              <a:tblPr>
                <a:tableStyleId>{5C22544A-7EE6-4342-B048-85BDC9FD1C3A}</a:tableStyleId>
              </a:tblPr>
              <a:tblGrid>
                <a:gridCol w="845819"/>
                <a:gridCol w="5695385"/>
                <a:gridCol w="3917244"/>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94</a:t>
                      </a:r>
                    </a:p>
                    <a:p>
                      <a:pPr algn="ctr" fontAlgn="ctr"/>
                      <a:r>
                        <a:rPr lang="fr-FR" sz="1400" b="0" i="0" u="none" strike="noStrike" dirty="0" smtClean="0">
                          <a:solidFill>
                            <a:srgbClr val="000000"/>
                          </a:solidFill>
                          <a:effectLst/>
                          <a:latin typeface="Century Gothic" panose="020B0502020202020204" pitchFamily="34" charset="0"/>
                        </a:rPr>
                        <a:t>suite</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b">
                        <a:buFont typeface="Arial" panose="020B0604020202020204" pitchFamily="34" charset="0"/>
                        <a:buNone/>
                      </a:pPr>
                      <a:r>
                        <a:rPr lang="fr-FR" sz="1600" b="0" i="0" u="none" strike="noStrike" dirty="0" smtClean="0">
                          <a:solidFill>
                            <a:srgbClr val="C00000"/>
                          </a:solidFill>
                          <a:effectLst/>
                          <a:latin typeface="Century Gothic" panose="020B0502020202020204" pitchFamily="34" charset="0"/>
                        </a:rPr>
                        <a:t>Elles</a:t>
                      </a:r>
                      <a:r>
                        <a:rPr lang="fr-FR" sz="1600" b="0" i="0" u="none" strike="noStrike" dirty="0" smtClean="0">
                          <a:solidFill>
                            <a:schemeClr val="tx1"/>
                          </a:solidFill>
                          <a:effectLst/>
                          <a:latin typeface="Century Gothic" panose="020B0502020202020204" pitchFamily="34" charset="0"/>
                        </a:rPr>
                        <a:t> incluent notamment:</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une déclaration de conformité aux comptes consolidés du Système Comptable OHADA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un résumé des principales méthodes comptables appliquées ;</a:t>
                      </a:r>
                    </a:p>
                    <a:p>
                      <a:pPr marL="742950" marR="0" lvl="1" indent="-285750" algn="l" defTabSz="457200" rtl="0" eaLnBrk="1" fontAlgn="b" latinLnBrk="0" hangingPunct="1">
                        <a:lnSpc>
                          <a:spcPct val="100000"/>
                        </a:lnSpc>
                        <a:spcBef>
                          <a:spcPts val="0"/>
                        </a:spcBef>
                        <a:spcAft>
                          <a:spcPts val="0"/>
                        </a:spcAft>
                        <a:buClrTx/>
                        <a:buSzTx/>
                        <a:buFont typeface="Courier New" panose="02070309020205020404" pitchFamily="49" charset="0"/>
                        <a:buChar char="o"/>
                        <a:tabLst/>
                        <a:defRPr/>
                      </a:pPr>
                      <a:r>
                        <a:rPr lang="fr-FR" sz="1600" b="0" i="0" u="none" strike="noStrike" dirty="0" smtClean="0">
                          <a:solidFill>
                            <a:srgbClr val="C00000"/>
                          </a:solidFill>
                          <a:effectLst/>
                          <a:latin typeface="Century Gothic" panose="020B0502020202020204" pitchFamily="34" charset="0"/>
                        </a:rPr>
                        <a:t>d'autres informations dont les passifs éventuels et les engagements contractuels non comptabilisés, des informations non financières tel que, par exemple, les objectifs et méthodes de gestion des risques financiers</a:t>
                      </a:r>
                      <a:r>
                        <a:rPr lang="fr-FR" sz="1600" b="0" i="0" u="none" strike="noStrike" baseline="0" dirty="0" smtClean="0">
                          <a:solidFill>
                            <a:srgbClr val="C00000"/>
                          </a:solidFill>
                          <a:effectLst/>
                          <a:latin typeface="Century Gothic" panose="020B0502020202020204" pitchFamily="34" charset="0"/>
                        </a:rPr>
                        <a:t> </a:t>
                      </a:r>
                      <a:r>
                        <a:rPr lang="fr-FR" sz="1600" b="0" i="0" u="none" strike="noStrike" dirty="0" smtClean="0">
                          <a:solidFill>
                            <a:srgbClr val="C00000"/>
                          </a:solidFill>
                          <a:effectLst/>
                          <a:latin typeface="Century Gothic" panose="020B0502020202020204" pitchFamily="34" charset="0"/>
                        </a:rPr>
                        <a:t>;</a:t>
                      </a:r>
                    </a:p>
                    <a:p>
                      <a:pPr marL="742950" marR="0" lvl="1" indent="-285750" algn="l" defTabSz="457200" rtl="0" eaLnBrk="1" fontAlgn="b" latinLnBrk="0" hangingPunct="1">
                        <a:lnSpc>
                          <a:spcPct val="100000"/>
                        </a:lnSpc>
                        <a:spcBef>
                          <a:spcPts val="0"/>
                        </a:spcBef>
                        <a:spcAft>
                          <a:spcPts val="0"/>
                        </a:spcAft>
                        <a:buClrTx/>
                        <a:buSzTx/>
                        <a:buFont typeface="Courier New" panose="02070309020205020404" pitchFamily="49" charset="0"/>
                        <a:buChar char="o"/>
                        <a:tabLst/>
                        <a:defRPr/>
                      </a:pPr>
                      <a:r>
                        <a:rPr lang="fr-FR" sz="1600" b="0" i="1" u="none" strike="noStrike" dirty="0" smtClean="0">
                          <a:solidFill>
                            <a:srgbClr val="000000"/>
                          </a:solidFill>
                          <a:effectLst/>
                          <a:latin typeface="Century Gothic" panose="020B0502020202020204" pitchFamily="34" charset="0"/>
                        </a:rPr>
                        <a:t>(Voir diapo suivante)</a:t>
                      </a:r>
                    </a:p>
                    <a:p>
                      <a:pPr marL="742950" lvl="1" indent="-285750" algn="l" fontAlgn="b">
                        <a:buFont typeface="Courier New" panose="02070309020205020404" pitchFamily="49" charset="0"/>
                        <a:buChar char="o"/>
                      </a:pPr>
                      <a:endParaRPr lang="fr-FR" sz="1600" b="0" i="0" u="none" strike="noStrike" dirty="0" smtClean="0">
                        <a:solidFill>
                          <a:schemeClr val="tx1"/>
                        </a:solidFill>
                        <a:effectLst/>
                        <a:latin typeface="Century Gothic" panose="020B0502020202020204" pitchFamily="34" charset="0"/>
                      </a:endParaRPr>
                    </a:p>
                  </a:txBody>
                  <a:tcPr marL="9525" marR="9525" marT="9525" marB="0"/>
                </a:tc>
                <a:tc>
                  <a:txBody>
                    <a:bodyPr/>
                    <a:lstStyle/>
                    <a:p>
                      <a:pPr marL="0" marR="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fr-FR" sz="1600" b="1" i="0" u="none" strike="noStrike" dirty="0" smtClean="0">
                          <a:solidFill>
                            <a:srgbClr val="000000"/>
                          </a:solidFill>
                          <a:effectLst/>
                          <a:latin typeface="Century Gothic" panose="020B0502020202020204" pitchFamily="34" charset="0"/>
                        </a:rPr>
                        <a:t>Il</a:t>
                      </a:r>
                      <a:r>
                        <a:rPr lang="fr-FR" sz="1600" b="0" i="0" u="none" strike="noStrike" dirty="0" smtClean="0">
                          <a:solidFill>
                            <a:srgbClr val="000000"/>
                          </a:solidFill>
                          <a:effectLst/>
                          <a:latin typeface="Century Gothic" panose="020B0502020202020204" pitchFamily="34" charset="0"/>
                        </a:rPr>
                        <a:t> inclut notamment :</a:t>
                      </a:r>
                    </a:p>
                    <a:p>
                      <a:pPr marL="0" marR="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fr-FR" sz="1600" b="0" i="0" u="none" strike="noStrike" dirty="0" smtClean="0">
                        <a:solidFill>
                          <a:srgbClr val="000000"/>
                        </a:solidFill>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fr-FR" sz="1600" b="0" i="0" u="none" strike="noStrike" dirty="0" smtClean="0">
                        <a:solidFill>
                          <a:srgbClr val="000000"/>
                        </a:solidFill>
                        <a:effectLst/>
                        <a:latin typeface="Century Gothic" panose="020B0502020202020204" pitchFamily="34" charset="0"/>
                      </a:endParaRPr>
                    </a:p>
                    <a:p>
                      <a:pPr marL="285750" marR="0" indent="-285750" algn="l" defTabSz="457200" rtl="0" eaLnBrk="1" fontAlgn="b" latinLnBrk="0" hangingPunct="1">
                        <a:lnSpc>
                          <a:spcPct val="100000"/>
                        </a:lnSpc>
                        <a:spcBef>
                          <a:spcPts val="0"/>
                        </a:spcBef>
                        <a:spcAft>
                          <a:spcPts val="0"/>
                        </a:spcAft>
                        <a:buClrTx/>
                        <a:buSzTx/>
                        <a:buFont typeface="Courier New" panose="02070309020205020404" pitchFamily="49" charset="0"/>
                        <a:buChar char="o"/>
                        <a:tabLst/>
                        <a:defRPr/>
                      </a:pPr>
                      <a:r>
                        <a:rPr lang="fr-FR" sz="1600" b="0" i="1" u="none" strike="noStrike" dirty="0" smtClean="0">
                          <a:solidFill>
                            <a:srgbClr val="000000"/>
                          </a:solidFill>
                          <a:effectLst/>
                          <a:latin typeface="Century Gothic" panose="020B0502020202020204" pitchFamily="34" charset="0"/>
                        </a:rPr>
                        <a:t>(Voir diapo suivante)</a:t>
                      </a:r>
                    </a:p>
                    <a:p>
                      <a:pPr marL="0" indent="0" algn="l" fontAlgn="b">
                        <a:buFont typeface="Arial" panose="020B0604020202020204" pitchFamily="34" charset="0"/>
                        <a:buNone/>
                      </a:pPr>
                      <a:endParaRPr lang="fr-FR" sz="1600" b="0" i="0" u="none" strike="noStrike" dirty="0" smtClean="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22428447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111</a:t>
            </a:fld>
            <a:endParaRPr lang="en-US" dirty="0"/>
          </a:p>
        </p:txBody>
      </p:sp>
      <p:graphicFrame>
        <p:nvGraphicFramePr>
          <p:cNvPr id="4" name="Tableau 3"/>
          <p:cNvGraphicFramePr>
            <a:graphicFrameLocks noGrp="1"/>
          </p:cNvGraphicFramePr>
          <p:nvPr>
            <p:extLst/>
          </p:nvPr>
        </p:nvGraphicFramePr>
        <p:xfrm>
          <a:off x="1537855" y="1437403"/>
          <a:ext cx="10549851" cy="4693034"/>
        </p:xfrm>
        <a:graphic>
          <a:graphicData uri="http://schemas.openxmlformats.org/drawingml/2006/table">
            <a:tbl>
              <a:tblPr>
                <a:tableStyleId>{5C22544A-7EE6-4342-B048-85BDC9FD1C3A}</a:tableStyleId>
              </a:tblPr>
              <a:tblGrid>
                <a:gridCol w="893618"/>
                <a:gridCol w="4852499"/>
                <a:gridCol w="4803734"/>
              </a:tblGrid>
              <a:tr h="684264">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008770">
                <a:tc>
                  <a:txBody>
                    <a:bodyPr/>
                    <a:lstStyle/>
                    <a:p>
                      <a:pPr algn="ctr" fontAlgn="ctr"/>
                      <a:r>
                        <a:rPr lang="fr-FR" sz="1400" b="0" i="0" u="none" strike="noStrike" dirty="0" smtClean="0">
                          <a:solidFill>
                            <a:srgbClr val="000000"/>
                          </a:solidFill>
                          <a:effectLst/>
                          <a:latin typeface="Century Gothic" panose="020B0502020202020204" pitchFamily="34" charset="0"/>
                        </a:rPr>
                        <a:t>94</a:t>
                      </a:r>
                    </a:p>
                    <a:p>
                      <a:pPr algn="ctr" fontAlgn="ctr"/>
                      <a:r>
                        <a:rPr lang="fr-FR" sz="1400" b="0" i="0" u="none" strike="noStrike" dirty="0" smtClean="0">
                          <a:solidFill>
                            <a:srgbClr val="000000"/>
                          </a:solidFill>
                          <a:effectLst/>
                          <a:latin typeface="Century Gothic" panose="020B0502020202020204" pitchFamily="34" charset="0"/>
                        </a:rPr>
                        <a:t>suite &amp; fin</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742950" marR="0" lvl="1" indent="-285750" algn="l" defTabSz="457200" rtl="0" eaLnBrk="1" fontAlgn="b" latinLnBrk="0" hangingPunct="1">
                        <a:lnSpc>
                          <a:spcPct val="100000"/>
                        </a:lnSpc>
                        <a:spcBef>
                          <a:spcPts val="0"/>
                        </a:spcBef>
                        <a:spcAft>
                          <a:spcPts val="0"/>
                        </a:spcAft>
                        <a:buClrTx/>
                        <a:buSzTx/>
                        <a:buFont typeface="Courier New" panose="02070309020205020404" pitchFamily="49" charset="0"/>
                        <a:buChar char="o"/>
                        <a:tabLst/>
                        <a:defRPr/>
                      </a:pPr>
                      <a:r>
                        <a:rPr lang="fr-FR" sz="1600" b="0" i="0" u="none" strike="noStrike" dirty="0" smtClean="0">
                          <a:solidFill>
                            <a:srgbClr val="000000"/>
                          </a:solidFill>
                          <a:effectLst/>
                          <a:latin typeface="Century Gothic" panose="020B0502020202020204" pitchFamily="34" charset="0"/>
                        </a:rPr>
                        <a:t>un tableau de variation des capitaux propres consolidés mettant en évidence les origines et le montant de toutes les différences intervenues sur les éléments constitutifs des capitaux propres au cours de  l’exercice de consolidation ;</a:t>
                      </a:r>
                      <a:endParaRPr lang="fr-FR" sz="1600" b="0" i="0" u="none" strike="noStrike" dirty="0" smtClean="0">
                        <a:solidFill>
                          <a:schemeClr val="tx1"/>
                        </a:solidFill>
                        <a:effectLst/>
                        <a:latin typeface="Century Gothic" panose="020B0502020202020204" pitchFamily="34" charset="0"/>
                      </a:endParaRPr>
                    </a:p>
                    <a:p>
                      <a:pPr marL="742950" lvl="1" indent="-285750" algn="l" fontAlgn="b">
                        <a:buFont typeface="Courier New" panose="02070309020205020404" pitchFamily="49" charset="0"/>
                        <a:buChar char="o"/>
                      </a:pPr>
                      <a:endParaRPr lang="fr-FR" sz="1600" b="0" i="0" u="none" strike="noStrike" dirty="0" smtClean="0">
                        <a:solidFill>
                          <a:schemeClr val="tx1"/>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un tableau de variation du périmètre de consolidation précisant toutes les modifications ayant affecté ce périmètre, </a:t>
                      </a:r>
                    </a:p>
                    <a:p>
                      <a:pPr marL="1200150" lvl="2"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du fait de la variation du pourcentage de contrôle des entités entreprises déjà consolidées,</a:t>
                      </a:r>
                    </a:p>
                    <a:p>
                      <a:pPr marL="1200150" lvl="2"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comme du fait des acquisitions et des cessions de titres.</a:t>
                      </a:r>
                    </a:p>
                  </a:txBody>
                  <a:tcPr marL="9525" marR="9525" marT="9525" marB="0"/>
                </a:tc>
                <a:tc>
                  <a:txBody>
                    <a:bodyPr/>
                    <a:lstStyle/>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un tableau de variation des capitaux propres consolidés mettant en évidence les origines et le montant de toutes les différences intervenues sur les éléments constitutifs des capitaux propres au cours de  l’exercice de consolidation ;</a:t>
                      </a:r>
                    </a:p>
                    <a:p>
                      <a:pPr marL="742950" lvl="1" indent="-285750" algn="l" fontAlgn="b">
                        <a:buFont typeface="Courier New" panose="02070309020205020404" pitchFamily="49" charset="0"/>
                        <a:buChar char="o"/>
                      </a:pPr>
                      <a:endParaRPr lang="fr-FR" sz="1600" b="0" i="0" u="none" strike="noStrike" dirty="0" smtClean="0">
                        <a:solidFill>
                          <a:srgbClr val="000000"/>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un tableau de variation du périmètre de consolidation précisant toutes les modifications ayant affecté ce périmètre, </a:t>
                      </a:r>
                    </a:p>
                    <a:p>
                      <a:pPr marL="1200150" lvl="2" indent="-285750" algn="l" fontAlgn="b">
                        <a:buFont typeface="Wingdings" panose="05000000000000000000" pitchFamily="2" charset="2"/>
                        <a:buChar char="§"/>
                      </a:pPr>
                      <a:r>
                        <a:rPr lang="fr-FR" sz="1600" b="0" i="0" u="none" strike="noStrike" dirty="0" smtClean="0">
                          <a:solidFill>
                            <a:srgbClr val="000000"/>
                          </a:solidFill>
                          <a:effectLst/>
                          <a:latin typeface="Century Gothic" panose="020B0502020202020204" pitchFamily="34" charset="0"/>
                        </a:rPr>
                        <a:t>du fait de la variation du pourcentage de contrôle des entreprises déjà consolidées, </a:t>
                      </a:r>
                    </a:p>
                    <a:p>
                      <a:pPr marL="1200150" lvl="2" indent="-285750" algn="l" fontAlgn="b">
                        <a:buFont typeface="Wingdings" panose="05000000000000000000" pitchFamily="2" charset="2"/>
                        <a:buChar char="§"/>
                      </a:pPr>
                      <a:r>
                        <a:rPr lang="fr-FR" sz="1600" b="0" i="0" u="none" strike="noStrike" dirty="0" smtClean="0">
                          <a:solidFill>
                            <a:srgbClr val="000000"/>
                          </a:solidFill>
                          <a:effectLst/>
                          <a:latin typeface="Century Gothic" panose="020B0502020202020204" pitchFamily="34" charset="0"/>
                        </a:rPr>
                        <a:t>comme du fait des acquisitions et des cessions de titres.</a:t>
                      </a:r>
                    </a:p>
                  </a:txBody>
                  <a:tcPr marL="9525" marR="9525" marT="9525" marB="0"/>
                </a:tc>
              </a:tr>
            </a:tbl>
          </a:graphicData>
        </a:graphic>
      </p:graphicFrame>
    </p:spTree>
    <p:extLst>
      <p:ext uri="{BB962C8B-B14F-4D97-AF65-F5344CB8AC3E}">
        <p14:creationId xmlns:p14="http://schemas.microsoft.com/office/powerpoint/2010/main" xmlns="" val="39885168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49845648"/>
              </p:ext>
            </p:extLst>
          </p:nvPr>
        </p:nvGraphicFramePr>
        <p:xfrm>
          <a:off x="1483785" y="1615586"/>
          <a:ext cx="10458448" cy="4334695"/>
        </p:xfrm>
        <a:graphic>
          <a:graphicData uri="http://schemas.openxmlformats.org/drawingml/2006/table">
            <a:tbl>
              <a:tblPr>
                <a:tableStyleId>{5C22544A-7EE6-4342-B048-85BDC9FD1C3A}</a:tableStyleId>
              </a:tblPr>
              <a:tblGrid>
                <a:gridCol w="845819"/>
                <a:gridCol w="5695385"/>
                <a:gridCol w="3917244"/>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95</a:t>
                      </a:r>
                    </a:p>
                  </a:txBody>
                  <a:tcPr marL="9525" marR="9525" marT="9525" marB="0" anchor="ctr"/>
                </a:tc>
                <a:tc>
                  <a:txBody>
                    <a:bodyPr/>
                    <a:lstStyle/>
                    <a:p>
                      <a:pPr marL="285750" lvl="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Sont dispensés de l’établissement et de publication d’états financiers consolidés, les ensembles d'entités dont le chiffre d'affaires ne dépasse pas</a:t>
                      </a:r>
                      <a:r>
                        <a:rPr lang="fr-FR" sz="1600" b="0" i="0" u="none" strike="noStrike" baseline="0" dirty="0" smtClean="0">
                          <a:solidFill>
                            <a:srgbClr val="C00000"/>
                          </a:solidFill>
                          <a:effectLst/>
                          <a:latin typeface="Century Gothic" panose="020B0502020202020204" pitchFamily="34" charset="0"/>
                        </a:rPr>
                        <a:t> pour chaque exercice</a:t>
                      </a:r>
                      <a:r>
                        <a:rPr lang="fr-FR" sz="1600" b="0" i="0" u="none" strike="noStrike" dirty="0" smtClean="0">
                          <a:solidFill>
                            <a:srgbClr val="C00000"/>
                          </a:solidFill>
                          <a:effectLst/>
                          <a:latin typeface="Century Gothic" panose="020B0502020202020204" pitchFamily="34" charset="0"/>
                        </a:rPr>
                        <a:t>, pendant deux exercices successifs, un total hors</a:t>
                      </a:r>
                      <a:r>
                        <a:rPr lang="fr-FR" sz="1600" b="0" i="0" u="none" strike="noStrike" baseline="0" dirty="0" smtClean="0">
                          <a:solidFill>
                            <a:srgbClr val="C00000"/>
                          </a:solidFill>
                          <a:effectLst/>
                          <a:latin typeface="Century Gothic" panose="020B0502020202020204" pitchFamily="34" charset="0"/>
                        </a:rPr>
                        <a:t> taxes de </a:t>
                      </a:r>
                      <a:r>
                        <a:rPr lang="fr-FR" sz="1600" b="0" i="0" u="none" strike="noStrike" dirty="0" smtClean="0">
                          <a:solidFill>
                            <a:srgbClr val="C00000"/>
                          </a:solidFill>
                          <a:effectLst/>
                          <a:latin typeface="Century Gothic" panose="020B0502020202020204" pitchFamily="34" charset="0"/>
                        </a:rPr>
                        <a:t>500 000 000 FCFA ou l’équivalent dans l’unité monétaire ayant cours légal dans l’Etat partie</a:t>
                      </a:r>
                    </a:p>
                    <a:p>
                      <a:pPr marL="742950" lvl="1" indent="-285750" algn="l" fontAlgn="b">
                        <a:buFont typeface="Courier New" panose="02070309020205020404" pitchFamily="49" charset="0"/>
                        <a:buChar char="o"/>
                      </a:pPr>
                      <a:endParaRPr lang="fr-FR" sz="1600" b="0" i="0" u="none" strike="noStrike" dirty="0" smtClean="0">
                        <a:solidFill>
                          <a:schemeClr val="tx1"/>
                        </a:solidFill>
                        <a:effectLst/>
                        <a:latin typeface="Century Gothic" panose="020B0502020202020204" pitchFamily="34" charset="0"/>
                      </a:endParaRPr>
                    </a:p>
                    <a:p>
                      <a:pPr marL="742950" lvl="1" indent="-285750" algn="l" fontAlgn="b">
                        <a:buFont typeface="Courier New" panose="02070309020205020404" pitchFamily="49" charset="0"/>
                        <a:buChar char="o"/>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Cette limite est établie sur la base des derniers états financiers arrêtés des deux derniers exercices des entités incluses dans la consolidation.</a:t>
                      </a:r>
                    </a:p>
                  </a:txBody>
                  <a:tcPr marL="9525" marR="9525" marT="9525" marB="0"/>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Sont consolidés les ensembles d’entreprises dont le chiffre d’affaires </a:t>
                      </a:r>
                      <a:r>
                        <a:rPr lang="fr-FR" sz="1600" b="1" i="0" u="none" strike="sngStrike" baseline="0" dirty="0" smtClean="0">
                          <a:solidFill>
                            <a:srgbClr val="000000"/>
                          </a:solidFill>
                          <a:effectLst/>
                          <a:latin typeface="Century Gothic" panose="020B0502020202020204" pitchFamily="34" charset="0"/>
                        </a:rPr>
                        <a:t>et l’effectif moyen de travailleurs</a:t>
                      </a:r>
                      <a:r>
                        <a:rPr lang="fr-FR" sz="1600" b="0" i="0" u="none" strike="sngStrike" baseline="0" dirty="0" smtClean="0">
                          <a:solidFill>
                            <a:srgbClr val="000000"/>
                          </a:solidFill>
                          <a:effectLst/>
                          <a:latin typeface="Century Gothic" panose="020B0502020202020204" pitchFamily="34" charset="0"/>
                        </a:rPr>
                        <a:t> </a:t>
                      </a:r>
                      <a:r>
                        <a:rPr lang="fr-FR" sz="1600" b="0" i="0" u="none" strike="noStrike" dirty="0" smtClean="0">
                          <a:solidFill>
                            <a:srgbClr val="000000"/>
                          </a:solidFill>
                          <a:effectLst/>
                          <a:latin typeface="Century Gothic" panose="020B0502020202020204" pitchFamily="34" charset="0"/>
                        </a:rPr>
                        <a:t>dépassent, pendant deux exercices successifs, les limites minimales fixées par les autorités compétentes.</a:t>
                      </a: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chemeClr val="tx1"/>
                          </a:solidFill>
                          <a:effectLst/>
                          <a:latin typeface="Century Gothic" panose="020B0502020202020204" pitchFamily="34" charset="0"/>
                        </a:rPr>
                        <a:t>Ces limites sont établies sur la base des derniers états financiers arrêtés des deux derniers exercices des entités incluses dans la consolidation.</a:t>
                      </a: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5680456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735751741"/>
              </p:ext>
            </p:extLst>
          </p:nvPr>
        </p:nvGraphicFramePr>
        <p:xfrm>
          <a:off x="1629130" y="215418"/>
          <a:ext cx="10458448" cy="6285415"/>
        </p:xfrm>
        <a:graphic>
          <a:graphicData uri="http://schemas.openxmlformats.org/drawingml/2006/table">
            <a:tbl>
              <a:tblPr>
                <a:tableStyleId>{5C22544A-7EE6-4342-B048-85BDC9FD1C3A}</a:tableStyleId>
              </a:tblPr>
              <a:tblGrid>
                <a:gridCol w="845819"/>
                <a:gridCol w="5063207"/>
                <a:gridCol w="4549422"/>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96</a:t>
                      </a:r>
                    </a:p>
                  </a:txBody>
                  <a:tcPr marL="9525" marR="9525" marT="9525" marB="0" anchor="ctr"/>
                </a:tc>
                <a:tc>
                  <a:txBody>
                    <a:bodyPr/>
                    <a:lstStyle/>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Sont laissées en dehors </a:t>
                      </a:r>
                      <a:r>
                        <a:rPr lang="fr-FR" sz="1600" b="0" i="0" u="none" strike="noStrike" dirty="0" smtClean="0">
                          <a:solidFill>
                            <a:srgbClr val="C00000"/>
                          </a:solidFill>
                          <a:effectLst/>
                          <a:latin typeface="Century Gothic" panose="020B0502020202020204" pitchFamily="34" charset="0"/>
                        </a:rPr>
                        <a:t>du périmètre de consolidation, les entités dont la perte de contrôle ou de l’influence notable exercée par l’entité mère peut être démontrée.</a:t>
                      </a:r>
                    </a:p>
                    <a:p>
                      <a:pPr marL="285750" lvl="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Sont exemptées de publier des comptes consolidés les entités qui ne contrôlent (de manière exclusive ou conjointe) que des</a:t>
                      </a:r>
                      <a:r>
                        <a:rPr lang="fr-FR" sz="1600" b="0" i="0" u="none" strike="noStrike" baseline="0" dirty="0" smtClean="0">
                          <a:solidFill>
                            <a:srgbClr val="C00000"/>
                          </a:solidFill>
                          <a:effectLst/>
                          <a:latin typeface="Century Gothic" panose="020B0502020202020204" pitchFamily="34" charset="0"/>
                        </a:rPr>
                        <a:t> entités qui peuvent être exclues de la consolidation pour les raisons suivantes:</a:t>
                      </a:r>
                    </a:p>
                    <a:p>
                      <a:pPr marL="742950" lvl="1" indent="-285750" algn="l" fontAlgn="b">
                        <a:buFont typeface="Century Gothic" panose="020B0502020202020204" pitchFamily="34" charset="0"/>
                        <a:buChar char="–"/>
                      </a:pPr>
                      <a:r>
                        <a:rPr lang="fr-FR" sz="1600" b="0" i="0" u="none" strike="noStrike" dirty="0" smtClean="0">
                          <a:solidFill>
                            <a:schemeClr val="tx1"/>
                          </a:solidFill>
                          <a:effectLst/>
                          <a:latin typeface="Century Gothic" panose="020B0502020202020204" pitchFamily="34" charset="0"/>
                        </a:rPr>
                        <a:t>des restrictions sévères et durables remettent en cause</a:t>
                      </a:r>
                      <a:r>
                        <a:rPr lang="fr-FR" sz="1600" b="0" i="0" u="none" strike="noStrike" baseline="0" dirty="0" smtClean="0">
                          <a:solidFill>
                            <a:schemeClr val="tx1"/>
                          </a:solidFill>
                          <a:effectLst/>
                          <a:latin typeface="Century Gothic" panose="020B0502020202020204" pitchFamily="34" charset="0"/>
                        </a:rPr>
                        <a:t> </a:t>
                      </a:r>
                      <a:r>
                        <a:rPr lang="fr-FR" sz="1600" b="0" i="0" u="none" strike="noStrike" dirty="0" smtClean="0">
                          <a:solidFill>
                            <a:schemeClr val="tx1"/>
                          </a:solidFill>
                          <a:effectLst/>
                          <a:latin typeface="Century Gothic" panose="020B0502020202020204" pitchFamily="34" charset="0"/>
                        </a:rPr>
                        <a:t>substantiellement le contrôle ou le transfert de fonds par la filiale ;</a:t>
                      </a:r>
                    </a:p>
                    <a:p>
                      <a:pPr marL="742950" lvl="1" indent="-285750" algn="l" fontAlgn="b">
                        <a:buFont typeface="Century Gothic" panose="020B0502020202020204" pitchFamily="34" charset="0"/>
                        <a:buChar char="–"/>
                      </a:pPr>
                      <a:r>
                        <a:rPr lang="fr-FR" sz="1600" b="0" i="0" u="none" strike="noStrike" dirty="0" smtClean="0">
                          <a:solidFill>
                            <a:schemeClr val="tx1"/>
                          </a:solidFill>
                          <a:effectLst/>
                          <a:latin typeface="Century Gothic" panose="020B0502020202020204" pitchFamily="34" charset="0"/>
                        </a:rPr>
                        <a:t>Les actions ou parts de cette filiale ou participation ne sont détenues qu’en vue de leur cession ultérieure ;</a:t>
                      </a:r>
                    </a:p>
                    <a:p>
                      <a:pPr marL="742950" lvl="1" indent="-285750" algn="l" fontAlgn="b">
                        <a:buFont typeface="Century Gothic" panose="020B0502020202020204" pitchFamily="34" charset="0"/>
                        <a:buChar char="–"/>
                      </a:pPr>
                      <a:r>
                        <a:rPr lang="fr-FR" sz="1600" b="0" i="0" u="none" strike="noStrike" dirty="0" smtClean="0">
                          <a:solidFill>
                            <a:srgbClr val="C00000"/>
                          </a:solidFill>
                          <a:effectLst/>
                          <a:latin typeface="Century Gothic" panose="020B0502020202020204" pitchFamily="34" charset="0"/>
                        </a:rPr>
                        <a:t>Les informations nécessaires à l’établissement des comptes consolidés ne peuvent être obtenues sans frais excessifs ou dans des délais compatibles avec les délais légaux d’établissement et de contrôle de ces comptes.</a:t>
                      </a:r>
                    </a:p>
                  </a:txBody>
                  <a:tcPr marL="9525" marR="9525" marT="9525" marB="0"/>
                </a:tc>
                <a:tc>
                  <a:txBody>
                    <a:bodyPr/>
                    <a:lstStyle/>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Sont laissées en dehors du champ d’application de la consolidation les entreprises pour lesquelles des restrictions sévères et durables remettent en cause,  substantiellement, soit le contrôle ou l’influence exercés sur elles par l’entreprise consolidante, soit leurs possibilités de transfert de fonds.</a:t>
                      </a: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Il peut en être de même pour les entreprises dont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les actions ou parts ne sont détenues qu’en vue de leur cession ultérieure ;</a:t>
                      </a:r>
                    </a:p>
                  </a:txBody>
                  <a:tcPr marL="9525" marR="9525" marT="9525" marB="0"/>
                </a:tc>
              </a:tr>
            </a:tbl>
          </a:graphicData>
        </a:graphic>
      </p:graphicFrame>
    </p:spTree>
    <p:extLst>
      <p:ext uri="{BB962C8B-B14F-4D97-AF65-F5344CB8AC3E}">
        <p14:creationId xmlns:p14="http://schemas.microsoft.com/office/powerpoint/2010/main" xmlns="" val="22157707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107240770"/>
              </p:ext>
            </p:extLst>
          </p:nvPr>
        </p:nvGraphicFramePr>
        <p:xfrm>
          <a:off x="1654530" y="494761"/>
          <a:ext cx="10458448" cy="3982862"/>
        </p:xfrm>
        <a:graphic>
          <a:graphicData uri="http://schemas.openxmlformats.org/drawingml/2006/table">
            <a:tbl>
              <a:tblPr>
                <a:tableStyleId>{5C22544A-7EE6-4342-B048-85BDC9FD1C3A}</a:tableStyleId>
              </a:tblPr>
              <a:tblGrid>
                <a:gridCol w="845819"/>
                <a:gridCol w="5063207"/>
                <a:gridCol w="4549422"/>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96 (suite &amp;</a:t>
                      </a:r>
                      <a:r>
                        <a:rPr lang="fr-FR" sz="1400" b="0" i="0" u="none" strike="noStrike" baseline="0" dirty="0" smtClean="0">
                          <a:solidFill>
                            <a:srgbClr val="000000"/>
                          </a:solidFill>
                          <a:effectLst/>
                          <a:latin typeface="Century Gothic" panose="020B0502020202020204" pitchFamily="34" charset="0"/>
                        </a:rPr>
                        <a:t> fin)</a:t>
                      </a:r>
                      <a:endParaRPr lang="fr-FR" sz="1400" b="0" i="0" u="none" strike="noStrike" dirty="0" smtClean="0">
                        <a:solidFill>
                          <a:srgbClr val="000000"/>
                        </a:solidFill>
                        <a:effectLst/>
                        <a:latin typeface="Century Gothic" panose="020B0502020202020204" pitchFamily="34" charset="0"/>
                      </a:endParaRPr>
                    </a:p>
                  </a:txBody>
                  <a:tcPr marL="9525" marR="9525" marT="9525" marB="0" anchor="ctr"/>
                </a:tc>
                <a:tc>
                  <a:txBody>
                    <a:bodyPr/>
                    <a:lstStyle/>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En outre, les entités dont l'importance est négligeable par rapport à l'ensemble consolidé </a:t>
                      </a:r>
                      <a:r>
                        <a:rPr lang="fr-FR" sz="1600" b="0" i="0" u="none" strike="noStrike" dirty="0" smtClean="0">
                          <a:solidFill>
                            <a:srgbClr val="C00000"/>
                          </a:solidFill>
                          <a:effectLst/>
                          <a:latin typeface="Century Gothic" panose="020B0502020202020204" pitchFamily="34" charset="0"/>
                        </a:rPr>
                        <a:t>peuvent être exclues du périmètre de consolidation.</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Toute exclusion de la consolidation d’</a:t>
                      </a:r>
                      <a:r>
                        <a:rPr lang="fr-FR" sz="1600" b="0" i="0" u="none" strike="noStrike" dirty="0" smtClean="0">
                          <a:solidFill>
                            <a:srgbClr val="C00000"/>
                          </a:solidFill>
                          <a:effectLst/>
                          <a:latin typeface="Century Gothic" panose="020B0502020202020204" pitchFamily="34" charset="0"/>
                        </a:rPr>
                        <a:t>entités </a:t>
                      </a:r>
                      <a:r>
                        <a:rPr lang="fr-FR" sz="1600" b="0" i="0" u="none" strike="noStrike" dirty="0" smtClean="0">
                          <a:solidFill>
                            <a:schemeClr val="tx1"/>
                          </a:solidFill>
                          <a:effectLst/>
                          <a:latin typeface="Century Gothic" panose="020B0502020202020204" pitchFamily="34" charset="0"/>
                        </a:rPr>
                        <a:t>entrant dans les catégories visées au présent article doit être justifiée dans les </a:t>
                      </a:r>
                      <a:r>
                        <a:rPr lang="fr-FR" sz="1600" b="0" i="0" u="none" strike="noStrike" dirty="0" smtClean="0">
                          <a:solidFill>
                            <a:srgbClr val="C00000"/>
                          </a:solidFill>
                          <a:effectLst/>
                          <a:latin typeface="Century Gothic" panose="020B0502020202020204" pitchFamily="34" charset="0"/>
                        </a:rPr>
                        <a:t>Notes annexes </a:t>
                      </a:r>
                      <a:r>
                        <a:rPr lang="fr-FR" sz="1600" b="0" i="0" u="none" strike="noStrike" dirty="0" smtClean="0">
                          <a:solidFill>
                            <a:schemeClr val="tx1"/>
                          </a:solidFill>
                          <a:effectLst/>
                          <a:latin typeface="Century Gothic" panose="020B0502020202020204" pitchFamily="34" charset="0"/>
                        </a:rPr>
                        <a:t>de l'ensemble consolidé.</a:t>
                      </a:r>
                    </a:p>
                  </a:txBody>
                  <a:tcPr marL="9525" marR="9525" marT="9525" marB="0"/>
                </a:tc>
                <a:tc>
                  <a:txBody>
                    <a:bodyPr/>
                    <a:lstStyle/>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l’importance est négligeable par rapport à l’ensemble consolidé.</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Toute exclusion de la consolidation d’</a:t>
                      </a:r>
                      <a:r>
                        <a:rPr lang="fr-FR" sz="1600" b="1" i="0" u="none" strike="noStrike" dirty="0" smtClean="0">
                          <a:solidFill>
                            <a:schemeClr val="tx1"/>
                          </a:solidFill>
                          <a:effectLst/>
                          <a:latin typeface="Century Gothic" panose="020B0502020202020204" pitchFamily="34" charset="0"/>
                        </a:rPr>
                        <a:t>entreprises</a:t>
                      </a:r>
                      <a:r>
                        <a:rPr lang="fr-FR" sz="1600" b="0" i="0" u="none" strike="noStrike" dirty="0" smtClean="0">
                          <a:solidFill>
                            <a:schemeClr val="tx1"/>
                          </a:solidFill>
                          <a:effectLst/>
                          <a:latin typeface="Century Gothic" panose="020B0502020202020204" pitchFamily="34" charset="0"/>
                        </a:rPr>
                        <a:t> entrant dans les catégories visées au présent article doit être justifiée dans </a:t>
                      </a:r>
                      <a:r>
                        <a:rPr lang="fr-FR" sz="1600" b="1" i="0" u="none" strike="noStrike" dirty="0" smtClean="0">
                          <a:solidFill>
                            <a:schemeClr val="tx1"/>
                          </a:solidFill>
                          <a:effectLst/>
                          <a:latin typeface="Century Gothic" panose="020B0502020202020204" pitchFamily="34" charset="0"/>
                        </a:rPr>
                        <a:t>l’Etat annexé </a:t>
                      </a:r>
                      <a:r>
                        <a:rPr lang="fr-FR" sz="1600" b="0" i="0" u="none" strike="noStrike" dirty="0" smtClean="0">
                          <a:solidFill>
                            <a:schemeClr val="tx1"/>
                          </a:solidFill>
                          <a:effectLst/>
                          <a:latin typeface="Century Gothic" panose="020B0502020202020204" pitchFamily="34" charset="0"/>
                        </a:rPr>
                        <a:t>de l’ensemble consolidé.</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27123412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959762498"/>
              </p:ext>
            </p:extLst>
          </p:nvPr>
        </p:nvGraphicFramePr>
        <p:xfrm>
          <a:off x="1620663" y="88862"/>
          <a:ext cx="10458448" cy="6529255"/>
        </p:xfrm>
        <a:graphic>
          <a:graphicData uri="http://schemas.openxmlformats.org/drawingml/2006/table">
            <a:tbl>
              <a:tblPr>
                <a:tableStyleId>{5C22544A-7EE6-4342-B048-85BDC9FD1C3A}</a:tableStyleId>
              </a:tblPr>
              <a:tblGrid>
                <a:gridCol w="845819"/>
                <a:gridCol w="6604782"/>
                <a:gridCol w="3007847"/>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97</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chemeClr val="tx1"/>
                          </a:solidFill>
                          <a:effectLst/>
                          <a:latin typeface="Century Gothic" panose="020B0502020202020204" pitchFamily="34" charset="0"/>
                        </a:rPr>
                        <a:t>Les </a:t>
                      </a:r>
                      <a:r>
                        <a:rPr lang="fr-FR" sz="1600" b="0" i="0" u="none" strike="noStrike" dirty="0" smtClean="0">
                          <a:solidFill>
                            <a:srgbClr val="C00000"/>
                          </a:solidFill>
                          <a:effectLst/>
                          <a:latin typeface="Century Gothic" panose="020B0502020202020204" pitchFamily="34" charset="0"/>
                        </a:rPr>
                        <a:t>entités</a:t>
                      </a:r>
                      <a:r>
                        <a:rPr lang="fr-FR" sz="1600" b="0" i="0" u="none" strike="noStrike" dirty="0" smtClean="0">
                          <a:solidFill>
                            <a:schemeClr val="tx1"/>
                          </a:solidFill>
                          <a:effectLst/>
                          <a:latin typeface="Century Gothic" panose="020B0502020202020204" pitchFamily="34" charset="0"/>
                        </a:rPr>
                        <a:t> entrant dans la consolidation sont tenues de faire parvenir à l’entreprise consolidante les informations nécessaires à l’établissement des comptes consolidés.</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 date de clôture des états financiers de l’entité mère et de ses filiales, utilisée pour la préparation des états financiers consolidés doit être la même. Lorsque la date de clôture de l’entité mère et celle d’une filiale sont différentes, la filiale prépare, pour les besoins de la consolidation, des états financiers supplémentaires à la même date que ceux de l’entité mère. </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Toutefois, lorsqu'il est difficile, en pratique, d'établir des comptes à la même date, il est possible de déroger à ce principe si le décalage de la clôture des comptes de la filiale par rapport à celle de la société mère n'excède pas trois mois. Dans ce cas, un ajustement des comptes de la filiale doit être effectué pour tenir compte des effets significatifs des transactions ou événements qui ont été traduits dans les comptes de la filiale durant cette période intermédiaire.</a:t>
                      </a: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Dans</a:t>
                      </a:r>
                      <a:r>
                        <a:rPr lang="fr-FR" sz="1600" b="0" i="0" u="none" strike="noStrike" baseline="0" dirty="0" smtClean="0">
                          <a:solidFill>
                            <a:schemeClr val="tx1"/>
                          </a:solidFill>
                          <a:effectLst/>
                          <a:latin typeface="Century Gothic" panose="020B0502020202020204" pitchFamily="34" charset="0"/>
                        </a:rPr>
                        <a:t> le cas où il est nécessaire d’établir des états financiers supplémentaires de la filiale, ceux-ci sont soumis au contrôle d’un commissaire aux comptes ou s’il n’en est point, d’un professionnel chargé du contrôle des comptes. </a:t>
                      </a:r>
                      <a:endParaRPr lang="fr-FR" sz="1600" b="0" i="0" u="none" strike="noStrike" dirty="0" smtClean="0">
                        <a:solidFill>
                          <a:schemeClr val="tx1"/>
                        </a:solidFill>
                        <a:effectLst/>
                        <a:latin typeface="Century Gothic" panose="020B0502020202020204" pitchFamily="34" charset="0"/>
                      </a:endParaRPr>
                    </a:p>
                  </a:txBody>
                  <a:tcPr marL="9525" marR="9525" marT="9525" marB="0"/>
                </a:tc>
                <a:tc>
                  <a:txBody>
                    <a:bodyPr/>
                    <a:lstStyle/>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a:t>
                      </a:r>
                      <a:r>
                        <a:rPr lang="fr-FR" sz="1600" b="1" i="0" u="none" strike="noStrike" dirty="0" smtClean="0">
                          <a:solidFill>
                            <a:schemeClr val="tx1"/>
                          </a:solidFill>
                          <a:effectLst/>
                          <a:latin typeface="Century Gothic" panose="020B0502020202020204" pitchFamily="34" charset="0"/>
                        </a:rPr>
                        <a:t>entreprises</a:t>
                      </a:r>
                      <a:r>
                        <a:rPr lang="fr-FR" sz="1600" b="0" i="0" u="none" strike="noStrike" dirty="0" smtClean="0">
                          <a:solidFill>
                            <a:schemeClr val="tx1"/>
                          </a:solidFill>
                          <a:effectLst/>
                          <a:latin typeface="Century Gothic" panose="020B0502020202020204" pitchFamily="34" charset="0"/>
                        </a:rPr>
                        <a:t> entrant dans la consolidation sont tenues de faire parvenir à l’entreprise consolidante les informations nécessaires à l’établissement des comptes consolidés.</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Si la date de clôture de l’exercice d’une entreprise comprise dans la consolidation est antérieure de plus de trois mois à la date de clôture de l’exercice de consolidation, les comptes consolidés sont établis sur la base de comptes intermédiaires  contrôlés par un commissaire aux comptes ou, s’il n’en est point, par un professionnel chargé du contrôle des comptes.</a:t>
                      </a:r>
                    </a:p>
                  </a:txBody>
                  <a:tcPr marL="9525" marR="9525" marT="9525" marB="0"/>
                </a:tc>
              </a:tr>
            </a:tbl>
          </a:graphicData>
        </a:graphic>
      </p:graphicFrame>
    </p:spTree>
    <p:extLst>
      <p:ext uri="{BB962C8B-B14F-4D97-AF65-F5344CB8AC3E}">
        <p14:creationId xmlns:p14="http://schemas.microsoft.com/office/powerpoint/2010/main" xmlns="" val="16376247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456574634"/>
              </p:ext>
            </p:extLst>
          </p:nvPr>
        </p:nvGraphicFramePr>
        <p:xfrm>
          <a:off x="1623009" y="149765"/>
          <a:ext cx="10458448" cy="6156032"/>
        </p:xfrm>
        <a:graphic>
          <a:graphicData uri="http://schemas.openxmlformats.org/drawingml/2006/table">
            <a:tbl>
              <a:tblPr>
                <a:tableStyleId>{5C22544A-7EE6-4342-B048-85BDC9FD1C3A}</a:tableStyleId>
              </a:tblPr>
              <a:tblGrid>
                <a:gridCol w="845819"/>
                <a:gridCol w="4632617"/>
                <a:gridCol w="4980012"/>
              </a:tblGrid>
              <a:tr h="739946">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416086">
                <a:tc>
                  <a:txBody>
                    <a:bodyPr/>
                    <a:lstStyle/>
                    <a:p>
                      <a:pPr algn="ctr" fontAlgn="ctr"/>
                      <a:r>
                        <a:rPr lang="fr-FR" sz="1400" b="0" i="0" u="none" strike="noStrike" dirty="0" smtClean="0">
                          <a:solidFill>
                            <a:srgbClr val="000000"/>
                          </a:solidFill>
                          <a:effectLst/>
                          <a:latin typeface="Century Gothic" panose="020B0502020202020204" pitchFamily="34" charset="0"/>
                        </a:rPr>
                        <a:t>100</a:t>
                      </a:r>
                    </a:p>
                  </a:txBody>
                  <a:tcPr marL="9525" marR="9525" marT="9525" marB="0" anchor="ctr"/>
                </a:tc>
                <a:tc>
                  <a:txBody>
                    <a:bodyPr/>
                    <a:lstStyle/>
                    <a:p>
                      <a:r>
                        <a:rPr lang="fr-FR" sz="1600" b="0" i="0" u="none" strike="noStrike" kern="1200" baseline="0" dirty="0" smtClean="0">
                          <a:solidFill>
                            <a:schemeClr val="dk1"/>
                          </a:solidFill>
                          <a:latin typeface="+mn-lt"/>
                          <a:ea typeface="+mn-ea"/>
                          <a:cs typeface="+mn-cs"/>
                        </a:rPr>
                        <a:t>Lorsqu’une </a:t>
                      </a:r>
                      <a:r>
                        <a:rPr lang="fr-FR" sz="1600" b="0" i="0" u="none" strike="noStrike" kern="1200" baseline="0" dirty="0" smtClean="0">
                          <a:solidFill>
                            <a:srgbClr val="C00000"/>
                          </a:solidFill>
                          <a:latin typeface="+mn-lt"/>
                          <a:ea typeface="+mn-ea"/>
                          <a:cs typeface="+mn-cs"/>
                        </a:rPr>
                        <a:t>entité</a:t>
                      </a:r>
                      <a:r>
                        <a:rPr lang="fr-FR" sz="1600" b="0" i="0" u="none" strike="noStrike" kern="1200" baseline="0" dirty="0" smtClean="0">
                          <a:solidFill>
                            <a:schemeClr val="dk1"/>
                          </a:solidFill>
                          <a:latin typeface="+mn-lt"/>
                          <a:ea typeface="+mn-ea"/>
                          <a:cs typeface="+mn-cs"/>
                        </a:rPr>
                        <a:t> établit des états</a:t>
                      </a:r>
                    </a:p>
                    <a:p>
                      <a:r>
                        <a:rPr lang="fr-FR" sz="1600" b="0" i="0" u="none" strike="noStrike" kern="1200" baseline="0" dirty="0" smtClean="0">
                          <a:solidFill>
                            <a:schemeClr val="dk1"/>
                          </a:solidFill>
                          <a:latin typeface="+mn-lt"/>
                          <a:ea typeface="+mn-ea"/>
                          <a:cs typeface="+mn-cs"/>
                        </a:rPr>
                        <a:t>financiers consolidés, les commissaires aux</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comptes, </a:t>
                      </a:r>
                      <a:r>
                        <a:rPr lang="fr-FR" sz="1600" b="0" i="0" u="none" strike="noStrike" kern="1200" baseline="0" dirty="0" smtClean="0">
                          <a:solidFill>
                            <a:srgbClr val="C00000"/>
                          </a:solidFill>
                          <a:latin typeface="+mn-lt"/>
                          <a:ea typeface="+mn-ea"/>
                          <a:cs typeface="+mn-cs"/>
                        </a:rPr>
                        <a:t>à la lumière des éléments probants obtenus: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kern="1200" baseline="0" dirty="0" smtClean="0">
                          <a:solidFill>
                            <a:srgbClr val="C00000"/>
                          </a:solidFill>
                          <a:latin typeface="+mn-lt"/>
                          <a:ea typeface="+mn-ea"/>
                          <a:cs typeface="+mn-cs"/>
                        </a:rPr>
                        <a:t>Soit concluent que </a:t>
                      </a:r>
                      <a:r>
                        <a:rPr lang="fr-FR" sz="1600" b="0" i="0" u="none" strike="noStrike" kern="1200" baseline="0" dirty="0" smtClean="0">
                          <a:solidFill>
                            <a:schemeClr val="tx1"/>
                          </a:solidFill>
                          <a:latin typeface="+mn-lt"/>
                          <a:ea typeface="+mn-ea"/>
                          <a:cs typeface="+mn-cs"/>
                        </a:rPr>
                        <a:t>les états sont réguliers et sincères et donnent </a:t>
                      </a:r>
                      <a:r>
                        <a:rPr lang="fr-FR" sz="1600" b="0" i="0" u="none" strike="noStrike" kern="1200" baseline="0" dirty="0" smtClean="0">
                          <a:solidFill>
                            <a:schemeClr val="dk1"/>
                          </a:solidFill>
                          <a:latin typeface="+mn-lt"/>
                          <a:ea typeface="+mn-ea"/>
                          <a:cs typeface="+mn-cs"/>
                        </a:rPr>
                        <a:t>une image fidèle </a:t>
                      </a:r>
                      <a:r>
                        <a:rPr lang="fr-FR" sz="1600" b="0" i="0" u="none" strike="noStrike" kern="1200" baseline="0" dirty="0" smtClean="0">
                          <a:solidFill>
                            <a:srgbClr val="C00000"/>
                          </a:solidFill>
                          <a:latin typeface="+mn-lt"/>
                          <a:ea typeface="+mn-ea"/>
                          <a:cs typeface="+mn-cs"/>
                        </a:rPr>
                        <a:t>du résultat des opérations de l’exercice écoulé, </a:t>
                      </a:r>
                      <a:r>
                        <a:rPr lang="fr-FR" sz="1600" b="0" i="0" u="none" strike="noStrike" kern="1200" baseline="0" dirty="0" smtClean="0">
                          <a:solidFill>
                            <a:schemeClr val="dk1"/>
                          </a:solidFill>
                          <a:latin typeface="+mn-lt"/>
                          <a:ea typeface="+mn-ea"/>
                          <a:cs typeface="+mn-cs"/>
                        </a:rPr>
                        <a:t>ainsi que de la situation financière et du patrimoine de l’ensemble constitué ainsi que par les entités comprises dans la consolidation à la fin de l’exercice.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kern="1200" baseline="0" dirty="0" smtClean="0">
                          <a:solidFill>
                            <a:srgbClr val="C00000"/>
                          </a:solidFill>
                          <a:latin typeface="+mn-lt"/>
                          <a:ea typeface="+mn-ea"/>
                          <a:cs typeface="+mn-cs"/>
                        </a:rPr>
                        <a:t>Soit expriment, en la motivant, une opinion avec réserve ou défavorable  ou indiquent qu’ils sont dans l’impossibilité d’exprimer une opinion.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600" b="0" i="0" u="none" strike="noStrike" kern="1200" baseline="0" dirty="0" smtClean="0">
                          <a:solidFill>
                            <a:srgbClr val="C00000"/>
                          </a:solidFill>
                          <a:latin typeface="+mn-lt"/>
                          <a:ea typeface="+mn-ea"/>
                          <a:cs typeface="+mn-cs"/>
                        </a:rPr>
                        <a:t>Les commissaires aux comptes se prononcent également</a:t>
                      </a:r>
                      <a:r>
                        <a:rPr lang="fr-FR" sz="1600" b="0" i="0" u="none" strike="noStrike" kern="1200" baseline="0" dirty="0" smtClean="0">
                          <a:solidFill>
                            <a:schemeClr val="dk1"/>
                          </a:solidFill>
                          <a:latin typeface="+mn-lt"/>
                          <a:ea typeface="+mn-ea"/>
                          <a:cs typeface="+mn-cs"/>
                        </a:rPr>
                        <a:t> sur la sincérité et la concordance avec les états financiers consolidés, des informations données dans le rapport de gestion.</a:t>
                      </a:r>
                    </a:p>
                  </a:txBody>
                  <a:tcPr marL="9525" marR="9525" marT="9525" marB="0"/>
                </a:tc>
                <a:tc>
                  <a:txBody>
                    <a:bodyPr/>
                    <a:lstStyle/>
                    <a:p>
                      <a:r>
                        <a:rPr lang="fr-FR" sz="1600" b="0" i="0" u="none" strike="noStrike" kern="1200" baseline="0" dirty="0" smtClean="0">
                          <a:solidFill>
                            <a:schemeClr val="dk1"/>
                          </a:solidFill>
                          <a:latin typeface="+mn-lt"/>
                          <a:ea typeface="+mn-ea"/>
                          <a:cs typeface="+mn-cs"/>
                        </a:rPr>
                        <a:t>Lorsqu’une </a:t>
                      </a:r>
                      <a:r>
                        <a:rPr lang="fr-FR" sz="1600" b="1" i="0" u="none" strike="noStrike" kern="1200" baseline="0" dirty="0" smtClean="0">
                          <a:solidFill>
                            <a:schemeClr val="dk1"/>
                          </a:solidFill>
                          <a:latin typeface="+mn-lt"/>
                          <a:ea typeface="+mn-ea"/>
                          <a:cs typeface="+mn-cs"/>
                        </a:rPr>
                        <a:t>entreprise</a:t>
                      </a:r>
                      <a:r>
                        <a:rPr lang="fr-FR" sz="1600" b="0" i="0" u="none" strike="noStrike" kern="1200" baseline="0" dirty="0" smtClean="0">
                          <a:solidFill>
                            <a:schemeClr val="dk1"/>
                          </a:solidFill>
                          <a:latin typeface="+mn-lt"/>
                          <a:ea typeface="+mn-ea"/>
                          <a:cs typeface="+mn-cs"/>
                        </a:rPr>
                        <a:t> établit des états</a:t>
                      </a:r>
                    </a:p>
                    <a:p>
                      <a:r>
                        <a:rPr lang="fr-FR" sz="1600" b="0" i="0" u="none" strike="noStrike" kern="1200" baseline="0" dirty="0" smtClean="0">
                          <a:solidFill>
                            <a:schemeClr val="dk1"/>
                          </a:solidFill>
                          <a:latin typeface="+mn-lt"/>
                          <a:ea typeface="+mn-ea"/>
                          <a:cs typeface="+mn-cs"/>
                        </a:rPr>
                        <a:t>financiers consolidés, les commissaires aux</a:t>
                      </a:r>
                    </a:p>
                    <a:p>
                      <a:r>
                        <a:rPr lang="fr-FR" sz="1600" b="0" i="0" u="none" strike="noStrike" kern="1200" baseline="0" dirty="0" smtClean="0">
                          <a:solidFill>
                            <a:schemeClr val="dk1"/>
                          </a:solidFill>
                          <a:latin typeface="+mn-lt"/>
                          <a:ea typeface="+mn-ea"/>
                          <a:cs typeface="+mn-cs"/>
                        </a:rPr>
                        <a:t>comptes </a:t>
                      </a:r>
                      <a:r>
                        <a:rPr lang="fr-FR" sz="1600" b="1" i="0" u="none" strike="noStrike" kern="1200" baseline="0" dirty="0" smtClean="0">
                          <a:solidFill>
                            <a:schemeClr val="dk1"/>
                          </a:solidFill>
                          <a:latin typeface="+mn-lt"/>
                          <a:ea typeface="+mn-ea"/>
                          <a:cs typeface="+mn-cs"/>
                        </a:rPr>
                        <a:t>certifient</a:t>
                      </a:r>
                      <a:r>
                        <a:rPr lang="fr-FR" sz="1600" b="0" i="0" u="none" strike="noStrike" kern="1200" baseline="0" dirty="0" smtClean="0">
                          <a:solidFill>
                            <a:schemeClr val="dk1"/>
                          </a:solidFill>
                          <a:latin typeface="+mn-lt"/>
                          <a:ea typeface="+mn-ea"/>
                          <a:cs typeface="+mn-cs"/>
                        </a:rPr>
                        <a:t> que ces états sont</a:t>
                      </a:r>
                    </a:p>
                    <a:p>
                      <a:r>
                        <a:rPr lang="fr-FR" sz="1600" b="0" i="0" u="none" strike="noStrike" kern="1200" baseline="0" dirty="0" smtClean="0">
                          <a:solidFill>
                            <a:schemeClr val="dk1"/>
                          </a:solidFill>
                          <a:latin typeface="+mn-lt"/>
                          <a:ea typeface="+mn-ea"/>
                          <a:cs typeface="+mn-cs"/>
                        </a:rPr>
                        <a:t>réguliers et sincères et donnent une image</a:t>
                      </a:r>
                    </a:p>
                    <a:p>
                      <a:r>
                        <a:rPr lang="fr-FR" sz="1600" b="0" i="0" u="none" strike="noStrike" kern="1200" baseline="0" dirty="0" smtClean="0">
                          <a:solidFill>
                            <a:schemeClr val="dk1"/>
                          </a:solidFill>
                          <a:latin typeface="+mn-lt"/>
                          <a:ea typeface="+mn-ea"/>
                          <a:cs typeface="+mn-cs"/>
                        </a:rPr>
                        <a:t>fidèle du </a:t>
                      </a:r>
                      <a:r>
                        <a:rPr lang="fr-FR" sz="1600" b="1" i="0" u="none" strike="noStrike" kern="1200" baseline="0" dirty="0" smtClean="0">
                          <a:solidFill>
                            <a:schemeClr val="dk1"/>
                          </a:solidFill>
                          <a:latin typeface="+mn-lt"/>
                          <a:ea typeface="+mn-ea"/>
                          <a:cs typeface="+mn-cs"/>
                        </a:rPr>
                        <a:t>patrimoine</a:t>
                      </a:r>
                      <a:r>
                        <a:rPr lang="fr-FR" sz="1600" b="0" i="0" u="none" strike="noStrike" kern="1200" baseline="0" dirty="0" smtClean="0">
                          <a:solidFill>
                            <a:schemeClr val="dk1"/>
                          </a:solidFill>
                          <a:latin typeface="+mn-lt"/>
                          <a:ea typeface="+mn-ea"/>
                          <a:cs typeface="+mn-cs"/>
                        </a:rPr>
                        <a:t>, de la situation financière</a:t>
                      </a:r>
                    </a:p>
                    <a:p>
                      <a:r>
                        <a:rPr lang="fr-FR" sz="1600" b="1" i="0" u="none" strike="noStrike" kern="1200" baseline="0" dirty="0" smtClean="0">
                          <a:solidFill>
                            <a:schemeClr val="dk1"/>
                          </a:solidFill>
                          <a:latin typeface="+mn-lt"/>
                          <a:ea typeface="+mn-ea"/>
                          <a:cs typeface="+mn-cs"/>
                        </a:rPr>
                        <a:t>ainsi que du résultat</a:t>
                      </a:r>
                      <a:r>
                        <a:rPr lang="fr-FR" sz="1600" b="0" i="0" u="none" strike="noStrike" kern="1200" baseline="0" dirty="0" smtClean="0">
                          <a:solidFill>
                            <a:schemeClr val="dk1"/>
                          </a:solidFill>
                          <a:latin typeface="+mn-lt"/>
                          <a:ea typeface="+mn-ea"/>
                          <a:cs typeface="+mn-cs"/>
                        </a:rPr>
                        <a:t> de l’ensemble constitué</a:t>
                      </a:r>
                    </a:p>
                    <a:p>
                      <a:r>
                        <a:rPr lang="fr-FR" sz="1600" b="0" i="0" u="none" strike="noStrike" kern="1200" baseline="0" dirty="0" smtClean="0">
                          <a:solidFill>
                            <a:schemeClr val="dk1"/>
                          </a:solidFill>
                          <a:latin typeface="+mn-lt"/>
                          <a:ea typeface="+mn-ea"/>
                          <a:cs typeface="+mn-cs"/>
                        </a:rPr>
                        <a:t>par les entreprises comprises dans la</a:t>
                      </a:r>
                    </a:p>
                    <a:p>
                      <a:r>
                        <a:rPr lang="fr-FR" sz="1600" b="0" i="0" u="none" strike="noStrike" kern="1200" baseline="0" dirty="0" smtClean="0">
                          <a:solidFill>
                            <a:schemeClr val="dk1"/>
                          </a:solidFill>
                          <a:latin typeface="+mn-lt"/>
                          <a:ea typeface="+mn-ea"/>
                          <a:cs typeface="+mn-cs"/>
                        </a:rPr>
                        <a:t>consolidation. Ils vérifient, le cas échéant, la</a:t>
                      </a:r>
                    </a:p>
                    <a:p>
                      <a:r>
                        <a:rPr lang="fr-FR" sz="1600" b="0" i="0" u="none" strike="noStrike" kern="1200" baseline="0" dirty="0" smtClean="0">
                          <a:solidFill>
                            <a:schemeClr val="dk1"/>
                          </a:solidFill>
                          <a:latin typeface="+mn-lt"/>
                          <a:ea typeface="+mn-ea"/>
                          <a:cs typeface="+mn-cs"/>
                        </a:rPr>
                        <a:t>sincérité et la concordance avec les états</a:t>
                      </a:r>
                    </a:p>
                    <a:p>
                      <a:r>
                        <a:rPr lang="fr-FR" sz="1600" b="0" i="0" u="none" strike="noStrike" kern="1200" baseline="0" dirty="0" smtClean="0">
                          <a:solidFill>
                            <a:schemeClr val="dk1"/>
                          </a:solidFill>
                          <a:latin typeface="+mn-lt"/>
                          <a:ea typeface="+mn-ea"/>
                          <a:cs typeface="+mn-cs"/>
                        </a:rPr>
                        <a:t>financiers consolidés des informations</a:t>
                      </a:r>
                    </a:p>
                    <a:p>
                      <a:r>
                        <a:rPr lang="fr-FR" sz="1600" b="0" i="0" u="none" strike="noStrike" kern="1200" baseline="0" dirty="0" smtClean="0">
                          <a:solidFill>
                            <a:schemeClr val="dk1"/>
                          </a:solidFill>
                          <a:latin typeface="+mn-lt"/>
                          <a:ea typeface="+mn-ea"/>
                          <a:cs typeface="+mn-cs"/>
                        </a:rPr>
                        <a:t>données dans le rapport de gestion.</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sngStrike" kern="1200" baseline="0" dirty="0" smtClean="0">
                          <a:solidFill>
                            <a:schemeClr val="dk1"/>
                          </a:solidFill>
                          <a:latin typeface="+mn-lt"/>
                          <a:ea typeface="+mn-ea"/>
                          <a:cs typeface="+mn-cs"/>
                        </a:rPr>
                        <a:t>La certification des états financiers consolidés</a:t>
                      </a:r>
                    </a:p>
                    <a:p>
                      <a:r>
                        <a:rPr lang="fr-FR" sz="1600" b="0" i="0" u="none" strike="sngStrike" kern="1200" baseline="0" dirty="0" smtClean="0">
                          <a:solidFill>
                            <a:schemeClr val="dk1"/>
                          </a:solidFill>
                          <a:latin typeface="+mn-lt"/>
                          <a:ea typeface="+mn-ea"/>
                          <a:cs typeface="+mn-cs"/>
                        </a:rPr>
                        <a:t>est </a:t>
                      </a:r>
                      <a:r>
                        <a:rPr lang="fr-FR" sz="1600" b="1" i="0" u="none" strike="sngStrike" kern="1200" baseline="0" dirty="0" smtClean="0">
                          <a:solidFill>
                            <a:schemeClr val="dk1"/>
                          </a:solidFill>
                          <a:latin typeface="+mn-lt"/>
                          <a:ea typeface="+mn-ea"/>
                          <a:cs typeface="+mn-cs"/>
                        </a:rPr>
                        <a:t>délivrée</a:t>
                      </a:r>
                      <a:r>
                        <a:rPr lang="fr-FR" sz="1600" b="0" i="0" u="none" strike="sngStrike" kern="1200" baseline="0" dirty="0" smtClean="0">
                          <a:solidFill>
                            <a:schemeClr val="dk1"/>
                          </a:solidFill>
                          <a:latin typeface="+mn-lt"/>
                          <a:ea typeface="+mn-ea"/>
                          <a:cs typeface="+mn-cs"/>
                        </a:rPr>
                        <a:t> notamment après examen des</a:t>
                      </a:r>
                    </a:p>
                    <a:p>
                      <a:r>
                        <a:rPr lang="fr-FR" sz="1600" b="0" i="0" u="none" strike="sngStrike" kern="1200" baseline="0" dirty="0" smtClean="0">
                          <a:solidFill>
                            <a:schemeClr val="dk1"/>
                          </a:solidFill>
                          <a:latin typeface="+mn-lt"/>
                          <a:ea typeface="+mn-ea"/>
                          <a:cs typeface="+mn-cs"/>
                        </a:rPr>
                        <a:t>travaux des commissaires aux comptes des</a:t>
                      </a:r>
                    </a:p>
                    <a:p>
                      <a:r>
                        <a:rPr lang="fr-FR" sz="1600" b="0" i="0" u="none" strike="sngStrike" kern="1200" baseline="0" dirty="0" smtClean="0">
                          <a:solidFill>
                            <a:schemeClr val="dk1"/>
                          </a:solidFill>
                          <a:latin typeface="+mn-lt"/>
                          <a:ea typeface="+mn-ea"/>
                          <a:cs typeface="+mn-cs"/>
                        </a:rPr>
                        <a:t>entreprises comprises dans la consolidation</a:t>
                      </a:r>
                    </a:p>
                    <a:p>
                      <a:r>
                        <a:rPr lang="fr-FR" sz="1600" b="0" i="0" u="none" strike="sngStrike" kern="1200" baseline="0" dirty="0" smtClean="0">
                          <a:solidFill>
                            <a:schemeClr val="dk1"/>
                          </a:solidFill>
                          <a:latin typeface="+mn-lt"/>
                          <a:ea typeface="+mn-ea"/>
                          <a:cs typeface="+mn-cs"/>
                        </a:rPr>
                        <a:t>ou, s’il n’en est point, des professionnels</a:t>
                      </a:r>
                    </a:p>
                    <a:p>
                      <a:r>
                        <a:rPr lang="fr-FR" sz="1600" b="0" i="0" u="none" strike="sngStrike" kern="1200" baseline="0" dirty="0" smtClean="0">
                          <a:solidFill>
                            <a:schemeClr val="dk1"/>
                          </a:solidFill>
                          <a:latin typeface="+mn-lt"/>
                          <a:ea typeface="+mn-ea"/>
                          <a:cs typeface="+mn-cs"/>
                        </a:rPr>
                        <a:t>chargés du contrôle des comptes desdites</a:t>
                      </a:r>
                    </a:p>
                    <a:p>
                      <a:r>
                        <a:rPr lang="fr-FR" sz="1600" b="0" i="0" u="none" strike="sngStrike" kern="1200" baseline="0" dirty="0" smtClean="0">
                          <a:solidFill>
                            <a:schemeClr val="dk1"/>
                          </a:solidFill>
                          <a:latin typeface="+mn-lt"/>
                          <a:ea typeface="+mn-ea"/>
                          <a:cs typeface="+mn-cs"/>
                        </a:rPr>
                        <a:t>entreprises ; ceux-ci sont libérés du secret</a:t>
                      </a:r>
                    </a:p>
                    <a:p>
                      <a:r>
                        <a:rPr lang="fr-FR" sz="1600" b="0" i="0" u="none" strike="sngStrike" kern="1200" baseline="0" dirty="0" smtClean="0">
                          <a:solidFill>
                            <a:schemeClr val="dk1"/>
                          </a:solidFill>
                          <a:latin typeface="+mn-lt"/>
                          <a:ea typeface="+mn-ea"/>
                          <a:cs typeface="+mn-cs"/>
                        </a:rPr>
                        <a:t>professionnel à l’égard des commissaires aux</a:t>
                      </a:r>
                    </a:p>
                    <a:p>
                      <a:r>
                        <a:rPr lang="fr-FR" sz="1600" b="0" i="0" u="none" strike="sngStrike" kern="1200" baseline="0" dirty="0" smtClean="0">
                          <a:solidFill>
                            <a:schemeClr val="dk1"/>
                          </a:solidFill>
                          <a:latin typeface="+mn-lt"/>
                          <a:ea typeface="+mn-ea"/>
                          <a:cs typeface="+mn-cs"/>
                        </a:rPr>
                        <a:t>comptes de l’</a:t>
                      </a:r>
                      <a:r>
                        <a:rPr lang="fr-FR" sz="1600" b="1" i="0" u="none" strike="sngStrike" kern="1200" baseline="0" dirty="0" smtClean="0">
                          <a:solidFill>
                            <a:schemeClr val="dk1"/>
                          </a:solidFill>
                          <a:latin typeface="+mn-lt"/>
                          <a:ea typeface="+mn-ea"/>
                          <a:cs typeface="+mn-cs"/>
                        </a:rPr>
                        <a:t>entreprise</a:t>
                      </a:r>
                      <a:r>
                        <a:rPr lang="fr-FR" sz="1600" b="0" i="0" u="none" strike="sngStrike" kern="1200" baseline="0" dirty="0" smtClean="0">
                          <a:solidFill>
                            <a:schemeClr val="dk1"/>
                          </a:solidFill>
                          <a:latin typeface="+mn-lt"/>
                          <a:ea typeface="+mn-ea"/>
                          <a:cs typeface="+mn-cs"/>
                        </a:rPr>
                        <a:t> consolidante.</a:t>
                      </a:r>
                      <a:endParaRPr lang="fr-FR" sz="1400" b="0" i="0" u="none" strike="sngStrike" baseline="0" dirty="0" smtClean="0">
                        <a:solidFill>
                          <a:schemeClr val="tx1"/>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44637902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117</a:t>
            </a:fld>
            <a:endParaRPr lang="en-US" dirty="0"/>
          </a:p>
        </p:txBody>
      </p:sp>
      <p:graphicFrame>
        <p:nvGraphicFramePr>
          <p:cNvPr id="4" name="Tableau 3"/>
          <p:cNvGraphicFramePr>
            <a:graphicFrameLocks noGrp="1"/>
          </p:cNvGraphicFramePr>
          <p:nvPr>
            <p:extLst/>
          </p:nvPr>
        </p:nvGraphicFramePr>
        <p:xfrm>
          <a:off x="1591293" y="625959"/>
          <a:ext cx="10442661" cy="5874874"/>
        </p:xfrm>
        <a:graphic>
          <a:graphicData uri="http://schemas.openxmlformats.org/drawingml/2006/table">
            <a:tbl>
              <a:tblPr>
                <a:tableStyleId>{5C22544A-7EE6-4342-B048-85BDC9FD1C3A}</a:tableStyleId>
              </a:tblPr>
              <a:tblGrid>
                <a:gridCol w="830032"/>
                <a:gridCol w="5063207"/>
                <a:gridCol w="4549422"/>
              </a:tblGrid>
              <a:tr h="73857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136296">
                <a:tc>
                  <a:txBody>
                    <a:bodyPr/>
                    <a:lstStyle/>
                    <a:p>
                      <a:pPr algn="ctr" fontAlgn="ctr"/>
                      <a:r>
                        <a:rPr lang="fr-FR" sz="1400" b="0" i="0" u="none" strike="noStrike" dirty="0" smtClean="0">
                          <a:solidFill>
                            <a:srgbClr val="000000"/>
                          </a:solidFill>
                          <a:effectLst/>
                          <a:latin typeface="Century Gothic" panose="020B0502020202020204" pitchFamily="34" charset="0"/>
                        </a:rPr>
                        <a:t>102</a:t>
                      </a:r>
                    </a:p>
                  </a:txBody>
                  <a:tcPr marL="9525" marR="9525" marT="9525" marB="0" anchor="ctr"/>
                </a:tc>
                <a:tc>
                  <a:txBody>
                    <a:bodyPr/>
                    <a:lstStyle/>
                    <a:p>
                      <a:r>
                        <a:rPr lang="fr-FR" sz="1600" b="0" i="0" u="none" strike="noStrike" kern="1200" baseline="0" dirty="0" smtClean="0">
                          <a:solidFill>
                            <a:schemeClr val="dk1"/>
                          </a:solidFill>
                          <a:latin typeface="+mn-lt"/>
                          <a:ea typeface="+mn-ea"/>
                          <a:cs typeface="+mn-cs"/>
                        </a:rPr>
                        <a:t>Le tableau d’activité et de résultats prévu à</a:t>
                      </a:r>
                    </a:p>
                    <a:p>
                      <a:r>
                        <a:rPr lang="fr-FR" sz="1600" b="0" i="0" u="none" strike="noStrike" kern="1200" baseline="0" dirty="0" smtClean="0">
                          <a:solidFill>
                            <a:schemeClr val="dk1"/>
                          </a:solidFill>
                          <a:latin typeface="+mn-lt"/>
                          <a:ea typeface="+mn-ea"/>
                          <a:cs typeface="+mn-cs"/>
                        </a:rPr>
                        <a:t>l’article 849 de l’Acte uniforme relatif au droit des sociétés et du GIE, indique le montant</a:t>
                      </a:r>
                    </a:p>
                    <a:p>
                      <a:r>
                        <a:rPr lang="fr-FR" sz="1600" b="0" i="0" u="none" strike="noStrike" kern="1200" baseline="0" dirty="0" smtClean="0">
                          <a:solidFill>
                            <a:schemeClr val="dk1"/>
                          </a:solidFill>
                          <a:latin typeface="+mn-lt"/>
                          <a:ea typeface="+mn-ea"/>
                          <a:cs typeface="+mn-cs"/>
                        </a:rPr>
                        <a:t>net du chiffre d’affaires et le résultat des</a:t>
                      </a:r>
                    </a:p>
                    <a:p>
                      <a:r>
                        <a:rPr lang="fr-FR" sz="1600" b="0" i="0" u="none" strike="noStrike" kern="1200" baseline="0" dirty="0" smtClean="0">
                          <a:solidFill>
                            <a:schemeClr val="dk1"/>
                          </a:solidFill>
                          <a:latin typeface="+mn-lt"/>
                          <a:ea typeface="+mn-ea"/>
                          <a:cs typeface="+mn-cs"/>
                        </a:rPr>
                        <a:t>activités ordinaires avant impôts de</a:t>
                      </a:r>
                    </a:p>
                    <a:p>
                      <a:r>
                        <a:rPr lang="fr-FR" sz="1600" b="0" i="0" u="none" strike="noStrike" kern="1200" baseline="0" dirty="0" smtClean="0">
                          <a:solidFill>
                            <a:schemeClr val="dk1"/>
                          </a:solidFill>
                          <a:latin typeface="+mn-lt"/>
                          <a:ea typeface="+mn-ea"/>
                          <a:cs typeface="+mn-cs"/>
                        </a:rPr>
                        <a:t>l’ensemble consolidé. Chacun des postes du</a:t>
                      </a:r>
                    </a:p>
                    <a:p>
                      <a:r>
                        <a:rPr lang="fr-FR" sz="1600" b="0" i="0" u="none" strike="noStrike" kern="1200" baseline="0" dirty="0" smtClean="0">
                          <a:solidFill>
                            <a:schemeClr val="dk1"/>
                          </a:solidFill>
                          <a:latin typeface="+mn-lt"/>
                          <a:ea typeface="+mn-ea"/>
                          <a:cs typeface="+mn-cs"/>
                        </a:rPr>
                        <a:t>tableau comporte l’indication du chiffre</a:t>
                      </a:r>
                    </a:p>
                    <a:p>
                      <a:r>
                        <a:rPr lang="fr-FR" sz="1600" b="0" i="0" u="none" strike="noStrike" kern="1200" baseline="0" dirty="0" smtClean="0">
                          <a:solidFill>
                            <a:schemeClr val="dk1"/>
                          </a:solidFill>
                          <a:latin typeface="+mn-lt"/>
                          <a:ea typeface="+mn-ea"/>
                          <a:cs typeface="+mn-cs"/>
                        </a:rPr>
                        <a:t>relatif au poste correspondant de l’exercice</a:t>
                      </a:r>
                    </a:p>
                    <a:p>
                      <a:r>
                        <a:rPr lang="fr-FR" sz="1600" b="0" i="0" u="none" strike="noStrike" kern="1200" baseline="0" dirty="0" smtClean="0">
                          <a:solidFill>
                            <a:schemeClr val="dk1"/>
                          </a:solidFill>
                          <a:latin typeface="+mn-lt"/>
                          <a:ea typeface="+mn-ea"/>
                          <a:cs typeface="+mn-cs"/>
                        </a:rPr>
                        <a:t>précédent et du premier semestre de cet</a:t>
                      </a:r>
                    </a:p>
                    <a:p>
                      <a:r>
                        <a:rPr lang="fr-FR" sz="1600" b="0" i="0" u="none" strike="noStrike" kern="1200" baseline="0" dirty="0" smtClean="0">
                          <a:solidFill>
                            <a:schemeClr val="dk1"/>
                          </a:solidFill>
                          <a:latin typeface="+mn-lt"/>
                          <a:ea typeface="+mn-ea"/>
                          <a:cs typeface="+mn-cs"/>
                        </a:rPr>
                        <a:t>exercice.</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c>
                  <a:txBody>
                    <a:bodyPr/>
                    <a:lstStyle/>
                    <a:p>
                      <a:r>
                        <a:rPr lang="fr-FR" sz="1600" b="0" i="0" u="none" strike="noStrike" kern="1200" baseline="0" dirty="0" smtClean="0">
                          <a:solidFill>
                            <a:schemeClr val="dk1"/>
                          </a:solidFill>
                          <a:latin typeface="+mn-lt"/>
                          <a:ea typeface="+mn-ea"/>
                          <a:cs typeface="+mn-cs"/>
                        </a:rPr>
                        <a:t>Le tableau d’activité et de résultats prévu à</a:t>
                      </a:r>
                    </a:p>
                    <a:p>
                      <a:r>
                        <a:rPr lang="fr-FR" sz="1600" b="0" i="0" u="none" strike="noStrike" kern="1200" baseline="0" dirty="0" smtClean="0">
                          <a:solidFill>
                            <a:schemeClr val="dk1"/>
                          </a:solidFill>
                          <a:latin typeface="+mn-lt"/>
                          <a:ea typeface="+mn-ea"/>
                          <a:cs typeface="+mn-cs"/>
                        </a:rPr>
                        <a:t>l’article </a:t>
                      </a:r>
                      <a:r>
                        <a:rPr lang="fr-FR" sz="1600" b="1" i="0" u="none" strike="noStrike" kern="1200" baseline="0" dirty="0" smtClean="0">
                          <a:solidFill>
                            <a:schemeClr val="dk1"/>
                          </a:solidFill>
                          <a:latin typeface="+mn-lt"/>
                          <a:ea typeface="+mn-ea"/>
                          <a:cs typeface="+mn-cs"/>
                        </a:rPr>
                        <a:t>74 ci-dessus </a:t>
                      </a:r>
                      <a:r>
                        <a:rPr lang="fr-FR" sz="1600" b="0" i="0" u="none" strike="noStrike" kern="1200" baseline="0" dirty="0" smtClean="0">
                          <a:solidFill>
                            <a:schemeClr val="dk1"/>
                          </a:solidFill>
                          <a:latin typeface="+mn-lt"/>
                          <a:ea typeface="+mn-ea"/>
                          <a:cs typeface="+mn-cs"/>
                        </a:rPr>
                        <a:t>indique le montant</a:t>
                      </a:r>
                    </a:p>
                    <a:p>
                      <a:r>
                        <a:rPr lang="fr-FR" sz="1600" b="0" i="0" u="none" strike="noStrike" kern="1200" baseline="0" dirty="0" smtClean="0">
                          <a:solidFill>
                            <a:schemeClr val="dk1"/>
                          </a:solidFill>
                          <a:latin typeface="+mn-lt"/>
                          <a:ea typeface="+mn-ea"/>
                          <a:cs typeface="+mn-cs"/>
                        </a:rPr>
                        <a:t>net du chiffre d’affaires et le résultat des</a:t>
                      </a:r>
                    </a:p>
                    <a:p>
                      <a:r>
                        <a:rPr lang="fr-FR" sz="1600" b="0" i="0" u="none" strike="noStrike" kern="1200" baseline="0" dirty="0" smtClean="0">
                          <a:solidFill>
                            <a:schemeClr val="dk1"/>
                          </a:solidFill>
                          <a:latin typeface="+mn-lt"/>
                          <a:ea typeface="+mn-ea"/>
                          <a:cs typeface="+mn-cs"/>
                        </a:rPr>
                        <a:t>activités ordinaires avant impôts de</a:t>
                      </a:r>
                    </a:p>
                    <a:p>
                      <a:r>
                        <a:rPr lang="fr-FR" sz="1600" b="0" i="0" u="none" strike="noStrike" kern="1200" baseline="0" dirty="0" smtClean="0">
                          <a:solidFill>
                            <a:schemeClr val="dk1"/>
                          </a:solidFill>
                          <a:latin typeface="+mn-lt"/>
                          <a:ea typeface="+mn-ea"/>
                          <a:cs typeface="+mn-cs"/>
                        </a:rPr>
                        <a:t>l’ensemble consolidé. Chacun des postes du</a:t>
                      </a:r>
                    </a:p>
                    <a:p>
                      <a:r>
                        <a:rPr lang="fr-FR" sz="1600" b="0" i="0" u="none" strike="noStrike" kern="1200" baseline="0" dirty="0" smtClean="0">
                          <a:solidFill>
                            <a:schemeClr val="dk1"/>
                          </a:solidFill>
                          <a:latin typeface="+mn-lt"/>
                          <a:ea typeface="+mn-ea"/>
                          <a:cs typeface="+mn-cs"/>
                        </a:rPr>
                        <a:t>tableau comporte l’indication du chiffre</a:t>
                      </a:r>
                    </a:p>
                    <a:p>
                      <a:r>
                        <a:rPr lang="fr-FR" sz="1600" b="0" i="0" u="none" strike="noStrike" kern="1200" baseline="0" dirty="0" smtClean="0">
                          <a:solidFill>
                            <a:schemeClr val="dk1"/>
                          </a:solidFill>
                          <a:latin typeface="+mn-lt"/>
                          <a:ea typeface="+mn-ea"/>
                          <a:cs typeface="+mn-cs"/>
                        </a:rPr>
                        <a:t>relatif au poste correspondant de l’exercice</a:t>
                      </a:r>
                    </a:p>
                    <a:p>
                      <a:r>
                        <a:rPr lang="fr-FR" sz="1600" b="0" i="0" u="none" strike="noStrike" kern="1200" baseline="0" dirty="0" smtClean="0">
                          <a:solidFill>
                            <a:schemeClr val="dk1"/>
                          </a:solidFill>
                          <a:latin typeface="+mn-lt"/>
                          <a:ea typeface="+mn-ea"/>
                          <a:cs typeface="+mn-cs"/>
                        </a:rPr>
                        <a:t>précédent et du premier semestre de cet</a:t>
                      </a:r>
                    </a:p>
                    <a:p>
                      <a:r>
                        <a:rPr lang="fr-FR" sz="1600" b="0" i="0" u="none" strike="noStrike" kern="1200" baseline="0" dirty="0" smtClean="0">
                          <a:solidFill>
                            <a:schemeClr val="dk1"/>
                          </a:solidFill>
                          <a:latin typeface="+mn-lt"/>
                          <a:ea typeface="+mn-ea"/>
                          <a:cs typeface="+mn-cs"/>
                        </a:rPr>
                        <a:t>exercice.</a:t>
                      </a:r>
                    </a:p>
                    <a:p>
                      <a:r>
                        <a:rPr lang="fr-FR" sz="1600" b="0" i="0" u="none" strike="sngStrike" kern="1200" baseline="0" dirty="0" smtClean="0">
                          <a:solidFill>
                            <a:schemeClr val="dk1"/>
                          </a:solidFill>
                          <a:latin typeface="+mn-lt"/>
                          <a:ea typeface="+mn-ea"/>
                          <a:cs typeface="+mn-cs"/>
                        </a:rPr>
                        <a:t>Le rapport d’activité semestriel commente</a:t>
                      </a:r>
                    </a:p>
                    <a:p>
                      <a:r>
                        <a:rPr lang="fr-FR" sz="1600" b="0" i="0" u="none" strike="sngStrike" kern="1200" baseline="0" dirty="0" smtClean="0">
                          <a:solidFill>
                            <a:schemeClr val="dk1"/>
                          </a:solidFill>
                          <a:latin typeface="+mn-lt"/>
                          <a:ea typeface="+mn-ea"/>
                          <a:cs typeface="+mn-cs"/>
                        </a:rPr>
                        <a:t>les données relatives au chiffre d’affaires et</a:t>
                      </a:r>
                    </a:p>
                    <a:p>
                      <a:r>
                        <a:rPr lang="fr-FR" sz="1600" b="0" i="0" u="none" strike="sngStrike" kern="1200" baseline="0" dirty="0" smtClean="0">
                          <a:solidFill>
                            <a:schemeClr val="dk1"/>
                          </a:solidFill>
                          <a:latin typeface="+mn-lt"/>
                          <a:ea typeface="+mn-ea"/>
                          <a:cs typeface="+mn-cs"/>
                        </a:rPr>
                        <a:t>au résultat du premier semestre. Il décrit</a:t>
                      </a:r>
                    </a:p>
                    <a:p>
                      <a:r>
                        <a:rPr lang="fr-FR" sz="1600" b="0" i="0" u="none" strike="sngStrike" kern="1200" baseline="0" dirty="0" smtClean="0">
                          <a:solidFill>
                            <a:schemeClr val="dk1"/>
                          </a:solidFill>
                          <a:latin typeface="+mn-lt"/>
                          <a:ea typeface="+mn-ea"/>
                          <a:cs typeface="+mn-cs"/>
                        </a:rPr>
                        <a:t>également l’activité de l’ensemble consolidé</a:t>
                      </a:r>
                    </a:p>
                    <a:p>
                      <a:r>
                        <a:rPr lang="fr-FR" sz="1600" b="0" i="0" u="none" strike="sngStrike" kern="1200" baseline="0" dirty="0" smtClean="0">
                          <a:solidFill>
                            <a:schemeClr val="dk1"/>
                          </a:solidFill>
                          <a:latin typeface="+mn-lt"/>
                          <a:ea typeface="+mn-ea"/>
                          <a:cs typeface="+mn-cs"/>
                        </a:rPr>
                        <a:t>au cours de cette période ainsi que</a:t>
                      </a:r>
                    </a:p>
                    <a:p>
                      <a:r>
                        <a:rPr lang="fr-FR" sz="1600" b="0" i="0" u="none" strike="sngStrike" kern="1200" baseline="0" dirty="0" smtClean="0">
                          <a:solidFill>
                            <a:schemeClr val="dk1"/>
                          </a:solidFill>
                          <a:latin typeface="+mn-lt"/>
                          <a:ea typeface="+mn-ea"/>
                          <a:cs typeface="+mn-cs"/>
                        </a:rPr>
                        <a:t>l’évolution prévisible de cette activité</a:t>
                      </a:r>
                    </a:p>
                    <a:p>
                      <a:r>
                        <a:rPr lang="fr-FR" sz="1600" b="0" i="0" u="none" strike="sngStrike" kern="1200" baseline="0" dirty="0" smtClean="0">
                          <a:solidFill>
                            <a:schemeClr val="dk1"/>
                          </a:solidFill>
                          <a:latin typeface="+mn-lt"/>
                          <a:ea typeface="+mn-ea"/>
                          <a:cs typeface="+mn-cs"/>
                        </a:rPr>
                        <a:t>jusqu’à la clôture de l’exercice. Les</a:t>
                      </a:r>
                    </a:p>
                    <a:p>
                      <a:r>
                        <a:rPr lang="fr-FR" sz="1600" b="0" i="0" u="none" strike="sngStrike" kern="1200" baseline="0" dirty="0" smtClean="0">
                          <a:solidFill>
                            <a:schemeClr val="dk1"/>
                          </a:solidFill>
                          <a:latin typeface="+mn-lt"/>
                          <a:ea typeface="+mn-ea"/>
                          <a:cs typeface="+mn-cs"/>
                        </a:rPr>
                        <a:t>événements importants survenus au cours</a:t>
                      </a:r>
                    </a:p>
                    <a:p>
                      <a:r>
                        <a:rPr lang="fr-FR" sz="1600" b="0" i="0" u="none" strike="sngStrike" kern="1200" baseline="0" dirty="0" smtClean="0">
                          <a:solidFill>
                            <a:schemeClr val="dk1"/>
                          </a:solidFill>
                          <a:latin typeface="+mn-lt"/>
                          <a:ea typeface="+mn-ea"/>
                          <a:cs typeface="+mn-cs"/>
                        </a:rPr>
                        <a:t>du semestre écoulé sont également relatés</a:t>
                      </a:r>
                    </a:p>
                    <a:p>
                      <a:r>
                        <a:rPr lang="fr-FR" sz="1600" b="0" i="0" u="none" strike="sngStrike" kern="1200" baseline="0" dirty="0" smtClean="0">
                          <a:solidFill>
                            <a:schemeClr val="dk1"/>
                          </a:solidFill>
                          <a:latin typeface="+mn-lt"/>
                          <a:ea typeface="+mn-ea"/>
                          <a:cs typeface="+mn-cs"/>
                        </a:rPr>
                        <a:t>dans ce rapport.</a:t>
                      </a:r>
                      <a:endParaRPr lang="fr-FR" sz="1600" b="0" i="0" u="none" strike="sngStrike" baseline="0" dirty="0" smtClean="0">
                        <a:solidFill>
                          <a:schemeClr val="tx1"/>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81625077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118</a:t>
            </a:fld>
            <a:endParaRPr lang="en-US" dirty="0"/>
          </a:p>
        </p:txBody>
      </p:sp>
      <p:graphicFrame>
        <p:nvGraphicFramePr>
          <p:cNvPr id="4" name="Tableau 3"/>
          <p:cNvGraphicFramePr>
            <a:graphicFrameLocks noGrp="1"/>
          </p:cNvGraphicFramePr>
          <p:nvPr>
            <p:extLst/>
          </p:nvPr>
        </p:nvGraphicFramePr>
        <p:xfrm>
          <a:off x="1614799" y="544044"/>
          <a:ext cx="10458448" cy="5664671"/>
        </p:xfrm>
        <a:graphic>
          <a:graphicData uri="http://schemas.openxmlformats.org/drawingml/2006/table">
            <a:tbl>
              <a:tblPr>
                <a:tableStyleId>{5C22544A-7EE6-4342-B048-85BDC9FD1C3A}</a:tableStyleId>
              </a:tblPr>
              <a:tblGrid>
                <a:gridCol w="845819"/>
                <a:gridCol w="5063207"/>
                <a:gridCol w="4549422"/>
              </a:tblGrid>
              <a:tr h="43895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2601794">
                <a:tc>
                  <a:txBody>
                    <a:bodyPr/>
                    <a:lstStyle/>
                    <a:p>
                      <a:pPr algn="ctr" fontAlgn="ctr"/>
                      <a:r>
                        <a:rPr lang="fr-FR" sz="1400" b="0" i="0" u="none" strike="noStrike" dirty="0" smtClean="0">
                          <a:solidFill>
                            <a:srgbClr val="000000"/>
                          </a:solidFill>
                          <a:effectLst/>
                          <a:latin typeface="Century Gothic" panose="020B0502020202020204" pitchFamily="34" charset="0"/>
                        </a:rPr>
                        <a:t>103</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rgbClr val="000000"/>
                        </a:solidFill>
                        <a:effectLst/>
                        <a:latin typeface="+mn-lt"/>
                      </a:endParaRP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 </a:t>
                      </a:r>
                      <a:r>
                        <a:rPr lang="fr-FR" sz="1600" b="0" i="0" u="none" strike="noStrike" dirty="0" smtClean="0">
                          <a:solidFill>
                            <a:schemeClr val="accent2"/>
                          </a:solidFill>
                          <a:effectLst/>
                          <a:latin typeface="Century Gothic" panose="020B0502020202020204" pitchFamily="34" charset="0"/>
                        </a:rPr>
                        <a:t>Les autorités compétentes des états parties peuvent</a:t>
                      </a:r>
                      <a:r>
                        <a:rPr lang="fr-FR" sz="1600" b="0" i="0" u="none" strike="noStrike" dirty="0" smtClean="0">
                          <a:solidFill>
                            <a:schemeClr val="tx1"/>
                          </a:solidFill>
                          <a:effectLst/>
                          <a:latin typeface="Century Gothic" panose="020B0502020202020204" pitchFamily="34" charset="0"/>
                        </a:rPr>
                        <a:t> imposer l'établissement </a:t>
                      </a:r>
                      <a:r>
                        <a:rPr lang="fr-FR" sz="1600" b="0" i="0" u="none" strike="noStrike" dirty="0" smtClean="0">
                          <a:solidFill>
                            <a:schemeClr val="accent2"/>
                          </a:solidFill>
                          <a:effectLst/>
                          <a:latin typeface="Century Gothic" panose="020B0502020202020204" pitchFamily="34" charset="0"/>
                        </a:rPr>
                        <a:t>et la présentation</a:t>
                      </a:r>
                      <a:r>
                        <a:rPr lang="fr-FR" sz="1600" b="0" i="0" u="none" strike="noStrike" dirty="0" smtClean="0">
                          <a:solidFill>
                            <a:schemeClr val="tx1"/>
                          </a:solidFill>
                          <a:effectLst/>
                          <a:latin typeface="Century Gothic" panose="020B0502020202020204" pitchFamily="34" charset="0"/>
                        </a:rPr>
                        <a:t> de comptes combinés à des groupes d'entités </a:t>
                      </a:r>
                      <a:r>
                        <a:rPr lang="fr-FR" sz="1600" b="0" i="0" u="none" strike="noStrike" dirty="0" smtClean="0">
                          <a:solidFill>
                            <a:schemeClr val="accent2"/>
                          </a:solidFill>
                          <a:effectLst/>
                          <a:latin typeface="Century Gothic" panose="020B0502020202020204" pitchFamily="34" charset="0"/>
                        </a:rPr>
                        <a:t>qui sont implantés dans leur Etat, </a:t>
                      </a:r>
                      <a:r>
                        <a:rPr lang="fr-FR" sz="1600" b="0" i="0" u="none" strike="noStrike" dirty="0" smtClean="0">
                          <a:solidFill>
                            <a:schemeClr val="tx1"/>
                          </a:solidFill>
                          <a:effectLst/>
                          <a:latin typeface="Century Gothic" panose="020B0502020202020204" pitchFamily="34" charset="0"/>
                        </a:rPr>
                        <a:t>dont la cohésion repose sur certains  éléments objectifs permettant de justifier l'établissement et la présentation de tels comptes. </a:t>
                      </a:r>
                    </a:p>
                  </a:txBody>
                  <a:tcPr marL="9525" marR="9525" marT="9525"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Etat annexé</a:t>
                      </a:r>
                      <a:r>
                        <a:rPr lang="fr-FR" sz="1600" b="0" i="0" u="none" strike="noStrike" dirty="0" smtClean="0">
                          <a:solidFill>
                            <a:srgbClr val="000000"/>
                          </a:solidFill>
                          <a:effectLst/>
                          <a:latin typeface="+mn-lt"/>
                        </a:rPr>
                        <a:t> (…)</a:t>
                      </a: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 En outre, le Conseil des ministres de l’OHADA pourra être amenée à imposer l’établissement de comptes combinés à des groupes d’entités </a:t>
                      </a:r>
                      <a:r>
                        <a:rPr lang="fr-FR" sz="1600" b="1" i="0" u="none" strike="noStrike" dirty="0" smtClean="0">
                          <a:solidFill>
                            <a:schemeClr val="tx1"/>
                          </a:solidFill>
                          <a:effectLst/>
                          <a:latin typeface="Century Gothic" panose="020B0502020202020204" pitchFamily="34" charset="0"/>
                        </a:rPr>
                        <a:t>situés au sein de l’espace OHADA</a:t>
                      </a:r>
                      <a:r>
                        <a:rPr lang="fr-FR" sz="1600" b="0" i="0" u="none" strike="noStrike" dirty="0" smtClean="0">
                          <a:solidFill>
                            <a:schemeClr val="tx1"/>
                          </a:solidFill>
                          <a:effectLst/>
                          <a:latin typeface="Century Gothic" panose="020B0502020202020204" pitchFamily="34" charset="0"/>
                        </a:rPr>
                        <a:t>, dont la cohésion repose sur certains éléments objectifs permettant de justifier l’établissement et la présentation de tels comptes.</a:t>
                      </a:r>
                    </a:p>
                  </a:txBody>
                  <a:tcPr marL="9525" marR="9525" marT="9525" marB="0"/>
                </a:tc>
              </a:tr>
              <a:tr h="656780">
                <a:tc>
                  <a:txBody>
                    <a:bodyPr/>
                    <a:lstStyle/>
                    <a:p>
                      <a:pPr algn="ctr" fontAlgn="ctr"/>
                      <a:r>
                        <a:rPr lang="fr-FR" sz="1400" b="0" i="0" u="none" strike="noStrike" dirty="0" smtClean="0">
                          <a:solidFill>
                            <a:srgbClr val="000000"/>
                          </a:solidFill>
                          <a:effectLst/>
                          <a:latin typeface="Century Gothic" panose="020B0502020202020204" pitchFamily="34" charset="0"/>
                        </a:rPr>
                        <a:t>105</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rgbClr val="000000"/>
                        </a:solidFill>
                        <a:effectLst/>
                        <a:latin typeface="+mn-lt"/>
                      </a:endParaRP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rgbClr val="000000"/>
                        </a:solidFill>
                        <a:effectLst/>
                        <a:latin typeface="+mn-lt"/>
                      </a:endParaRP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r h="402301">
                <a:tc>
                  <a:txBody>
                    <a:bodyPr/>
                    <a:lstStyle/>
                    <a:p>
                      <a:pPr algn="ctr" fontAlgn="ctr"/>
                      <a:r>
                        <a:rPr lang="fr-FR" sz="1400" b="0" i="0" u="none" strike="noStrike" dirty="0" smtClean="0">
                          <a:solidFill>
                            <a:srgbClr val="000000"/>
                          </a:solidFill>
                          <a:effectLst/>
                          <a:latin typeface="Century Gothic" panose="020B0502020202020204" pitchFamily="34" charset="0"/>
                        </a:rPr>
                        <a:t>106</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9525" marR="9525" marT="9525" marB="0" anchor="ctr"/>
                </a:tc>
              </a:tr>
              <a:tr h="1090450">
                <a:tc>
                  <a:txBody>
                    <a:bodyPr/>
                    <a:lstStyle/>
                    <a:p>
                      <a:pPr algn="ctr" fontAlgn="ctr"/>
                      <a:r>
                        <a:rPr lang="fr-FR" sz="1400" b="0" i="0" u="none" strike="noStrike" dirty="0" smtClean="0">
                          <a:solidFill>
                            <a:srgbClr val="000000"/>
                          </a:solidFill>
                          <a:effectLst/>
                          <a:latin typeface="Century Gothic" panose="020B0502020202020204" pitchFamily="34" charset="0"/>
                        </a:rPr>
                        <a:t>107</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9525" marR="9525" marT="9525" marB="0" anchor="ctr"/>
                </a:tc>
              </a:tr>
            </a:tbl>
          </a:graphicData>
        </a:graphic>
      </p:graphicFrame>
    </p:spTree>
    <p:extLst>
      <p:ext uri="{BB962C8B-B14F-4D97-AF65-F5344CB8AC3E}">
        <p14:creationId xmlns:p14="http://schemas.microsoft.com/office/powerpoint/2010/main" xmlns="" val="5815701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227002528"/>
              </p:ext>
            </p:extLst>
          </p:nvPr>
        </p:nvGraphicFramePr>
        <p:xfrm>
          <a:off x="2050725" y="917655"/>
          <a:ext cx="9733702" cy="5212782"/>
        </p:xfrm>
        <a:graphic>
          <a:graphicData uri="http://schemas.openxmlformats.org/drawingml/2006/table">
            <a:tbl>
              <a:tblPr>
                <a:tableStyleId>{5C22544A-7EE6-4342-B048-85BDC9FD1C3A}</a:tableStyleId>
              </a:tblPr>
              <a:tblGrid>
                <a:gridCol w="1001233"/>
                <a:gridCol w="4182277"/>
                <a:gridCol w="4550192"/>
              </a:tblGrid>
              <a:tr h="617563">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4595219">
                <a:tc>
                  <a:txBody>
                    <a:bodyPr/>
                    <a:lstStyle/>
                    <a:p>
                      <a:pPr algn="ctr" fontAlgn="ctr"/>
                      <a:r>
                        <a:rPr lang="fr-FR" sz="1400" b="0" i="0" u="none" strike="noStrike" dirty="0" smtClean="0">
                          <a:solidFill>
                            <a:srgbClr val="000000"/>
                          </a:solidFill>
                          <a:effectLst/>
                          <a:latin typeface="Century Gothic" panose="020B0502020202020204" pitchFamily="34" charset="0"/>
                        </a:rPr>
                        <a:t>104</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règles et méthodes des comptes combinés sont destinées à toute entité qui établit des états financiers combinés, à titre facultatif ou à titre obligatoire, du fait d'une disposition légale ou d'un engagement conventionnel. </a:t>
                      </a:r>
                    </a:p>
                    <a:p>
                      <a:endParaRPr lang="fr-FR"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L’établissement et la présentation des états financiers combinés obéissent aux règles prévues en matière de comptes consolidés, sous réserve des dispositions des articles 105 à 109 ci-après.</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c>
                  <a:txBody>
                    <a:bodyPr/>
                    <a:lstStyle/>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L’établissement et la présentation des états financiers combinés obéissent aux règles prévues en matière de comptes consolidés, sous réserve des dispositions des articles 105 à 109 ci-après.</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87787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1" y="1067773"/>
            <a:ext cx="2089903" cy="1647302"/>
          </a:xfrm>
          <a:prstGeom prst="rect">
            <a:avLst/>
          </a:prstGeom>
          <a:blipFill>
            <a:blip r:embed="rId3" cstate="print"/>
            <a:stretch>
              <a:fillRect/>
            </a:stretch>
          </a:blipFill>
        </p:spPr>
        <p:txBody>
          <a:bodyPr wrap="square" lIns="0" tIns="0" rIns="0" bIns="0" rtlCol="0"/>
          <a:lstStyle/>
          <a:p>
            <a:endParaRPr sz="1634"/>
          </a:p>
        </p:txBody>
      </p:sp>
      <p:sp>
        <p:nvSpPr>
          <p:cNvPr id="3" name="object 3"/>
          <p:cNvSpPr/>
          <p:nvPr/>
        </p:nvSpPr>
        <p:spPr>
          <a:xfrm>
            <a:off x="2284917" y="376209"/>
            <a:ext cx="7647303" cy="710927"/>
          </a:xfrm>
          <a:prstGeom prst="rect">
            <a:avLst/>
          </a:prstGeom>
          <a:blipFill>
            <a:blip r:embed="rId4" cstate="print"/>
            <a:stretch>
              <a:fillRect/>
            </a:stretch>
          </a:blipFill>
        </p:spPr>
        <p:txBody>
          <a:bodyPr wrap="square" lIns="0" tIns="0" rIns="0" bIns="0" rtlCol="0"/>
          <a:lstStyle/>
          <a:p>
            <a:endParaRPr sz="1634"/>
          </a:p>
        </p:txBody>
      </p:sp>
      <p:sp>
        <p:nvSpPr>
          <p:cNvPr id="4" name="object 4"/>
          <p:cNvSpPr txBox="1">
            <a:spLocks noGrp="1"/>
          </p:cNvSpPr>
          <p:nvPr>
            <p:ph type="title"/>
          </p:nvPr>
        </p:nvSpPr>
        <p:spPr>
          <a:xfrm>
            <a:off x="2453776" y="555708"/>
            <a:ext cx="8087918" cy="371468"/>
          </a:xfrm>
          <a:prstGeom prst="rect">
            <a:avLst/>
          </a:prstGeom>
        </p:spPr>
        <p:txBody>
          <a:bodyPr vert="horz" wrap="square" lIns="0" tIns="35960" rIns="0" bIns="0" rtlCol="0" anchor="t">
            <a:spAutoFit/>
          </a:bodyPr>
          <a:lstStyle/>
          <a:p>
            <a:pPr marL="677183"/>
            <a:r>
              <a:rPr sz="2178" b="1" spc="-5" dirty="0">
                <a:solidFill>
                  <a:schemeClr val="accent1"/>
                </a:solidFill>
                <a:latin typeface="Arial"/>
                <a:cs typeface="Arial"/>
              </a:rPr>
              <a:t>PLAN COMPTABLE GENERAL OHADA</a:t>
            </a:r>
            <a:r>
              <a:rPr sz="2178" b="1" spc="23" dirty="0">
                <a:solidFill>
                  <a:schemeClr val="accent1"/>
                </a:solidFill>
                <a:latin typeface="Arial"/>
                <a:cs typeface="Arial"/>
              </a:rPr>
              <a:t> </a:t>
            </a:r>
            <a:r>
              <a:rPr sz="2178" b="1" spc="-5" dirty="0">
                <a:solidFill>
                  <a:srgbClr val="C00000"/>
                </a:solidFill>
                <a:latin typeface="Arial"/>
                <a:cs typeface="Arial"/>
              </a:rPr>
              <a:t>(PCGO)</a:t>
            </a:r>
            <a:endParaRPr sz="2178" dirty="0">
              <a:latin typeface="Arial"/>
              <a:cs typeface="Arial"/>
            </a:endParaRPr>
          </a:p>
        </p:txBody>
      </p:sp>
      <p:sp>
        <p:nvSpPr>
          <p:cNvPr id="5" name="object 5"/>
          <p:cNvSpPr/>
          <p:nvPr/>
        </p:nvSpPr>
        <p:spPr>
          <a:xfrm>
            <a:off x="4038720" y="2322268"/>
            <a:ext cx="6052559" cy="538036"/>
          </a:xfrm>
          <a:prstGeom prst="rect">
            <a:avLst/>
          </a:prstGeom>
          <a:noFill/>
        </p:spPr>
        <p:txBody>
          <a:bodyPr wrap="square" lIns="0" tIns="0" rIns="0" bIns="0" rtlCol="0"/>
          <a:lstStyle/>
          <a:p>
            <a:endParaRPr sz="1634"/>
          </a:p>
        </p:txBody>
      </p:sp>
      <p:sp>
        <p:nvSpPr>
          <p:cNvPr id="6" name="object 6"/>
          <p:cNvSpPr/>
          <p:nvPr/>
        </p:nvSpPr>
        <p:spPr>
          <a:xfrm>
            <a:off x="4062233" y="3012448"/>
            <a:ext cx="6051176" cy="605809"/>
          </a:xfrm>
          <a:prstGeom prst="rect">
            <a:avLst/>
          </a:prstGeom>
          <a:noFill/>
        </p:spPr>
        <p:txBody>
          <a:bodyPr wrap="square" lIns="0" tIns="0" rIns="0" bIns="0" rtlCol="0"/>
          <a:lstStyle/>
          <a:p>
            <a:endParaRPr sz="1634"/>
          </a:p>
        </p:txBody>
      </p:sp>
      <p:sp>
        <p:nvSpPr>
          <p:cNvPr id="7" name="object 7"/>
          <p:cNvSpPr/>
          <p:nvPr/>
        </p:nvSpPr>
        <p:spPr>
          <a:xfrm>
            <a:off x="4062233" y="3782850"/>
            <a:ext cx="6051176" cy="453665"/>
          </a:xfrm>
          <a:prstGeom prst="rect">
            <a:avLst/>
          </a:prstGeom>
          <a:noFill/>
        </p:spPr>
        <p:txBody>
          <a:bodyPr wrap="square" lIns="0" tIns="0" rIns="0" bIns="0" rtlCol="0"/>
          <a:lstStyle/>
          <a:p>
            <a:endParaRPr sz="1634"/>
          </a:p>
        </p:txBody>
      </p:sp>
      <p:sp>
        <p:nvSpPr>
          <p:cNvPr id="8" name="object 8"/>
          <p:cNvSpPr/>
          <p:nvPr/>
        </p:nvSpPr>
        <p:spPr>
          <a:xfrm>
            <a:off x="3544944" y="1605810"/>
            <a:ext cx="532504" cy="4934993"/>
          </a:xfrm>
          <a:prstGeom prst="rect">
            <a:avLst/>
          </a:prstGeom>
          <a:blipFill>
            <a:blip r:embed="rId5" cstate="print"/>
            <a:stretch>
              <a:fillRect/>
            </a:stretch>
          </a:blipFill>
        </p:spPr>
        <p:txBody>
          <a:bodyPr wrap="square" lIns="0" tIns="0" rIns="0" bIns="0" rtlCol="0"/>
          <a:lstStyle/>
          <a:p>
            <a:endParaRPr sz="1634"/>
          </a:p>
        </p:txBody>
      </p:sp>
      <p:sp>
        <p:nvSpPr>
          <p:cNvPr id="9" name="object 9"/>
          <p:cNvSpPr txBox="1"/>
          <p:nvPr/>
        </p:nvSpPr>
        <p:spPr>
          <a:xfrm>
            <a:off x="3721529" y="2951589"/>
            <a:ext cx="184993" cy="2263312"/>
          </a:xfrm>
          <a:prstGeom prst="rect">
            <a:avLst/>
          </a:prstGeom>
        </p:spPr>
        <p:txBody>
          <a:bodyPr vert="horz" wrap="square" lIns="0" tIns="0" rIns="0" bIns="0" rtlCol="0">
            <a:spAutoFit/>
          </a:bodyPr>
          <a:lstStyle/>
          <a:p>
            <a:pPr marL="11527" marR="4611" indent="12103" algn="just"/>
            <a:r>
              <a:rPr sz="1634" b="1" dirty="0">
                <a:solidFill>
                  <a:srgbClr val="C00000"/>
                </a:solidFill>
                <a:latin typeface="Bookman Old Style"/>
                <a:cs typeface="Bookman Old Style"/>
              </a:rPr>
              <a:t>S </a:t>
            </a:r>
            <a:r>
              <a:rPr sz="1634" dirty="0">
                <a:solidFill>
                  <a:srgbClr val="C00000"/>
                </a:solidFill>
                <a:latin typeface="Times New Roman"/>
                <a:cs typeface="Times New Roman"/>
              </a:rPr>
              <a:t> </a:t>
            </a:r>
            <a:r>
              <a:rPr sz="1634" b="1" dirty="0">
                <a:solidFill>
                  <a:srgbClr val="C00000"/>
                </a:solidFill>
                <a:latin typeface="Bookman Old Style"/>
                <a:cs typeface="Bookman Old Style"/>
              </a:rPr>
              <a:t>T  R </a:t>
            </a:r>
            <a:r>
              <a:rPr sz="1634" dirty="0">
                <a:solidFill>
                  <a:srgbClr val="C00000"/>
                </a:solidFill>
                <a:latin typeface="Times New Roman"/>
                <a:cs typeface="Times New Roman"/>
              </a:rPr>
              <a:t> </a:t>
            </a:r>
            <a:r>
              <a:rPr sz="1634" b="1" dirty="0">
                <a:solidFill>
                  <a:srgbClr val="C00000"/>
                </a:solidFill>
                <a:latin typeface="Bookman Old Style"/>
                <a:cs typeface="Bookman Old Style"/>
              </a:rPr>
              <a:t>U </a:t>
            </a:r>
            <a:r>
              <a:rPr sz="1634" dirty="0">
                <a:solidFill>
                  <a:srgbClr val="C00000"/>
                </a:solidFill>
                <a:latin typeface="Times New Roman"/>
                <a:cs typeface="Times New Roman"/>
              </a:rPr>
              <a:t> </a:t>
            </a:r>
            <a:r>
              <a:rPr sz="1634" b="1" dirty="0">
                <a:solidFill>
                  <a:srgbClr val="C00000"/>
                </a:solidFill>
                <a:latin typeface="Bookman Old Style"/>
                <a:cs typeface="Bookman Old Style"/>
              </a:rPr>
              <a:t>C </a:t>
            </a:r>
            <a:r>
              <a:rPr sz="1634" dirty="0">
                <a:solidFill>
                  <a:srgbClr val="C00000"/>
                </a:solidFill>
                <a:latin typeface="Times New Roman"/>
                <a:cs typeface="Times New Roman"/>
              </a:rPr>
              <a:t> </a:t>
            </a:r>
            <a:r>
              <a:rPr sz="1634" b="1" dirty="0">
                <a:solidFill>
                  <a:srgbClr val="C00000"/>
                </a:solidFill>
                <a:latin typeface="Bookman Old Style"/>
                <a:cs typeface="Bookman Old Style"/>
              </a:rPr>
              <a:t>T  U </a:t>
            </a:r>
            <a:r>
              <a:rPr sz="1634" dirty="0">
                <a:solidFill>
                  <a:srgbClr val="C00000"/>
                </a:solidFill>
                <a:latin typeface="Times New Roman"/>
                <a:cs typeface="Times New Roman"/>
              </a:rPr>
              <a:t> </a:t>
            </a:r>
            <a:r>
              <a:rPr sz="1634" b="1" dirty="0">
                <a:solidFill>
                  <a:srgbClr val="C00000"/>
                </a:solidFill>
                <a:latin typeface="Bookman Old Style"/>
                <a:cs typeface="Bookman Old Style"/>
              </a:rPr>
              <a:t>R </a:t>
            </a:r>
            <a:r>
              <a:rPr sz="1634" dirty="0">
                <a:solidFill>
                  <a:srgbClr val="C00000"/>
                </a:solidFill>
                <a:latin typeface="Times New Roman"/>
                <a:cs typeface="Times New Roman"/>
              </a:rPr>
              <a:t> </a:t>
            </a:r>
            <a:r>
              <a:rPr sz="1634" b="1" dirty="0">
                <a:solidFill>
                  <a:srgbClr val="C00000"/>
                </a:solidFill>
                <a:latin typeface="Bookman Old Style"/>
                <a:cs typeface="Bookman Old Style"/>
              </a:rPr>
              <a:t>E</a:t>
            </a:r>
            <a:endParaRPr sz="1634">
              <a:latin typeface="Bookman Old Style"/>
              <a:cs typeface="Bookman Old Style"/>
            </a:endParaRPr>
          </a:p>
        </p:txBody>
      </p:sp>
      <p:sp>
        <p:nvSpPr>
          <p:cNvPr id="10" name="object 10"/>
          <p:cNvSpPr/>
          <p:nvPr/>
        </p:nvSpPr>
        <p:spPr>
          <a:xfrm>
            <a:off x="4062233" y="4363763"/>
            <a:ext cx="6051176" cy="540801"/>
          </a:xfrm>
          <a:prstGeom prst="rect">
            <a:avLst/>
          </a:prstGeom>
          <a:noFill/>
        </p:spPr>
        <p:txBody>
          <a:bodyPr wrap="square" lIns="0" tIns="0" rIns="0" bIns="0" rtlCol="0"/>
          <a:lstStyle/>
          <a:p>
            <a:endParaRPr sz="1634"/>
          </a:p>
        </p:txBody>
      </p:sp>
      <p:sp>
        <p:nvSpPr>
          <p:cNvPr id="11" name="object 11"/>
          <p:cNvSpPr txBox="1"/>
          <p:nvPr/>
        </p:nvSpPr>
        <p:spPr>
          <a:xfrm>
            <a:off x="4141999" y="3069616"/>
            <a:ext cx="5971410" cy="184056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1527" marR="1540519">
              <a:lnSpc>
                <a:spcPts val="1942"/>
              </a:lnSpc>
              <a:tabLst>
                <a:tab pos="2783078" algn="l"/>
              </a:tabLst>
            </a:pPr>
            <a:r>
              <a:rPr sz="1634" b="1" spc="-5" dirty="0">
                <a:solidFill>
                  <a:srgbClr val="C00000"/>
                </a:solidFill>
                <a:latin typeface="Bookman Old Style"/>
                <a:cs typeface="Bookman Old Style"/>
              </a:rPr>
              <a:t>TITRE VII </a:t>
            </a:r>
            <a:r>
              <a:rPr sz="1634" b="1" dirty="0">
                <a:solidFill>
                  <a:srgbClr val="C00000"/>
                </a:solidFill>
                <a:latin typeface="Bookman Old Style"/>
                <a:cs typeface="Bookman Old Style"/>
              </a:rPr>
              <a:t>: </a:t>
            </a:r>
            <a:r>
              <a:rPr sz="1634" b="1" spc="-5" dirty="0">
                <a:solidFill>
                  <a:srgbClr val="C00000"/>
                </a:solidFill>
                <a:latin typeface="Bookman Old Style"/>
                <a:cs typeface="Bookman Old Style"/>
              </a:rPr>
              <a:t>STRUCTURE, CONTENU ET  FONCTIONNEMENT</a:t>
            </a:r>
            <a:r>
              <a:rPr sz="1634" b="1" spc="54" dirty="0">
                <a:solidFill>
                  <a:srgbClr val="C00000"/>
                </a:solidFill>
                <a:latin typeface="Bookman Old Style"/>
                <a:cs typeface="Bookman Old Style"/>
              </a:rPr>
              <a:t> </a:t>
            </a:r>
            <a:r>
              <a:rPr sz="1634" b="1" spc="-5" dirty="0">
                <a:solidFill>
                  <a:srgbClr val="C00000"/>
                </a:solidFill>
                <a:latin typeface="Bookman Old Style"/>
                <a:cs typeface="Bookman Old Style"/>
              </a:rPr>
              <a:t>DES</a:t>
            </a:r>
            <a:r>
              <a:rPr sz="1634" spc="-5" dirty="0">
                <a:solidFill>
                  <a:srgbClr val="C00000"/>
                </a:solidFill>
                <a:latin typeface="Times New Roman"/>
                <a:cs typeface="Times New Roman"/>
              </a:rPr>
              <a:t>	</a:t>
            </a:r>
            <a:r>
              <a:rPr sz="1634" b="1" spc="-5" dirty="0">
                <a:solidFill>
                  <a:srgbClr val="C00000"/>
                </a:solidFill>
                <a:latin typeface="Bookman Old Style"/>
                <a:cs typeface="Bookman Old Style"/>
              </a:rPr>
              <a:t>COMPTES</a:t>
            </a:r>
            <a:endParaRPr sz="1634" dirty="0">
              <a:solidFill>
                <a:srgbClr val="C00000"/>
              </a:solidFill>
              <a:latin typeface="Bookman Old Style"/>
              <a:cs typeface="Bookman Old Style"/>
            </a:endParaRPr>
          </a:p>
          <a:p>
            <a:pPr>
              <a:spcBef>
                <a:spcPts val="32"/>
              </a:spcBef>
            </a:pPr>
            <a:endParaRPr sz="2224" dirty="0">
              <a:solidFill>
                <a:srgbClr val="C00000"/>
              </a:solidFill>
              <a:latin typeface="Times New Roman"/>
              <a:cs typeface="Times New Roman"/>
            </a:endParaRPr>
          </a:p>
          <a:p>
            <a:pPr marL="11527"/>
            <a:r>
              <a:rPr sz="1452" b="1" spc="-9" dirty="0">
                <a:solidFill>
                  <a:srgbClr val="C00000"/>
                </a:solidFill>
                <a:latin typeface="Bookman Old Style"/>
                <a:cs typeface="Bookman Old Style"/>
              </a:rPr>
              <a:t>TITRE </a:t>
            </a:r>
            <a:r>
              <a:rPr sz="1452" b="1" spc="-5" dirty="0">
                <a:solidFill>
                  <a:srgbClr val="C00000"/>
                </a:solidFill>
                <a:latin typeface="Bookman Old Style"/>
                <a:cs typeface="Bookman Old Style"/>
              </a:rPr>
              <a:t>VIII : </a:t>
            </a:r>
            <a:r>
              <a:rPr sz="1452" b="1" spc="-9" dirty="0">
                <a:solidFill>
                  <a:srgbClr val="C00000"/>
                </a:solidFill>
                <a:latin typeface="Bookman Old Style"/>
                <a:cs typeface="Bookman Old Style"/>
              </a:rPr>
              <a:t>OPERATIONS </a:t>
            </a:r>
            <a:r>
              <a:rPr sz="1452" b="1" spc="-5" dirty="0">
                <a:solidFill>
                  <a:srgbClr val="C00000"/>
                </a:solidFill>
                <a:latin typeface="Bookman Old Style"/>
                <a:cs typeface="Bookman Old Style"/>
              </a:rPr>
              <a:t>ET </a:t>
            </a:r>
            <a:r>
              <a:rPr sz="1452" b="1" spc="-9" dirty="0">
                <a:solidFill>
                  <a:srgbClr val="C00000"/>
                </a:solidFill>
                <a:latin typeface="Bookman Old Style"/>
                <a:cs typeface="Bookman Old Style"/>
              </a:rPr>
              <a:t>PROBLEMES</a:t>
            </a:r>
            <a:r>
              <a:rPr sz="1452" b="1" spc="218" dirty="0">
                <a:solidFill>
                  <a:srgbClr val="C00000"/>
                </a:solidFill>
                <a:latin typeface="Bookman Old Style"/>
                <a:cs typeface="Bookman Old Style"/>
              </a:rPr>
              <a:t> </a:t>
            </a:r>
            <a:r>
              <a:rPr sz="1452" b="1" spc="-9" dirty="0">
                <a:solidFill>
                  <a:srgbClr val="C00000"/>
                </a:solidFill>
                <a:latin typeface="Bookman Old Style"/>
                <a:cs typeface="Bookman Old Style"/>
              </a:rPr>
              <a:t>SPECIFIQUES</a:t>
            </a:r>
            <a:endParaRPr sz="1452" dirty="0">
              <a:solidFill>
                <a:srgbClr val="C00000"/>
              </a:solidFill>
              <a:latin typeface="Bookman Old Style"/>
              <a:cs typeface="Bookman Old Style"/>
            </a:endParaRPr>
          </a:p>
          <a:p>
            <a:pPr>
              <a:spcBef>
                <a:spcPts val="36"/>
              </a:spcBef>
            </a:pPr>
            <a:endParaRPr sz="1951" dirty="0">
              <a:solidFill>
                <a:srgbClr val="C00000"/>
              </a:solidFill>
              <a:latin typeface="Times New Roman"/>
              <a:cs typeface="Times New Roman"/>
            </a:endParaRPr>
          </a:p>
          <a:p>
            <a:pPr marL="11527" marR="4611">
              <a:lnSpc>
                <a:spcPts val="1942"/>
              </a:lnSpc>
              <a:tabLst>
                <a:tab pos="3098329" algn="l"/>
              </a:tabLst>
            </a:pPr>
            <a:r>
              <a:rPr sz="1634" b="1" spc="-5" dirty="0">
                <a:solidFill>
                  <a:srgbClr val="C00000"/>
                </a:solidFill>
                <a:latin typeface="Bookman Old Style"/>
                <a:cs typeface="Bookman Old Style"/>
              </a:rPr>
              <a:t>TITRE IX</a:t>
            </a:r>
            <a:r>
              <a:rPr sz="1634" b="1" spc="27" dirty="0">
                <a:solidFill>
                  <a:srgbClr val="C00000"/>
                </a:solidFill>
                <a:latin typeface="Bookman Old Style"/>
                <a:cs typeface="Bookman Old Style"/>
              </a:rPr>
              <a:t> </a:t>
            </a:r>
            <a:r>
              <a:rPr sz="1634" b="1" dirty="0">
                <a:solidFill>
                  <a:srgbClr val="C00000"/>
                </a:solidFill>
                <a:latin typeface="Bookman Old Style"/>
                <a:cs typeface="Bookman Old Style"/>
              </a:rPr>
              <a:t>:</a:t>
            </a:r>
            <a:r>
              <a:rPr sz="1634" b="1" spc="5" dirty="0">
                <a:solidFill>
                  <a:srgbClr val="C00000"/>
                </a:solidFill>
                <a:latin typeface="Bookman Old Style"/>
                <a:cs typeface="Bookman Old Style"/>
              </a:rPr>
              <a:t> </a:t>
            </a:r>
            <a:r>
              <a:rPr sz="1634" b="1" spc="-5" dirty="0">
                <a:solidFill>
                  <a:srgbClr val="C00000"/>
                </a:solidFill>
                <a:latin typeface="Bookman Old Style"/>
                <a:cs typeface="Bookman Old Style"/>
              </a:rPr>
              <a:t>PRESENTATION</a:t>
            </a:r>
            <a:r>
              <a:rPr sz="1634" spc="-5" dirty="0">
                <a:solidFill>
                  <a:srgbClr val="C00000"/>
                </a:solidFill>
                <a:latin typeface="Times New Roman"/>
                <a:cs typeface="Times New Roman"/>
              </a:rPr>
              <a:t>	</a:t>
            </a:r>
            <a:r>
              <a:rPr sz="1634" b="1" spc="-5" dirty="0">
                <a:solidFill>
                  <a:srgbClr val="C00000"/>
                </a:solidFill>
                <a:latin typeface="Bookman Old Style"/>
                <a:cs typeface="Bookman Old Style"/>
              </a:rPr>
              <a:t>DES</a:t>
            </a:r>
            <a:r>
              <a:rPr sz="1634" b="1" spc="-27" dirty="0">
                <a:solidFill>
                  <a:srgbClr val="C00000"/>
                </a:solidFill>
                <a:latin typeface="Bookman Old Style"/>
                <a:cs typeface="Bookman Old Style"/>
              </a:rPr>
              <a:t> </a:t>
            </a:r>
            <a:r>
              <a:rPr sz="1634" b="1" spc="-5" dirty="0">
                <a:solidFill>
                  <a:srgbClr val="C00000"/>
                </a:solidFill>
                <a:latin typeface="Bookman Old Style"/>
                <a:cs typeface="Bookman Old Style"/>
              </a:rPr>
              <a:t>ETATS</a:t>
            </a:r>
            <a:r>
              <a:rPr sz="1634" b="1" spc="-18" dirty="0">
                <a:solidFill>
                  <a:srgbClr val="C00000"/>
                </a:solidFill>
                <a:latin typeface="Bookman Old Style"/>
                <a:cs typeface="Bookman Old Style"/>
              </a:rPr>
              <a:t> </a:t>
            </a:r>
            <a:r>
              <a:rPr sz="1634" b="1" spc="-5" dirty="0">
                <a:solidFill>
                  <a:srgbClr val="C00000"/>
                </a:solidFill>
                <a:latin typeface="Bookman Old Style"/>
                <a:cs typeface="Bookman Old Style"/>
              </a:rPr>
              <a:t>FINANCIERS </a:t>
            </a:r>
            <a:r>
              <a:rPr sz="1634" dirty="0">
                <a:solidFill>
                  <a:srgbClr val="C00000"/>
                </a:solidFill>
                <a:latin typeface="Times New Roman"/>
                <a:cs typeface="Times New Roman"/>
              </a:rPr>
              <a:t> </a:t>
            </a:r>
            <a:r>
              <a:rPr sz="1634" b="1" spc="-5" dirty="0">
                <a:solidFill>
                  <a:srgbClr val="C00000"/>
                </a:solidFill>
                <a:latin typeface="Bookman Old Style"/>
                <a:cs typeface="Bookman Old Style"/>
              </a:rPr>
              <a:t>ANNUELS </a:t>
            </a:r>
            <a:r>
              <a:rPr sz="1634" b="1" dirty="0">
                <a:solidFill>
                  <a:srgbClr val="C00000"/>
                </a:solidFill>
                <a:latin typeface="Bookman Old Style"/>
                <a:cs typeface="Bookman Old Style"/>
              </a:rPr>
              <a:t>DU </a:t>
            </a:r>
            <a:r>
              <a:rPr sz="1634" b="1" spc="-9" dirty="0">
                <a:solidFill>
                  <a:srgbClr val="C00000"/>
                </a:solidFill>
                <a:latin typeface="Bookman Old Style"/>
                <a:cs typeface="Bookman Old Style"/>
              </a:rPr>
              <a:t>SYSTEME</a:t>
            </a:r>
            <a:r>
              <a:rPr sz="1634" b="1" spc="9" dirty="0">
                <a:solidFill>
                  <a:srgbClr val="C00000"/>
                </a:solidFill>
                <a:latin typeface="Bookman Old Style"/>
                <a:cs typeface="Bookman Old Style"/>
              </a:rPr>
              <a:t> </a:t>
            </a:r>
            <a:r>
              <a:rPr sz="1634" b="1" spc="-5" dirty="0">
                <a:solidFill>
                  <a:srgbClr val="C00000"/>
                </a:solidFill>
                <a:latin typeface="Bookman Old Style"/>
                <a:cs typeface="Bookman Old Style"/>
              </a:rPr>
              <a:t>NORMAL</a:t>
            </a:r>
            <a:endParaRPr sz="1634" dirty="0">
              <a:solidFill>
                <a:srgbClr val="C00000"/>
              </a:solidFill>
              <a:latin typeface="Bookman Old Style"/>
              <a:cs typeface="Bookman Old Style"/>
            </a:endParaRPr>
          </a:p>
        </p:txBody>
      </p:sp>
      <p:sp>
        <p:nvSpPr>
          <p:cNvPr id="12" name="object 12"/>
          <p:cNvSpPr/>
          <p:nvPr/>
        </p:nvSpPr>
        <p:spPr>
          <a:xfrm>
            <a:off x="4038720" y="5031812"/>
            <a:ext cx="6052559" cy="600277"/>
          </a:xfrm>
          <a:prstGeom prst="rect">
            <a:avLst/>
          </a:prstGeom>
          <a:noFill/>
        </p:spPr>
        <p:txBody>
          <a:bodyPr wrap="square" lIns="0" tIns="0" rIns="0" bIns="0" rtlCol="0"/>
          <a:lstStyle/>
          <a:p>
            <a:endParaRPr sz="1634"/>
          </a:p>
        </p:txBody>
      </p:sp>
      <p:sp>
        <p:nvSpPr>
          <p:cNvPr id="13" name="object 13"/>
          <p:cNvSpPr txBox="1"/>
          <p:nvPr/>
        </p:nvSpPr>
        <p:spPr>
          <a:xfrm>
            <a:off x="4119869" y="5111571"/>
            <a:ext cx="5971410" cy="43601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1527" marR="4611">
              <a:lnSpc>
                <a:spcPts val="1734"/>
              </a:lnSpc>
              <a:tabLst>
                <a:tab pos="2685103" algn="l"/>
              </a:tabLst>
            </a:pPr>
            <a:r>
              <a:rPr sz="1452" b="1" spc="-9" dirty="0">
                <a:solidFill>
                  <a:srgbClr val="C00000"/>
                </a:solidFill>
                <a:latin typeface="Bookman Old Style"/>
                <a:cs typeface="Bookman Old Style"/>
              </a:rPr>
              <a:t>TITRE </a:t>
            </a:r>
            <a:r>
              <a:rPr sz="1452" b="1" spc="-5" dirty="0">
                <a:solidFill>
                  <a:srgbClr val="C00000"/>
                </a:solidFill>
                <a:latin typeface="Bookman Old Style"/>
                <a:cs typeface="Bookman Old Style"/>
              </a:rPr>
              <a:t>X</a:t>
            </a:r>
            <a:r>
              <a:rPr sz="1452" b="1" spc="45" dirty="0">
                <a:solidFill>
                  <a:srgbClr val="C00000"/>
                </a:solidFill>
                <a:latin typeface="Bookman Old Style"/>
                <a:cs typeface="Bookman Old Style"/>
              </a:rPr>
              <a:t> </a:t>
            </a:r>
            <a:r>
              <a:rPr sz="1452" b="1" spc="-5" dirty="0">
                <a:solidFill>
                  <a:srgbClr val="C00000"/>
                </a:solidFill>
                <a:latin typeface="Bookman Old Style"/>
                <a:cs typeface="Bookman Old Style"/>
              </a:rPr>
              <a:t>:</a:t>
            </a:r>
            <a:r>
              <a:rPr sz="1452" b="1" spc="18" dirty="0">
                <a:solidFill>
                  <a:srgbClr val="C00000"/>
                </a:solidFill>
                <a:latin typeface="Bookman Old Style"/>
                <a:cs typeface="Bookman Old Style"/>
              </a:rPr>
              <a:t> </a:t>
            </a:r>
            <a:r>
              <a:rPr sz="1452" b="1" spc="-5" dirty="0">
                <a:solidFill>
                  <a:srgbClr val="C00000"/>
                </a:solidFill>
                <a:latin typeface="Bookman Old Style"/>
                <a:cs typeface="Bookman Old Style"/>
              </a:rPr>
              <a:t>PRESENTATION</a:t>
            </a:r>
            <a:r>
              <a:rPr sz="1452" spc="-5" dirty="0">
                <a:solidFill>
                  <a:srgbClr val="C00000"/>
                </a:solidFill>
                <a:latin typeface="Times New Roman"/>
                <a:cs typeface="Times New Roman"/>
              </a:rPr>
              <a:t>	</a:t>
            </a:r>
            <a:r>
              <a:rPr sz="1452" b="1" spc="-5" dirty="0">
                <a:solidFill>
                  <a:srgbClr val="C00000"/>
                </a:solidFill>
                <a:latin typeface="Bookman Old Style"/>
                <a:cs typeface="Bookman Old Style"/>
              </a:rPr>
              <a:t>DES</a:t>
            </a:r>
            <a:r>
              <a:rPr sz="1452" b="1" spc="-9" dirty="0">
                <a:solidFill>
                  <a:srgbClr val="C00000"/>
                </a:solidFill>
                <a:latin typeface="Bookman Old Style"/>
                <a:cs typeface="Bookman Old Style"/>
              </a:rPr>
              <a:t> </a:t>
            </a:r>
            <a:r>
              <a:rPr sz="1452" b="1" spc="-5" dirty="0">
                <a:solidFill>
                  <a:srgbClr val="C00000"/>
                </a:solidFill>
                <a:latin typeface="Bookman Old Style"/>
                <a:cs typeface="Bookman Old Style"/>
              </a:rPr>
              <a:t>ETATS</a:t>
            </a:r>
            <a:r>
              <a:rPr sz="1452" b="1" spc="-9" dirty="0">
                <a:solidFill>
                  <a:srgbClr val="C00000"/>
                </a:solidFill>
                <a:latin typeface="Bookman Old Style"/>
                <a:cs typeface="Bookman Old Style"/>
              </a:rPr>
              <a:t> FINANCIERS </a:t>
            </a:r>
            <a:r>
              <a:rPr sz="1452" spc="-5" dirty="0">
                <a:solidFill>
                  <a:srgbClr val="C00000"/>
                </a:solidFill>
                <a:latin typeface="Times New Roman"/>
                <a:cs typeface="Times New Roman"/>
              </a:rPr>
              <a:t> </a:t>
            </a:r>
            <a:r>
              <a:rPr sz="1452" b="1" spc="-9" dirty="0">
                <a:solidFill>
                  <a:srgbClr val="C00000"/>
                </a:solidFill>
                <a:latin typeface="Bookman Old Style"/>
                <a:cs typeface="Bookman Old Style"/>
              </a:rPr>
              <a:t>ANNUELS </a:t>
            </a:r>
            <a:r>
              <a:rPr sz="1452" b="1" spc="-5" dirty="0">
                <a:solidFill>
                  <a:srgbClr val="C00000"/>
                </a:solidFill>
                <a:latin typeface="Bookman Old Style"/>
                <a:cs typeface="Bookman Old Style"/>
              </a:rPr>
              <a:t>DU </a:t>
            </a:r>
            <a:r>
              <a:rPr sz="1452" b="1" spc="-9" dirty="0">
                <a:solidFill>
                  <a:srgbClr val="C00000"/>
                </a:solidFill>
                <a:latin typeface="Bookman Old Style"/>
                <a:cs typeface="Bookman Old Style"/>
              </a:rPr>
              <a:t>SYSTEME MINIMAL </a:t>
            </a:r>
            <a:r>
              <a:rPr sz="1452" b="1" spc="-5" dirty="0">
                <a:solidFill>
                  <a:srgbClr val="C00000"/>
                </a:solidFill>
                <a:latin typeface="Bookman Old Style"/>
                <a:cs typeface="Bookman Old Style"/>
              </a:rPr>
              <a:t>DE TRESORERIE</a:t>
            </a:r>
            <a:r>
              <a:rPr sz="1452" b="1" spc="204" dirty="0">
                <a:solidFill>
                  <a:srgbClr val="C00000"/>
                </a:solidFill>
                <a:latin typeface="Bookman Old Style"/>
                <a:cs typeface="Bookman Old Style"/>
              </a:rPr>
              <a:t> </a:t>
            </a:r>
            <a:r>
              <a:rPr sz="1452" b="1" spc="-9" dirty="0">
                <a:solidFill>
                  <a:srgbClr val="C00000"/>
                </a:solidFill>
                <a:latin typeface="Bookman Old Style"/>
                <a:cs typeface="Bookman Old Style"/>
              </a:rPr>
              <a:t>(SMT)</a:t>
            </a:r>
            <a:endParaRPr sz="1452" dirty="0">
              <a:solidFill>
                <a:srgbClr val="C00000"/>
              </a:solidFill>
              <a:latin typeface="Bookman Old Style"/>
              <a:cs typeface="Bookman Old Style"/>
            </a:endParaRPr>
          </a:p>
        </p:txBody>
      </p:sp>
      <p:sp>
        <p:nvSpPr>
          <p:cNvPr id="15" name="object 15"/>
          <p:cNvSpPr txBox="1"/>
          <p:nvPr/>
        </p:nvSpPr>
        <p:spPr>
          <a:xfrm>
            <a:off x="4076992" y="1814661"/>
            <a:ext cx="6036417" cy="90832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marL="11527">
              <a:tabLst>
                <a:tab pos="753834" algn="l"/>
              </a:tabLst>
            </a:pPr>
            <a:r>
              <a:rPr sz="1452" b="1" spc="-9" dirty="0">
                <a:solidFill>
                  <a:srgbClr val="C00000"/>
                </a:solidFill>
                <a:latin typeface="Bookman Old Style"/>
                <a:cs typeface="Bookman Old Style"/>
              </a:rPr>
              <a:t>TITRE</a:t>
            </a:r>
            <a:r>
              <a:rPr sz="1452" spc="-9" dirty="0">
                <a:solidFill>
                  <a:srgbClr val="C00000"/>
                </a:solidFill>
                <a:latin typeface="Times New Roman"/>
                <a:cs typeface="Times New Roman"/>
              </a:rPr>
              <a:t>	</a:t>
            </a:r>
            <a:r>
              <a:rPr sz="1634" b="1" dirty="0">
                <a:solidFill>
                  <a:srgbClr val="C00000"/>
                </a:solidFill>
                <a:latin typeface="Bookman Old Style"/>
                <a:cs typeface="Bookman Old Style"/>
              </a:rPr>
              <a:t>V : </a:t>
            </a:r>
            <a:r>
              <a:rPr sz="1634" b="1" spc="-5" dirty="0">
                <a:solidFill>
                  <a:srgbClr val="C00000"/>
                </a:solidFill>
                <a:latin typeface="Bookman Old Style"/>
                <a:cs typeface="Bookman Old Style"/>
              </a:rPr>
              <a:t>CADRE</a:t>
            </a:r>
            <a:r>
              <a:rPr sz="1634" b="1" spc="-45" dirty="0">
                <a:solidFill>
                  <a:srgbClr val="C00000"/>
                </a:solidFill>
                <a:latin typeface="Bookman Old Style"/>
                <a:cs typeface="Bookman Old Style"/>
              </a:rPr>
              <a:t> </a:t>
            </a:r>
            <a:r>
              <a:rPr sz="1634" b="1" spc="-5" dirty="0">
                <a:solidFill>
                  <a:srgbClr val="C00000"/>
                </a:solidFill>
                <a:latin typeface="Bookman Old Style"/>
                <a:cs typeface="Bookman Old Style"/>
              </a:rPr>
              <a:t>CONCEPTUEL</a:t>
            </a:r>
            <a:endParaRPr sz="1634" dirty="0">
              <a:solidFill>
                <a:srgbClr val="C00000"/>
              </a:solidFill>
              <a:latin typeface="Bookman Old Style"/>
              <a:cs typeface="Bookman Old Style"/>
            </a:endParaRPr>
          </a:p>
          <a:p>
            <a:pPr>
              <a:lnSpc>
                <a:spcPct val="100000"/>
              </a:lnSpc>
            </a:pPr>
            <a:endParaRPr sz="1634" dirty="0">
              <a:solidFill>
                <a:srgbClr val="C00000"/>
              </a:solidFill>
              <a:latin typeface="Times New Roman"/>
              <a:cs typeface="Times New Roman"/>
            </a:endParaRPr>
          </a:p>
          <a:p>
            <a:pPr marL="54175">
              <a:spcBef>
                <a:spcPts val="1234"/>
              </a:spcBef>
            </a:pPr>
            <a:r>
              <a:rPr sz="1634" b="1" spc="-5" dirty="0">
                <a:solidFill>
                  <a:srgbClr val="C00000"/>
                </a:solidFill>
                <a:latin typeface="Bookman Old Style"/>
                <a:cs typeface="Bookman Old Style"/>
              </a:rPr>
              <a:t>TITRE VI </a:t>
            </a:r>
            <a:r>
              <a:rPr sz="1634" b="1" dirty="0">
                <a:solidFill>
                  <a:srgbClr val="C00000"/>
                </a:solidFill>
                <a:latin typeface="Bookman Old Style"/>
                <a:cs typeface="Bookman Old Style"/>
              </a:rPr>
              <a:t>: </a:t>
            </a:r>
            <a:r>
              <a:rPr sz="1634" b="1" spc="-5" dirty="0">
                <a:solidFill>
                  <a:srgbClr val="C00000"/>
                </a:solidFill>
                <a:latin typeface="Bookman Old Style"/>
                <a:cs typeface="Bookman Old Style"/>
              </a:rPr>
              <a:t>DEFINITIONS DES</a:t>
            </a:r>
            <a:r>
              <a:rPr sz="1634" b="1" spc="18" dirty="0">
                <a:solidFill>
                  <a:srgbClr val="C00000"/>
                </a:solidFill>
                <a:latin typeface="Bookman Old Style"/>
                <a:cs typeface="Bookman Old Style"/>
              </a:rPr>
              <a:t> </a:t>
            </a:r>
            <a:r>
              <a:rPr sz="1634" b="1" spc="-5" dirty="0">
                <a:solidFill>
                  <a:srgbClr val="C00000"/>
                </a:solidFill>
                <a:latin typeface="Bookman Old Style"/>
                <a:cs typeface="Bookman Old Style"/>
              </a:rPr>
              <a:t>TERMES</a:t>
            </a:r>
            <a:endParaRPr sz="1634" dirty="0">
              <a:solidFill>
                <a:srgbClr val="C00000"/>
              </a:solidFill>
              <a:latin typeface="Bookman Old Style"/>
              <a:cs typeface="Bookman Old Style"/>
            </a:endParaRPr>
          </a:p>
        </p:txBody>
      </p:sp>
      <p:sp>
        <p:nvSpPr>
          <p:cNvPr id="16" name="object 16"/>
          <p:cNvSpPr/>
          <p:nvPr/>
        </p:nvSpPr>
        <p:spPr>
          <a:xfrm>
            <a:off x="3997225" y="5774552"/>
            <a:ext cx="6094053" cy="329183"/>
          </a:xfrm>
          <a:prstGeom prst="rect">
            <a:avLst/>
          </a:prstGeom>
          <a:blipFill>
            <a:blip r:embed="rId6" cstate="print"/>
            <a:stretch>
              <a:fillRect/>
            </a:stretch>
          </a:blipFill>
        </p:spPr>
        <p:txBody>
          <a:bodyPr wrap="square" lIns="0" tIns="0" rIns="0" bIns="0" rtlCol="0"/>
          <a:lstStyle/>
          <a:p>
            <a:endParaRPr sz="1634"/>
          </a:p>
        </p:txBody>
      </p:sp>
      <p:sp>
        <p:nvSpPr>
          <p:cNvPr id="17" name="object 17"/>
          <p:cNvSpPr txBox="1"/>
          <p:nvPr/>
        </p:nvSpPr>
        <p:spPr>
          <a:xfrm>
            <a:off x="4076992" y="5822497"/>
            <a:ext cx="2876902" cy="223459"/>
          </a:xfrm>
          <a:prstGeom prst="rect">
            <a:avLst/>
          </a:prstGeom>
        </p:spPr>
        <p:txBody>
          <a:bodyPr vert="horz" wrap="square" lIns="0" tIns="0" rIns="0" bIns="0" rtlCol="0">
            <a:spAutoFit/>
          </a:bodyPr>
          <a:lstStyle/>
          <a:p>
            <a:pPr marL="11527"/>
            <a:r>
              <a:rPr sz="1452" b="1" spc="-9" dirty="0">
                <a:solidFill>
                  <a:srgbClr val="C00000"/>
                </a:solidFill>
                <a:latin typeface="Bookman Old Style"/>
                <a:cs typeface="Bookman Old Style"/>
              </a:rPr>
              <a:t>TITRE </a:t>
            </a:r>
            <a:r>
              <a:rPr sz="1452" b="1" spc="-5" dirty="0">
                <a:solidFill>
                  <a:srgbClr val="C00000"/>
                </a:solidFill>
                <a:latin typeface="Bookman Old Style"/>
                <a:cs typeface="Bookman Old Style"/>
              </a:rPr>
              <a:t>XI :</a:t>
            </a:r>
            <a:r>
              <a:rPr sz="1452" b="1" spc="-9" dirty="0">
                <a:solidFill>
                  <a:srgbClr val="C00000"/>
                </a:solidFill>
                <a:latin typeface="Bookman Old Style"/>
                <a:cs typeface="Bookman Old Style"/>
              </a:rPr>
              <a:t> </a:t>
            </a:r>
            <a:r>
              <a:rPr sz="1452" b="1" spc="-5" dirty="0">
                <a:solidFill>
                  <a:srgbClr val="C00000"/>
                </a:solidFill>
                <a:latin typeface="Bookman Old Style"/>
                <a:cs typeface="Bookman Old Style"/>
              </a:rPr>
              <a:t>NOMENCLATURES</a:t>
            </a:r>
            <a:endParaRPr sz="1452" dirty="0">
              <a:solidFill>
                <a:srgbClr val="C00000"/>
              </a:solidFill>
              <a:latin typeface="Bookman Old Style"/>
              <a:cs typeface="Bookman Old Style"/>
            </a:endParaRPr>
          </a:p>
        </p:txBody>
      </p:sp>
      <p:sp>
        <p:nvSpPr>
          <p:cNvPr id="18" name="Espace réservé de la date 17"/>
          <p:cNvSpPr>
            <a:spLocks noGrp="1"/>
          </p:cNvSpPr>
          <p:nvPr>
            <p:ph type="dt" sz="half" idx="10"/>
          </p:nvPr>
        </p:nvSpPr>
        <p:spPr/>
        <p:txBody>
          <a:bodyPr/>
          <a:lstStyle/>
          <a:p>
            <a:fld id="{532022CF-F495-4289-9040-7B338F3DDA06}" type="datetime1">
              <a:rPr lang="fr-FR" smtClean="0"/>
              <a:pPr/>
              <a:t>06/03/2019</a:t>
            </a:fld>
            <a:endParaRPr lang="en-US" dirty="0"/>
          </a:p>
        </p:txBody>
      </p:sp>
      <p:sp>
        <p:nvSpPr>
          <p:cNvPr id="19" name="Espace réservé du numéro de diapositive 18"/>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 val="30677786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848934795"/>
              </p:ext>
            </p:extLst>
          </p:nvPr>
        </p:nvGraphicFramePr>
        <p:xfrm>
          <a:off x="2110102" y="664478"/>
          <a:ext cx="9733702" cy="5212782"/>
        </p:xfrm>
        <a:graphic>
          <a:graphicData uri="http://schemas.openxmlformats.org/drawingml/2006/table">
            <a:tbl>
              <a:tblPr>
                <a:tableStyleId>{5C22544A-7EE6-4342-B048-85BDC9FD1C3A}</a:tableStyleId>
              </a:tblPr>
              <a:tblGrid>
                <a:gridCol w="1189257"/>
                <a:gridCol w="8544445"/>
              </a:tblGrid>
              <a:tr h="617563">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4595219">
                <a:tc>
                  <a:txBody>
                    <a:bodyPr/>
                    <a:lstStyle/>
                    <a:p>
                      <a:pPr algn="ctr" fontAlgn="ctr"/>
                      <a:r>
                        <a:rPr lang="fr-FR" sz="1400" b="0" i="0" u="none" strike="noStrike" dirty="0" smtClean="0">
                          <a:solidFill>
                            <a:srgbClr val="000000"/>
                          </a:solidFill>
                          <a:effectLst/>
                          <a:latin typeface="Century Gothic" panose="020B0502020202020204" pitchFamily="34" charset="0"/>
                        </a:rPr>
                        <a:t>106-1</a:t>
                      </a:r>
                    </a:p>
                    <a:p>
                      <a:pPr algn="ctr" fontAlgn="ctr"/>
                      <a:r>
                        <a:rPr lang="fr-FR" sz="1400" b="0" i="0" u="none" strike="noStrike" dirty="0" smtClean="0">
                          <a:solidFill>
                            <a:srgbClr val="000000"/>
                          </a:solidFill>
                          <a:effectLst/>
                          <a:latin typeface="Century Gothic" panose="020B0502020202020204" pitchFamily="34" charset="0"/>
                        </a:rPr>
                        <a:t>nouveau</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comptes combinés sont obtenus en procédant aux opérations suivantes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cumul des comptes des entités faisant partie du périmètre des comptes combinés, éventuellement après retraitements et reclassement (élimination des incidences sur les comptes des écritures passées pour la seule application des législations fiscales, impositions différées comptabilisées...)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élimination des comptes réciproques : actifs et passifs, charges et produits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neutralisation des résultats provenant d’opérations effectuées entre les entités comprises dans le périmètre.</a:t>
                      </a:r>
                    </a:p>
                    <a:p>
                      <a:pPr marL="742950" lvl="1" indent="-285750" algn="l" fontAlgn="b">
                        <a:buFont typeface="Courier New" panose="02070309020205020404" pitchFamily="49" charset="0"/>
                        <a:buChar char="o"/>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33671611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579629419"/>
              </p:ext>
            </p:extLst>
          </p:nvPr>
        </p:nvGraphicFramePr>
        <p:xfrm>
          <a:off x="1575507" y="2019262"/>
          <a:ext cx="10458448" cy="3982862"/>
        </p:xfrm>
        <a:graphic>
          <a:graphicData uri="http://schemas.openxmlformats.org/drawingml/2006/table">
            <a:tbl>
              <a:tblPr>
                <a:tableStyleId>{5C22544A-7EE6-4342-B048-85BDC9FD1C3A}</a:tableStyleId>
              </a:tblPr>
              <a:tblGrid>
                <a:gridCol w="845819"/>
                <a:gridCol w="5063207"/>
                <a:gridCol w="4549422"/>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108</a:t>
                      </a:r>
                    </a:p>
                  </a:txBody>
                  <a:tcPr marL="9525" marR="9525" marT="9525" marB="0" anchor="ctr"/>
                </a:tc>
                <a:tc>
                  <a:txBody>
                    <a:bodyPr/>
                    <a:lstStyle/>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Lorsque le lien de capital entre deux ou plusieurs </a:t>
                      </a:r>
                      <a:r>
                        <a:rPr lang="fr-FR" sz="1600" b="0" i="0" u="none" strike="noStrike" dirty="0" smtClean="0">
                          <a:solidFill>
                            <a:schemeClr val="accent2"/>
                          </a:solidFill>
                          <a:effectLst/>
                          <a:latin typeface="Century Gothic" panose="020B0502020202020204" pitchFamily="34" charset="0"/>
                        </a:rPr>
                        <a:t>entités</a:t>
                      </a:r>
                      <a:r>
                        <a:rPr lang="fr-FR" sz="1600" b="0" i="0" u="none" strike="noStrike" dirty="0" smtClean="0">
                          <a:solidFill>
                            <a:schemeClr val="tx1"/>
                          </a:solidFill>
                          <a:effectLst/>
                          <a:latin typeface="Century Gothic" panose="020B0502020202020204" pitchFamily="34" charset="0"/>
                        </a:rPr>
                        <a:t> dont les comptes sont combinés est d'un niveau suffisant pour justifier la consolidation entre elles, il est maintenu au bilan combiné les écarts d'acquisition inscrits dans les comptes consolidés.</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c>
                  <a:txBody>
                    <a:bodyPr/>
                    <a:lstStyle/>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Lorsque le lien de capital entre deux ou plusieurs </a:t>
                      </a:r>
                      <a:r>
                        <a:rPr lang="fr-FR" sz="1600" b="1" i="0" u="none" strike="noStrike" dirty="0" smtClean="0">
                          <a:solidFill>
                            <a:schemeClr val="tx1"/>
                          </a:solidFill>
                          <a:effectLst/>
                          <a:latin typeface="Century Gothic" panose="020B0502020202020204" pitchFamily="34" charset="0"/>
                        </a:rPr>
                        <a:t>entreprises</a:t>
                      </a:r>
                      <a:r>
                        <a:rPr lang="fr-FR" sz="1600" b="0" i="0" u="none" strike="noStrike" dirty="0" smtClean="0">
                          <a:solidFill>
                            <a:schemeClr val="tx1"/>
                          </a:solidFill>
                          <a:effectLst/>
                          <a:latin typeface="Century Gothic" panose="020B0502020202020204" pitchFamily="34" charset="0"/>
                        </a:rPr>
                        <a:t> dont les comptes sont combinés est d’un niveau suffisant pour justifier la consolidation entre elles, il est maintenu au bilan combiné les écarts d’évaluation et d’acquisition inscrits dans les comptes consolidés.</a:t>
                      </a:r>
                    </a:p>
                  </a:txBody>
                  <a:tcPr marL="9525" marR="9525" marT="9525" marB="0"/>
                </a:tc>
              </a:tr>
            </a:tbl>
          </a:graphicData>
        </a:graphic>
      </p:graphicFrame>
    </p:spTree>
    <p:extLst>
      <p:ext uri="{BB962C8B-B14F-4D97-AF65-F5344CB8AC3E}">
        <p14:creationId xmlns:p14="http://schemas.microsoft.com/office/powerpoint/2010/main" xmlns="" val="22209611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618353756"/>
              </p:ext>
            </p:extLst>
          </p:nvPr>
        </p:nvGraphicFramePr>
        <p:xfrm>
          <a:off x="2176076" y="2971664"/>
          <a:ext cx="9733702" cy="2774382"/>
        </p:xfrm>
        <a:graphic>
          <a:graphicData uri="http://schemas.openxmlformats.org/drawingml/2006/table">
            <a:tbl>
              <a:tblPr>
                <a:tableStyleId>{5C22544A-7EE6-4342-B048-85BDC9FD1C3A}</a:tableStyleId>
              </a:tblPr>
              <a:tblGrid>
                <a:gridCol w="1189257"/>
                <a:gridCol w="8544445"/>
              </a:tblGrid>
              <a:tr h="328684">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2445698">
                <a:tc>
                  <a:txBody>
                    <a:bodyPr/>
                    <a:lstStyle/>
                    <a:p>
                      <a:pPr algn="ctr" fontAlgn="ctr"/>
                      <a:r>
                        <a:rPr lang="fr-FR" sz="1400" b="0" i="0" u="none" strike="noStrike" dirty="0" smtClean="0">
                          <a:solidFill>
                            <a:srgbClr val="000000"/>
                          </a:solidFill>
                          <a:effectLst/>
                          <a:latin typeface="Century Gothic" panose="020B0502020202020204" pitchFamily="34" charset="0"/>
                        </a:rPr>
                        <a:t>108-1</a:t>
                      </a:r>
                    </a:p>
                    <a:p>
                      <a:pPr algn="ctr" fontAlgn="ctr"/>
                      <a:r>
                        <a:rPr lang="fr-FR" sz="1400" b="0" i="0" u="none" strike="noStrike" dirty="0" smtClean="0">
                          <a:solidFill>
                            <a:srgbClr val="000000"/>
                          </a:solidFill>
                          <a:effectLst/>
                          <a:latin typeface="Century Gothic" panose="020B0502020202020204" pitchFamily="34" charset="0"/>
                        </a:rPr>
                        <a:t>nouveau</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Un jeu complet</a:t>
                      </a:r>
                      <a:r>
                        <a:rPr lang="fr-FR" sz="1600" b="0" i="0" u="none" strike="noStrike" baseline="0" dirty="0" smtClean="0">
                          <a:solidFill>
                            <a:schemeClr val="tx1"/>
                          </a:solidFill>
                          <a:effectLst/>
                          <a:latin typeface="Century Gothic" panose="020B0502020202020204" pitchFamily="34" charset="0"/>
                        </a:rPr>
                        <a:t> d’états financiers combinés </a:t>
                      </a:r>
                      <a:r>
                        <a:rPr lang="fr-FR" sz="1600" b="0" i="0" u="none" strike="noStrike" dirty="0" smtClean="0">
                          <a:solidFill>
                            <a:schemeClr val="tx1"/>
                          </a:solidFill>
                          <a:effectLst/>
                          <a:latin typeface="Century Gothic" panose="020B0502020202020204" pitchFamily="34" charset="0"/>
                        </a:rPr>
                        <a:t>comprend: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le bilan combiné,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le compte de résultat combiné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le tableau combiné des flux de trésorerie</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et les Notes annexes. </a:t>
                      </a:r>
                    </a:p>
                    <a:p>
                      <a:pPr marL="0" indent="0" algn="l" fontAlgn="b">
                        <a:buFont typeface="Arial" panose="020B0604020202020204" pitchFamily="34" charset="0"/>
                        <a:buNone/>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41774765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618385968"/>
              </p:ext>
            </p:extLst>
          </p:nvPr>
        </p:nvGraphicFramePr>
        <p:xfrm>
          <a:off x="1972435" y="1152907"/>
          <a:ext cx="9733702" cy="4162395"/>
        </p:xfrm>
        <a:graphic>
          <a:graphicData uri="http://schemas.openxmlformats.org/drawingml/2006/table">
            <a:tbl>
              <a:tblPr>
                <a:tableStyleId>{5C22544A-7EE6-4342-B048-85BDC9FD1C3A}</a:tableStyleId>
              </a:tblPr>
              <a:tblGrid>
                <a:gridCol w="633318"/>
                <a:gridCol w="4550192"/>
                <a:gridCol w="4550192"/>
              </a:tblGrid>
              <a:tr h="34874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2594970">
                <a:tc>
                  <a:txBody>
                    <a:bodyPr/>
                    <a:lstStyle/>
                    <a:p>
                      <a:pPr algn="ctr" fontAlgn="ctr"/>
                      <a:r>
                        <a:rPr lang="fr-FR" sz="1400" b="0" i="0" u="none" strike="noStrike" dirty="0" smtClean="0">
                          <a:solidFill>
                            <a:srgbClr val="000000"/>
                          </a:solidFill>
                          <a:effectLst/>
                          <a:latin typeface="Century Gothic" panose="020B0502020202020204" pitchFamily="34" charset="0"/>
                        </a:rPr>
                        <a:t>109</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rgbClr val="000000"/>
                        </a:solidFill>
                        <a:effectLst/>
                        <a:latin typeface="+mn-lt"/>
                      </a:endParaRP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kern="1200" dirty="0" smtClean="0">
                          <a:solidFill>
                            <a:srgbClr val="C00000"/>
                          </a:solidFill>
                          <a:effectLst/>
                          <a:latin typeface="Century Gothic" panose="020B0502020202020204" pitchFamily="34" charset="0"/>
                          <a:ea typeface="+mn-ea"/>
                          <a:cs typeface="+mn-cs"/>
                        </a:rPr>
                        <a:t>Le nom de l’entité combinante</a:t>
                      </a:r>
                    </a:p>
                    <a:p>
                      <a:pPr marL="285750" marR="0" lvl="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kern="1200" dirty="0" smtClean="0">
                          <a:solidFill>
                            <a:srgbClr val="C00000"/>
                          </a:solidFill>
                          <a:effectLst/>
                          <a:latin typeface="Century Gothic" panose="020B0502020202020204" pitchFamily="34" charset="0"/>
                          <a:ea typeface="+mn-ea"/>
                          <a:cs typeface="+mn-cs"/>
                        </a:rPr>
                        <a:t>(…)</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indication des motifs qui justifient la non combinaison de certaines entités bien qu’elles répondent aux critères d’inclusion dans le périmètre de combinaison ;</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a:t>
                      </a:r>
                      <a:r>
                        <a:rPr lang="fr-FR" sz="1600" b="0" i="0" u="none" strike="noStrike" baseline="0" dirty="0" smtClean="0">
                          <a:solidFill>
                            <a:srgbClr val="C00000"/>
                          </a:solidFill>
                          <a:effectLst/>
                          <a:latin typeface="Century Gothic" panose="020B0502020202020204" pitchFamily="34" charset="0"/>
                        </a:rPr>
                        <a:t> descriptions narratives ou des décompositions d’éléments présentés dans les autres états financiers.</a:t>
                      </a:r>
                    </a:p>
                    <a:p>
                      <a:pPr marL="0" indent="0" algn="l" fontAlgn="b">
                        <a:buFont typeface="Arial" panose="020B0604020202020204" pitchFamily="34" charset="0"/>
                        <a:buNone/>
                      </a:pP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Etat annexé</a:t>
                      </a:r>
                      <a:r>
                        <a:rPr lang="fr-FR" sz="1600" b="0" i="0" u="none" strike="noStrike" dirty="0" smtClean="0">
                          <a:solidFill>
                            <a:srgbClr val="000000"/>
                          </a:solidFill>
                          <a:effectLst/>
                          <a:latin typeface="+mn-lt"/>
                        </a:rPr>
                        <a:t> (…)</a:t>
                      </a:r>
                    </a:p>
                    <a:p>
                      <a:pPr marL="0" marR="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fr-FR" sz="1600" b="0" i="0" u="none" strike="noStrike" dirty="0" smtClean="0">
                        <a:solidFill>
                          <a:srgbClr val="000000"/>
                        </a:solidFill>
                        <a:effectLst/>
                        <a:latin typeface="+mn-lt"/>
                      </a:endParaRP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rgbClr val="000000"/>
                        </a:solidFill>
                        <a:effectLst/>
                        <a:latin typeface="+mn-lt"/>
                      </a:endParaRP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241025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297400170"/>
              </p:ext>
            </p:extLst>
          </p:nvPr>
        </p:nvGraphicFramePr>
        <p:xfrm>
          <a:off x="1575507" y="2019262"/>
          <a:ext cx="10458448" cy="3982862"/>
        </p:xfrm>
        <a:graphic>
          <a:graphicData uri="http://schemas.openxmlformats.org/drawingml/2006/table">
            <a:tbl>
              <a:tblPr>
                <a:tableStyleId>{5C22544A-7EE6-4342-B048-85BDC9FD1C3A}</a:tableStyleId>
              </a:tblPr>
              <a:tblGrid>
                <a:gridCol w="845819"/>
                <a:gridCol w="4953251"/>
                <a:gridCol w="4659378"/>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110</a:t>
                      </a: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Les états financiers combinés font l'objet d'un rapport sur la gestion de l'ensemble combiné, et d'une </a:t>
                      </a:r>
                      <a:r>
                        <a:rPr lang="fr-FR" sz="1800" b="0" i="0" u="none" strike="noStrike" kern="1200" baseline="0" dirty="0" smtClean="0">
                          <a:solidFill>
                            <a:srgbClr val="C00000"/>
                          </a:solidFill>
                          <a:latin typeface="+mn-lt"/>
                          <a:ea typeface="+mn-ea"/>
                          <a:cs typeface="+mn-cs"/>
                        </a:rPr>
                        <a:t>opinion </a:t>
                      </a:r>
                      <a:r>
                        <a:rPr lang="fr-FR" sz="1800" b="0" i="0" u="none" strike="noStrike" kern="1200" baseline="0" dirty="0" smtClean="0">
                          <a:solidFill>
                            <a:schemeClr val="dk1"/>
                          </a:solidFill>
                          <a:latin typeface="+mn-lt"/>
                          <a:ea typeface="+mn-ea"/>
                          <a:cs typeface="+mn-cs"/>
                        </a:rPr>
                        <a:t>du ou des commissaires aux comptes, suivant les mêmes principes et modalités que ceux prévus pour les états financiers consolidés.</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Les états financiers combinés font l’objet</a:t>
                      </a:r>
                    </a:p>
                    <a:p>
                      <a:r>
                        <a:rPr lang="fr-FR" sz="1800" b="0" i="0" u="none" strike="noStrike" kern="1200" baseline="0" dirty="0" smtClean="0">
                          <a:solidFill>
                            <a:schemeClr val="dk1"/>
                          </a:solidFill>
                          <a:latin typeface="+mn-lt"/>
                          <a:ea typeface="+mn-ea"/>
                          <a:cs typeface="+mn-cs"/>
                        </a:rPr>
                        <a:t>d’un rapport sur la gestion de l’ensemble combiné, et d’une </a:t>
                      </a:r>
                      <a:r>
                        <a:rPr lang="fr-FR" sz="1800" b="1" i="0" u="none" strike="noStrike" kern="1200" baseline="0" dirty="0" smtClean="0">
                          <a:solidFill>
                            <a:schemeClr val="dk1"/>
                          </a:solidFill>
                          <a:latin typeface="+mn-lt"/>
                          <a:ea typeface="+mn-ea"/>
                          <a:cs typeface="+mn-cs"/>
                        </a:rPr>
                        <a:t>certification</a:t>
                      </a:r>
                      <a:r>
                        <a:rPr lang="fr-FR" sz="1800" b="0" i="0" u="none" strike="noStrike" kern="1200" baseline="0" dirty="0" smtClean="0">
                          <a:solidFill>
                            <a:schemeClr val="dk1"/>
                          </a:solidFill>
                          <a:latin typeface="+mn-lt"/>
                          <a:ea typeface="+mn-ea"/>
                          <a:cs typeface="+mn-cs"/>
                        </a:rPr>
                        <a:t> du ou des commissaires aux comptes, suivant les mêmes principes et modalités que ceux prévus pour les états financiers consolidés.</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19568586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165803356"/>
              </p:ext>
            </p:extLst>
          </p:nvPr>
        </p:nvGraphicFramePr>
        <p:xfrm>
          <a:off x="2277676" y="2870633"/>
          <a:ext cx="9733702" cy="3259804"/>
        </p:xfrm>
        <a:graphic>
          <a:graphicData uri="http://schemas.openxmlformats.org/drawingml/2006/table">
            <a:tbl>
              <a:tblPr>
                <a:tableStyleId>{5C22544A-7EE6-4342-B048-85BDC9FD1C3A}</a:tableStyleId>
              </a:tblPr>
              <a:tblGrid>
                <a:gridCol w="1189257"/>
                <a:gridCol w="8544445"/>
              </a:tblGrid>
              <a:tr h="38619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a:effectLst/>
                        </a:rPr>
                        <a:t>SYSCOHADA </a:t>
                      </a:r>
                      <a:r>
                        <a:rPr lang="fr-FR" sz="1600" u="none" strike="noStrike" dirty="0" smtClean="0">
                          <a:effectLst/>
                        </a:rPr>
                        <a:t>Révisé (Dispositions de 1</a:t>
                      </a:r>
                      <a:r>
                        <a:rPr lang="fr-FR" sz="1600" u="none" strike="noStrike" baseline="30000" dirty="0" smtClean="0">
                          <a:effectLst/>
                        </a:rPr>
                        <a:t>ère</a:t>
                      </a:r>
                      <a:r>
                        <a:rPr lang="fr-FR" sz="1600" u="none" strike="noStrike" dirty="0" smtClean="0">
                          <a:effectLst/>
                        </a:rPr>
                        <a:t> application)</a:t>
                      </a:r>
                      <a:endParaRPr lang="fr-FR" sz="1600" b="1" i="0" u="none" strike="noStrike" dirty="0">
                        <a:solidFill>
                          <a:srgbClr val="000000"/>
                        </a:solidFill>
                        <a:effectLst/>
                        <a:latin typeface="Calibri" panose="020F0502020204030204" pitchFamily="34" charset="0"/>
                      </a:endParaRPr>
                    </a:p>
                  </a:txBody>
                  <a:tcPr marL="7590" marR="7590" marT="7590" marB="0" anchor="ctr"/>
                </a:tc>
              </a:tr>
              <a:tr h="2873612">
                <a:tc>
                  <a:txBody>
                    <a:bodyPr/>
                    <a:lstStyle/>
                    <a:p>
                      <a:pPr algn="ctr" fontAlgn="ctr"/>
                      <a:r>
                        <a:rPr lang="fr-FR" sz="1400" b="0" i="0" u="none" strike="noStrike" dirty="0" smtClean="0">
                          <a:solidFill>
                            <a:srgbClr val="000000"/>
                          </a:solidFill>
                          <a:effectLst/>
                          <a:latin typeface="Century Gothic" panose="020B0502020202020204" pitchFamily="34" charset="0"/>
                        </a:rPr>
                        <a:t>111-1</a:t>
                      </a:r>
                    </a:p>
                    <a:p>
                      <a:pPr algn="ctr" fontAlgn="ctr"/>
                      <a:r>
                        <a:rPr lang="fr-FR" sz="1400" b="0" i="0" u="none" strike="noStrike" dirty="0" smtClean="0">
                          <a:solidFill>
                            <a:srgbClr val="000000"/>
                          </a:solidFill>
                          <a:effectLst/>
                          <a:latin typeface="Century Gothic" panose="020B0502020202020204" pitchFamily="34" charset="0"/>
                        </a:rPr>
                        <a:t>nouveau</a:t>
                      </a:r>
                    </a:p>
                    <a:p>
                      <a:pPr algn="ctr" fontAlgn="ct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comptes d’actif ou de passif supprimés ou traités autrement par le présent Acte uniforme doivent être traités comme indiqué au titre VIII Opérations spécifiques, Chapitre 41 par le biais d’un compte qui a été créé exclusivement à cet effet :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475 Compte transitoire lié à la révision du SYSCOHADA, compte actif-compte passif.</a:t>
                      </a:r>
                    </a:p>
                  </a:txBody>
                  <a:tcPr marL="9525" marR="9525" marT="9525" marB="0" anchor="ctr"/>
                </a:tc>
              </a:tr>
            </a:tbl>
          </a:graphicData>
        </a:graphic>
      </p:graphicFrame>
    </p:spTree>
    <p:extLst>
      <p:ext uri="{BB962C8B-B14F-4D97-AF65-F5344CB8AC3E}">
        <p14:creationId xmlns:p14="http://schemas.microsoft.com/office/powerpoint/2010/main" xmlns="" val="139357985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678344056"/>
              </p:ext>
            </p:extLst>
          </p:nvPr>
        </p:nvGraphicFramePr>
        <p:xfrm>
          <a:off x="1693333" y="308120"/>
          <a:ext cx="10340622" cy="6123160"/>
        </p:xfrm>
        <a:graphic>
          <a:graphicData uri="http://schemas.openxmlformats.org/drawingml/2006/table">
            <a:tbl>
              <a:tblPr>
                <a:tableStyleId>{5C22544A-7EE6-4342-B048-85BDC9FD1C3A}</a:tableStyleId>
              </a:tblPr>
              <a:tblGrid>
                <a:gridCol w="1106311"/>
                <a:gridCol w="9234311"/>
              </a:tblGrid>
              <a:tr h="5053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solidFill>
                      <a:schemeClr val="accent6">
                        <a:lumMod val="60000"/>
                        <a:lumOff val="40000"/>
                      </a:schemeClr>
                    </a:solidFill>
                  </a:tcPr>
                </a:tc>
                <a:tc>
                  <a:txBody>
                    <a:bodyPr/>
                    <a:lstStyle/>
                    <a:p>
                      <a:pPr algn="ctr" fontAlgn="ctr"/>
                      <a:r>
                        <a:rPr lang="fr-FR" sz="1600" u="none" strike="noStrike" dirty="0" smtClean="0">
                          <a:solidFill>
                            <a:srgbClr val="C00000"/>
                          </a:solidFill>
                          <a:effectLst/>
                        </a:rPr>
                        <a:t>Pour</a:t>
                      </a:r>
                      <a:r>
                        <a:rPr lang="fr-FR" sz="1600" u="none" strike="noStrike" baseline="0" dirty="0" smtClean="0">
                          <a:solidFill>
                            <a:srgbClr val="C00000"/>
                          </a:solidFill>
                          <a:effectLst/>
                        </a:rPr>
                        <a:t> rappel : </a:t>
                      </a:r>
                      <a:r>
                        <a:rPr lang="fr-FR" sz="1600" u="none" strike="noStrike" dirty="0" smtClean="0">
                          <a:effectLst/>
                        </a:rPr>
                        <a:t>SYSCOHADA Révisé (Dispositions de 1</a:t>
                      </a:r>
                      <a:r>
                        <a:rPr lang="fr-FR" sz="1600" u="none" strike="noStrike" baseline="30000" dirty="0" smtClean="0">
                          <a:effectLst/>
                        </a:rPr>
                        <a:t>ère</a:t>
                      </a:r>
                      <a:r>
                        <a:rPr lang="fr-FR" sz="1600" u="none" strike="noStrike" dirty="0" smtClean="0">
                          <a:effectLst/>
                        </a:rPr>
                        <a:t> application) – Titre VIII chapitre 41 </a:t>
                      </a:r>
                      <a:endParaRPr lang="fr-FR" sz="1600" b="1" i="0" u="none" strike="noStrike" dirty="0">
                        <a:solidFill>
                          <a:srgbClr val="000000"/>
                        </a:solidFill>
                        <a:effectLst/>
                        <a:latin typeface="Calibri" panose="020F0502020204030204" pitchFamily="34" charset="0"/>
                      </a:endParaRPr>
                    </a:p>
                  </a:txBody>
                  <a:tcPr marL="7590" marR="7590" marT="7590" marB="0" anchor="ctr">
                    <a:solidFill>
                      <a:schemeClr val="accent6">
                        <a:lumMod val="60000"/>
                        <a:lumOff val="40000"/>
                      </a:schemeClr>
                    </a:solidFill>
                  </a:tcPr>
                </a:tc>
              </a:tr>
              <a:tr h="4595219">
                <a:tc>
                  <a:txBody>
                    <a:bodyPr/>
                    <a:lstStyle/>
                    <a:p>
                      <a:pPr algn="ctr" fontAlgn="ctr"/>
                      <a:r>
                        <a:rPr lang="fr-FR" sz="1400" b="0" i="0" u="none" strike="noStrike" dirty="0" smtClean="0">
                          <a:solidFill>
                            <a:srgbClr val="C00000"/>
                          </a:solidFill>
                          <a:effectLst/>
                          <a:latin typeface="Century Gothic" panose="020B0502020202020204" pitchFamily="34" charset="0"/>
                        </a:rPr>
                        <a:t>Pour</a:t>
                      </a:r>
                      <a:r>
                        <a:rPr lang="fr-FR" sz="1400" b="0" i="0" u="none" strike="noStrike" baseline="0" dirty="0" smtClean="0">
                          <a:solidFill>
                            <a:srgbClr val="C00000"/>
                          </a:solidFill>
                          <a:effectLst/>
                          <a:latin typeface="Century Gothic" panose="020B0502020202020204" pitchFamily="34" charset="0"/>
                        </a:rPr>
                        <a:t> rappel- Ce contenu ne fait pas partie de l’article 111</a:t>
                      </a:r>
                      <a:endParaRPr lang="fr-FR" sz="1400" b="0" i="0" u="none" strike="noStrike" dirty="0">
                        <a:solidFill>
                          <a:srgbClr val="C00000"/>
                        </a:solidFill>
                        <a:effectLst/>
                        <a:latin typeface="Century Gothic" panose="020B0502020202020204" pitchFamily="34" charset="0"/>
                      </a:endParaRPr>
                    </a:p>
                  </a:txBody>
                  <a:tcPr marL="9525" marR="9525" marT="9525" marB="0" anchor="ctr">
                    <a:solidFill>
                      <a:schemeClr val="accent6">
                        <a:lumMod val="60000"/>
                        <a:lumOff val="40000"/>
                      </a:schemeClr>
                    </a:solidFill>
                  </a:tcP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 compte Charges immobilisées (sauf les primes de remboursement) constitué antérieurement, à la révision du SYSCOHADA viré au compte 475, sera soldé sur la période restant à amortir sans dépasser cinq ans par le biais des comptes de charges par nature.</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Primes de remboursements sont soldées par le compte emprunts obligataires.</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 provision pour charges à répartir sur plusieurs sur plusieurs exercices constituée antérieurement l’entrée en vigueur du présent Acte uniforme doit être soldée comme suit s’il s’agit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d’une provision pour démantèlement et restauration du site, transférer la provision dans le compte approprié « 1984 provisions pour démantèlement, et remise en état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d’une inspection révision majeure, la provision doit être reprise. La prochaine inspection sera immobilisée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d’un composant d’immobilisation la provision doit être reprise, le bien concerné doit être décomposé et le plan d’amortissement revu.</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d’autres provisions, il faut les virer au compte 475 et les rapporter au résultat par reprises de provisions sur une durée ne pouvant dépasser cinq ans.</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  Si l’entité n’a constitué aucune provision pour pension et retraite avant l’entrée en vigueur du présent Acte uniforme, les engagements antérieurs doivent être constitués suivant l’une des options suivantes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dans les charges de l’exercice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dans les comptes de réserves et report à nouveau si accord assemblée générale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étalement de façon linéaire sur une durée maximale de cinq ans à compter de l’entrée en vigueur du présent  Acte uniforme.</a:t>
                      </a:r>
                    </a:p>
                    <a:p>
                      <a:pPr marL="742950" lvl="1" indent="-285750" algn="l" fontAlgn="b">
                        <a:buFont typeface="Courier New" panose="02070309020205020404" pitchFamily="49" charset="0"/>
                        <a:buChar char="o"/>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3508021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150084469"/>
              </p:ext>
            </p:extLst>
          </p:nvPr>
        </p:nvGraphicFramePr>
        <p:xfrm>
          <a:off x="1575507" y="2019262"/>
          <a:ext cx="10458448" cy="3982862"/>
        </p:xfrm>
        <a:graphic>
          <a:graphicData uri="http://schemas.openxmlformats.org/drawingml/2006/table">
            <a:tbl>
              <a:tblPr>
                <a:tableStyleId>{5C22544A-7EE6-4342-B048-85BDC9FD1C3A}</a:tableStyleId>
              </a:tblPr>
              <a:tblGrid>
                <a:gridCol w="845819"/>
                <a:gridCol w="5063207"/>
                <a:gridCol w="4549422"/>
              </a:tblGrid>
              <a:tr h="667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315292">
                <a:tc>
                  <a:txBody>
                    <a:bodyPr/>
                    <a:lstStyle/>
                    <a:p>
                      <a:pPr algn="ctr" fontAlgn="ctr"/>
                      <a:r>
                        <a:rPr lang="fr-FR" sz="1400" b="0" i="0" u="none" strike="noStrike" dirty="0" smtClean="0">
                          <a:solidFill>
                            <a:srgbClr val="000000"/>
                          </a:solidFill>
                          <a:effectLst/>
                          <a:latin typeface="Century Gothic" panose="020B0502020202020204" pitchFamily="34" charset="0"/>
                        </a:rPr>
                        <a:t>112</a:t>
                      </a:r>
                    </a:p>
                  </a:txBody>
                  <a:tcPr marL="9525" marR="9525" marT="9525" marB="0" anchor="ctr"/>
                </a:tc>
                <a:tc>
                  <a:txBody>
                    <a:bodyPr/>
                    <a:lstStyle/>
                    <a:p>
                      <a:pPr marL="285750" lvl="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Sous réserve des dispositions de l’article 113 alinéa</a:t>
                      </a:r>
                      <a:r>
                        <a:rPr lang="fr-FR" sz="1600" b="0" i="0" u="none" strike="noStrike" baseline="0" dirty="0" smtClean="0">
                          <a:solidFill>
                            <a:srgbClr val="C00000"/>
                          </a:solidFill>
                          <a:effectLst/>
                          <a:latin typeface="Century Gothic" panose="020B0502020202020204" pitchFamily="34" charset="0"/>
                        </a:rPr>
                        <a:t> 2 ci-dessous</a:t>
                      </a:r>
                      <a:r>
                        <a:rPr lang="fr-FR" sz="1600" b="0" i="0" u="none" strike="noStrike" baseline="0" dirty="0" smtClean="0">
                          <a:solidFill>
                            <a:schemeClr val="tx1"/>
                          </a:solidFill>
                          <a:effectLst/>
                          <a:latin typeface="Century Gothic" panose="020B0502020202020204" pitchFamily="34" charset="0"/>
                        </a:rPr>
                        <a:t>, s</a:t>
                      </a:r>
                      <a:r>
                        <a:rPr lang="fr-FR" sz="1600" b="0" i="0" u="none" strike="noStrike" dirty="0" smtClean="0">
                          <a:solidFill>
                            <a:schemeClr val="tx1"/>
                          </a:solidFill>
                          <a:effectLst/>
                          <a:latin typeface="Century Gothic" panose="020B0502020202020204" pitchFamily="34" charset="0"/>
                        </a:rPr>
                        <a:t>ont abrogées à compter de la date d’entrée en vigueur du présent Acte Uniforme, </a:t>
                      </a:r>
                      <a:r>
                        <a:rPr lang="fr-FR" sz="1600" b="0" i="0" u="none" strike="noStrike" dirty="0" smtClean="0">
                          <a:solidFill>
                            <a:srgbClr val="C00000"/>
                          </a:solidFill>
                          <a:effectLst/>
                          <a:latin typeface="Century Gothic" panose="020B0502020202020204" pitchFamily="34" charset="0"/>
                        </a:rPr>
                        <a:t>les dispositions de l’Acte uniforme du 24 mars 2000 portant</a:t>
                      </a:r>
                      <a:r>
                        <a:rPr lang="fr-FR" sz="1600" b="0" i="0" u="none" strike="noStrike" baseline="0" dirty="0" smtClean="0">
                          <a:solidFill>
                            <a:srgbClr val="C00000"/>
                          </a:solidFill>
                          <a:effectLst/>
                          <a:latin typeface="Century Gothic" panose="020B0502020202020204" pitchFamily="34" charset="0"/>
                        </a:rPr>
                        <a:t> organisation et harmonisation des comptabilités des entreprises ainsi que</a:t>
                      </a:r>
                      <a:r>
                        <a:rPr lang="fr-FR" sz="1600" b="0" i="0" u="none" strike="noStrike" baseline="0" dirty="0" smtClean="0">
                          <a:solidFill>
                            <a:schemeClr val="tx1"/>
                          </a:solidFill>
                          <a:effectLst/>
                          <a:latin typeface="Century Gothic" panose="020B0502020202020204" pitchFamily="34" charset="0"/>
                        </a:rPr>
                        <a:t> </a:t>
                      </a:r>
                      <a:r>
                        <a:rPr lang="fr-FR" sz="1600" b="0" i="0" u="none" strike="noStrike" dirty="0" smtClean="0">
                          <a:solidFill>
                            <a:schemeClr val="tx1"/>
                          </a:solidFill>
                          <a:effectLst/>
                          <a:latin typeface="Century Gothic" panose="020B0502020202020204" pitchFamily="34" charset="0"/>
                        </a:rPr>
                        <a:t>toutes dispositions </a:t>
                      </a:r>
                      <a:r>
                        <a:rPr lang="fr-FR" sz="1600" b="0" i="0" u="none" strike="noStrike" baseline="0" dirty="0" smtClean="0">
                          <a:solidFill>
                            <a:srgbClr val="C00000"/>
                          </a:solidFill>
                          <a:effectLst/>
                          <a:latin typeface="Century Gothic" panose="020B0502020202020204" pitchFamily="34" charset="0"/>
                        </a:rPr>
                        <a:t>de droit interne antérieures</a:t>
                      </a:r>
                      <a:r>
                        <a:rPr lang="fr-FR" sz="1600" b="0" i="0" u="none" strike="noStrike" baseline="0" dirty="0" smtClean="0">
                          <a:solidFill>
                            <a:schemeClr val="tx1"/>
                          </a:solidFill>
                          <a:effectLst/>
                          <a:latin typeface="Century Gothic" panose="020B0502020202020204" pitchFamily="34" charset="0"/>
                        </a:rPr>
                        <a:t> contraires. </a:t>
                      </a:r>
                    </a:p>
                  </a:txBody>
                  <a:tcPr marL="9525" marR="9525" marT="9525" marB="0"/>
                </a:tc>
                <a:tc>
                  <a:txBody>
                    <a:bodyPr/>
                    <a:lstStyle/>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Sont abrogées à compter de la date d’entrée en vigueur du présent Acte Uniforme et </a:t>
                      </a:r>
                      <a:r>
                        <a:rPr lang="fr-FR" sz="1600" b="1" i="0" u="none" strike="noStrike" dirty="0" smtClean="0">
                          <a:solidFill>
                            <a:schemeClr val="tx1"/>
                          </a:solidFill>
                          <a:effectLst/>
                          <a:latin typeface="Century Gothic" panose="020B0502020202020204" pitchFamily="34" charset="0"/>
                        </a:rPr>
                        <a:t>de son Annexe </a:t>
                      </a:r>
                      <a:r>
                        <a:rPr lang="fr-FR" sz="1600" b="0" i="0" u="none" strike="noStrike" dirty="0" smtClean="0">
                          <a:solidFill>
                            <a:schemeClr val="tx1"/>
                          </a:solidFill>
                          <a:effectLst/>
                          <a:latin typeface="Century Gothic" panose="020B0502020202020204" pitchFamily="34" charset="0"/>
                        </a:rPr>
                        <a:t>toutes dispositions contraires.</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15949227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444125491"/>
              </p:ext>
            </p:extLst>
          </p:nvPr>
        </p:nvGraphicFramePr>
        <p:xfrm>
          <a:off x="1836764" y="617973"/>
          <a:ext cx="10458448" cy="6054112"/>
        </p:xfrm>
        <a:graphic>
          <a:graphicData uri="http://schemas.openxmlformats.org/drawingml/2006/table">
            <a:tbl>
              <a:tblPr>
                <a:tableStyleId>{5C22544A-7EE6-4342-B048-85BDC9FD1C3A}</a:tableStyleId>
              </a:tblPr>
              <a:tblGrid>
                <a:gridCol w="845819"/>
                <a:gridCol w="5063207"/>
                <a:gridCol w="4549422"/>
              </a:tblGrid>
              <a:tr h="923947">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588516">
                <a:tc>
                  <a:txBody>
                    <a:bodyPr/>
                    <a:lstStyle/>
                    <a:p>
                      <a:pPr algn="ctr" fontAlgn="ctr"/>
                      <a:r>
                        <a:rPr lang="fr-FR" sz="1400" b="0" i="0" u="none" strike="noStrike" dirty="0" smtClean="0">
                          <a:solidFill>
                            <a:srgbClr val="000000"/>
                          </a:solidFill>
                          <a:effectLst/>
                          <a:latin typeface="Century Gothic" panose="020B0502020202020204" pitchFamily="34" charset="0"/>
                        </a:rPr>
                        <a:t>113</a:t>
                      </a:r>
                    </a:p>
                  </a:txBody>
                  <a:tcPr marL="9525" marR="9525" marT="9525" marB="0" anchor="ctr"/>
                </a:tc>
                <a:tc>
                  <a:txBody>
                    <a:bodyPr/>
                    <a:lstStyle/>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 présent Acte Uniforme auquel </a:t>
                      </a:r>
                      <a:r>
                        <a:rPr lang="fr-FR" sz="1600" b="0" i="0" u="none" strike="noStrike" dirty="0" smtClean="0">
                          <a:solidFill>
                            <a:srgbClr val="C00000"/>
                          </a:solidFill>
                          <a:effectLst/>
                          <a:latin typeface="Century Gothic" panose="020B0502020202020204" pitchFamily="34" charset="0"/>
                        </a:rPr>
                        <a:t>sont annexés le Plan comptable général OHADA</a:t>
                      </a:r>
                      <a:r>
                        <a:rPr lang="fr-FR" sz="1600" b="0" i="0" u="none" strike="noStrike" baseline="0" dirty="0" smtClean="0">
                          <a:solidFill>
                            <a:srgbClr val="C00000"/>
                          </a:solidFill>
                          <a:effectLst/>
                          <a:latin typeface="Century Gothic" panose="020B0502020202020204" pitchFamily="34" charset="0"/>
                        </a:rPr>
                        <a:t> et le Dispositif comptable relatif aux comptes consolidés et combinés</a:t>
                      </a:r>
                      <a:r>
                        <a:rPr lang="fr-FR" sz="1600" b="0" i="0" u="none" strike="noStrike" baseline="0" dirty="0" smtClean="0">
                          <a:solidFill>
                            <a:schemeClr val="tx1"/>
                          </a:solidFill>
                          <a:effectLst/>
                          <a:latin typeface="Century Gothic" panose="020B0502020202020204" pitchFamily="34" charset="0"/>
                        </a:rPr>
                        <a:t>, </a:t>
                      </a:r>
                      <a:r>
                        <a:rPr lang="fr-FR" sz="1600" b="0" i="0" u="none" strike="noStrike" dirty="0" smtClean="0">
                          <a:solidFill>
                            <a:schemeClr val="tx1"/>
                          </a:solidFill>
                          <a:effectLst/>
                          <a:latin typeface="Century Gothic" panose="020B0502020202020204" pitchFamily="34" charset="0"/>
                        </a:rPr>
                        <a:t>sera publié au Journal Officiel de l'OHADA dans un délai de soixante (60) jours à compter de la date de son adoption. </a:t>
                      </a:r>
                      <a:r>
                        <a:rPr lang="fr-FR" sz="1600" b="0" i="0" u="none" strike="noStrike" dirty="0" smtClean="0">
                          <a:solidFill>
                            <a:srgbClr val="C00000"/>
                          </a:solidFill>
                          <a:effectLst/>
                          <a:latin typeface="Century Gothic" panose="020B0502020202020204" pitchFamily="34" charset="0"/>
                        </a:rPr>
                        <a:t>Il sera également publié dans les États-parties au journal officiel ou par tout moyen approprié. Il est applicable quatre-vingt-dix jours (90) jours après cette publication. </a:t>
                      </a: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L’entrée</a:t>
                      </a:r>
                      <a:r>
                        <a:rPr lang="fr-FR" sz="1600" b="0" i="0" u="none" strike="noStrike" dirty="0" smtClean="0">
                          <a:solidFill>
                            <a:schemeClr val="tx1"/>
                          </a:solidFill>
                          <a:effectLst/>
                          <a:latin typeface="Century Gothic" panose="020B0502020202020204" pitchFamily="34" charset="0"/>
                        </a:rPr>
                        <a:t> en vigueur </a:t>
                      </a:r>
                      <a:r>
                        <a:rPr lang="fr-FR" sz="1600" b="0" i="0" u="none" strike="noStrike" dirty="0" smtClean="0">
                          <a:solidFill>
                            <a:srgbClr val="C00000"/>
                          </a:solidFill>
                          <a:effectLst/>
                          <a:latin typeface="Century Gothic" panose="020B0502020202020204" pitchFamily="34" charset="0"/>
                        </a:rPr>
                        <a:t>est fixée :</a:t>
                      </a:r>
                    </a:p>
                    <a:p>
                      <a:pPr marL="285750" lvl="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742950" lvl="1" indent="-285750" algn="l" fontAlgn="b">
                        <a:buFont typeface="Wingdings" panose="05000000000000000000" pitchFamily="2" charset="2"/>
                        <a:buChar char="§"/>
                      </a:pPr>
                      <a:r>
                        <a:rPr lang="fr-FR" sz="1600" b="0" i="0" u="none" strike="noStrike" dirty="0" smtClean="0">
                          <a:solidFill>
                            <a:srgbClr val="C00000"/>
                          </a:solidFill>
                          <a:effectLst/>
                          <a:latin typeface="Century Gothic" panose="020B0502020202020204" pitchFamily="34" charset="0"/>
                        </a:rPr>
                        <a:t>pour les comptes personnels des entités, le 1</a:t>
                      </a:r>
                      <a:r>
                        <a:rPr lang="fr-FR" sz="1600" b="0" i="0" u="none" strike="noStrike" baseline="30000" dirty="0" smtClean="0">
                          <a:solidFill>
                            <a:srgbClr val="C00000"/>
                          </a:solidFill>
                          <a:effectLst/>
                          <a:latin typeface="Century Gothic" panose="020B0502020202020204" pitchFamily="34" charset="0"/>
                        </a:rPr>
                        <a:t>er</a:t>
                      </a:r>
                      <a:r>
                        <a:rPr lang="fr-FR" sz="1600" b="0" i="0" u="none" strike="noStrike" dirty="0" smtClean="0">
                          <a:solidFill>
                            <a:srgbClr val="C00000"/>
                          </a:solidFill>
                          <a:effectLst/>
                          <a:latin typeface="Century Gothic" panose="020B0502020202020204" pitchFamily="34" charset="0"/>
                        </a:rPr>
                        <a:t> janvier 2018 ; </a:t>
                      </a:r>
                    </a:p>
                    <a:p>
                      <a:pPr marL="742950" lvl="1" indent="-285750" algn="l" fontAlgn="b">
                        <a:buFont typeface="Wingdings" panose="05000000000000000000" pitchFamily="2" charset="2"/>
                        <a:buChar char="§"/>
                      </a:pPr>
                      <a:r>
                        <a:rPr lang="fr-FR" sz="1600" b="0" i="0" u="none" strike="noStrike" dirty="0" smtClean="0">
                          <a:solidFill>
                            <a:srgbClr val="C00000"/>
                          </a:solidFill>
                          <a:effectLst/>
                          <a:latin typeface="Century Gothic" panose="020B0502020202020204" pitchFamily="34" charset="0"/>
                        </a:rPr>
                        <a:t>pour les comptes consolidés,</a:t>
                      </a:r>
                      <a:r>
                        <a:rPr lang="fr-FR" sz="1600" b="0" i="0" u="none" strike="noStrike" baseline="0" dirty="0" smtClean="0">
                          <a:solidFill>
                            <a:srgbClr val="C00000"/>
                          </a:solidFill>
                          <a:effectLst/>
                          <a:latin typeface="Century Gothic" panose="020B0502020202020204" pitchFamily="34" charset="0"/>
                        </a:rPr>
                        <a:t> les comptes combinés, et les états financiers en normes IFRS, le 1</a:t>
                      </a:r>
                      <a:r>
                        <a:rPr lang="fr-FR" sz="1600" b="0" i="0" u="none" strike="noStrike" baseline="30000" dirty="0" smtClean="0">
                          <a:solidFill>
                            <a:srgbClr val="C00000"/>
                          </a:solidFill>
                          <a:effectLst/>
                          <a:latin typeface="Century Gothic" panose="020B0502020202020204" pitchFamily="34" charset="0"/>
                        </a:rPr>
                        <a:t>er</a:t>
                      </a:r>
                      <a:r>
                        <a:rPr lang="fr-FR" sz="1600" b="0" i="0" u="none" strike="noStrike" baseline="0" dirty="0" smtClean="0">
                          <a:solidFill>
                            <a:srgbClr val="C00000"/>
                          </a:solidFill>
                          <a:effectLst/>
                          <a:latin typeface="Century Gothic" panose="020B0502020202020204" pitchFamily="34" charset="0"/>
                        </a:rPr>
                        <a:t> janvier 2019.</a:t>
                      </a:r>
                    </a:p>
                    <a:p>
                      <a:pPr marL="742950" lvl="1" indent="-285750" algn="l" fontAlgn="b">
                        <a:buFont typeface="Wingdings" panose="05000000000000000000" pitchFamily="2" charset="2"/>
                        <a:buChar char="§"/>
                      </a:pPr>
                      <a:endParaRPr lang="fr-FR" sz="1600" b="0" i="0" u="none" strike="noStrike" baseline="0" dirty="0" smtClean="0">
                        <a:solidFill>
                          <a:srgbClr val="C00000"/>
                        </a:solidFill>
                        <a:effectLst/>
                        <a:latin typeface="Century Gothic" panose="020B0502020202020204" pitchFamily="34" charset="0"/>
                      </a:endParaRPr>
                    </a:p>
                    <a:p>
                      <a:pPr marL="0" lvl="0" indent="0" algn="l" fontAlgn="b">
                        <a:buFont typeface="Wingdings" panose="05000000000000000000" pitchFamily="2" charset="2"/>
                        <a:buNone/>
                      </a:pPr>
                      <a:r>
                        <a:rPr lang="fr-FR" sz="1600" b="0" i="0" u="none" strike="noStrike" baseline="0" dirty="0" smtClean="0">
                          <a:solidFill>
                            <a:srgbClr val="C00000"/>
                          </a:solidFill>
                          <a:effectLst/>
                          <a:latin typeface="Century Gothic" panose="020B0502020202020204" pitchFamily="34" charset="0"/>
                        </a:rPr>
                        <a:t>Fait à Brazzaville, le 26 janvier 2017.</a:t>
                      </a:r>
                      <a:endParaRPr lang="fr-FR" sz="1600" b="0" i="0" u="none" strike="noStrike" dirty="0" smtClean="0">
                        <a:solidFill>
                          <a:srgbClr val="C00000"/>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c>
                  <a:txBody>
                    <a:bodyPr/>
                    <a:lstStyle/>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 présent Acte Uniforme auquel est annexé le Système comptable OHADA sera publié au Journal Officiel de l'OHADA dans un délai de soixante (60) jours à compter de la date de son adoption. Il sera également publié dans les États-parties au journal officiel ou par tout moyen approprié. Il entrera en vigueur le 1er janvier …...</a:t>
                      </a:r>
                    </a:p>
                    <a:p>
                      <a:pPr marL="742950" lvl="1" indent="-285750" algn="l" fontAlgn="b">
                        <a:buFont typeface="Wingdings" panose="05000000000000000000" pitchFamily="2" charset="2"/>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225041249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129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749552361"/>
              </p:ext>
            </p:extLst>
          </p:nvPr>
        </p:nvGraphicFramePr>
        <p:xfrm>
          <a:off x="1836763" y="617973"/>
          <a:ext cx="9671131" cy="5512463"/>
        </p:xfrm>
        <a:graphic>
          <a:graphicData uri="http://schemas.openxmlformats.org/drawingml/2006/table">
            <a:tbl>
              <a:tblPr>
                <a:tableStyleId>{5C22544A-7EE6-4342-B048-85BDC9FD1C3A}</a:tableStyleId>
              </a:tblPr>
              <a:tblGrid>
                <a:gridCol w="1384327"/>
                <a:gridCol w="8286804"/>
              </a:tblGrid>
              <a:tr h="923947">
                <a:tc>
                  <a:txBody>
                    <a:bodyPr/>
                    <a:lstStyle/>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a:t>
                      </a:r>
                      <a:r>
                        <a:rPr lang="fr-FR" sz="1600" u="none" strike="noStrike" dirty="0" smtClean="0">
                          <a:effectLst/>
                        </a:rPr>
                        <a:t>Révisé</a:t>
                      </a:r>
                    </a:p>
                    <a:p>
                      <a:pPr marL="0" algn="ctr" defTabSz="457200" rtl="0" eaLnBrk="1" fontAlgn="ctr" latinLnBrk="0" hangingPunct="1"/>
                      <a:r>
                        <a:rPr lang="fr-FR" sz="1400" u="none" strike="noStrike" kern="1200" dirty="0" smtClean="0">
                          <a:solidFill>
                            <a:schemeClr val="dk1"/>
                          </a:solidFill>
                          <a:effectLst/>
                          <a:latin typeface="+mn-lt"/>
                          <a:ea typeface="+mn-ea"/>
                          <a:cs typeface="+mn-cs"/>
                        </a:rPr>
                        <a:t>(Pages 50 &amp; 51 du journal officiel de l’OHADA)</a:t>
                      </a:r>
                      <a:endParaRPr lang="fr-FR" sz="1400" u="none" strike="noStrike" kern="1200" dirty="0">
                        <a:solidFill>
                          <a:schemeClr val="dk1"/>
                        </a:solidFill>
                        <a:effectLst/>
                        <a:latin typeface="+mn-lt"/>
                        <a:ea typeface="+mn-ea"/>
                        <a:cs typeface="+mn-cs"/>
                      </a:endParaRPr>
                    </a:p>
                  </a:txBody>
                  <a:tcPr marL="7590" marR="7590" marT="7590" marB="0" anchor="ctr"/>
                </a:tc>
              </a:tr>
              <a:tr h="4588516">
                <a:tc>
                  <a:txBody>
                    <a:bodyPr/>
                    <a:lstStyle/>
                    <a:p>
                      <a:pPr algn="ctr" fontAlgn="ctr"/>
                      <a:endParaRPr lang="fr-FR" sz="1400" b="0" i="0" u="none" strike="noStrike" dirty="0" smtClean="0">
                        <a:solidFill>
                          <a:srgbClr val="000000"/>
                        </a:solidFill>
                        <a:effectLst/>
                        <a:latin typeface="Century Gothic" panose="020B0502020202020204" pitchFamily="34" charset="0"/>
                      </a:endParaRPr>
                    </a:p>
                  </a:txBody>
                  <a:tcPr marL="9525" marR="9525" marT="9525" marB="0" anchor="ctr"/>
                </a:tc>
                <a:tc>
                  <a:txBody>
                    <a:bodyPr/>
                    <a:lstStyle/>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Signés par 14 Etats</a:t>
                      </a:r>
                      <a:r>
                        <a:rPr lang="fr-FR" sz="1600" b="0" i="0" u="none" strike="noStrike" baseline="0" dirty="0" smtClean="0">
                          <a:solidFill>
                            <a:schemeClr val="tx1"/>
                          </a:solidFill>
                          <a:effectLst/>
                          <a:latin typeface="Century Gothic" panose="020B0502020202020204" pitchFamily="34" charset="0"/>
                        </a:rPr>
                        <a:t>-parties sur 17.</a:t>
                      </a:r>
                    </a:p>
                    <a:p>
                      <a:pPr marL="285750" lvl="0" indent="-285750" algn="l" fontAlgn="b">
                        <a:buFont typeface="Arial" panose="020B0604020202020204" pitchFamily="34" charset="0"/>
                        <a:buChar char="•"/>
                      </a:pPr>
                      <a:endParaRPr lang="fr-FR" sz="1600" b="0" i="0" u="none" strike="noStrike" baseline="0"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baseline="0" dirty="0" smtClean="0">
                          <a:solidFill>
                            <a:schemeClr val="tx1"/>
                          </a:solidFill>
                          <a:effectLst/>
                          <a:latin typeface="Century Gothic" panose="020B0502020202020204" pitchFamily="34" charset="0"/>
                        </a:rPr>
                        <a:t>Les pays non signataires sont les suivants:</a:t>
                      </a:r>
                    </a:p>
                    <a:p>
                      <a:pPr marL="742950" lvl="1" indent="-285750" algn="l" fontAlgn="b">
                        <a:buFont typeface="Wingdings" panose="05000000000000000000" pitchFamily="2" charset="2"/>
                        <a:buChar char="§"/>
                      </a:pPr>
                      <a:r>
                        <a:rPr lang="fr-FR" sz="1600" b="0" i="0" u="none" strike="noStrike" baseline="0" dirty="0" smtClean="0">
                          <a:solidFill>
                            <a:schemeClr val="tx1"/>
                          </a:solidFill>
                          <a:effectLst/>
                          <a:latin typeface="Century Gothic" panose="020B0502020202020204" pitchFamily="34" charset="0"/>
                        </a:rPr>
                        <a:t>Cameroun</a:t>
                      </a:r>
                    </a:p>
                    <a:p>
                      <a:pPr marL="742950" lvl="1" indent="-285750" algn="l" fontAlgn="b">
                        <a:buFont typeface="Wingdings" panose="05000000000000000000" pitchFamily="2" charset="2"/>
                        <a:buChar char="§"/>
                      </a:pPr>
                      <a:r>
                        <a:rPr lang="fr-FR" sz="1600" b="0" i="0" u="none" strike="noStrike" baseline="0" dirty="0" smtClean="0">
                          <a:solidFill>
                            <a:schemeClr val="tx1"/>
                          </a:solidFill>
                          <a:effectLst/>
                          <a:latin typeface="Century Gothic" panose="020B0502020202020204" pitchFamily="34" charset="0"/>
                        </a:rPr>
                        <a:t>Comores</a:t>
                      </a:r>
                    </a:p>
                    <a:p>
                      <a:pPr marL="742950" lvl="1" indent="-285750" algn="l" fontAlgn="b">
                        <a:buFont typeface="Wingdings" panose="05000000000000000000" pitchFamily="2" charset="2"/>
                        <a:buChar char="§"/>
                      </a:pPr>
                      <a:r>
                        <a:rPr lang="fr-FR" sz="1600" b="0" i="0" u="none" strike="noStrike" baseline="0" dirty="0" smtClean="0">
                          <a:solidFill>
                            <a:schemeClr val="tx1"/>
                          </a:solidFill>
                          <a:effectLst/>
                          <a:latin typeface="Century Gothic" panose="020B0502020202020204" pitchFamily="34" charset="0"/>
                        </a:rPr>
                        <a:t>Gabon</a:t>
                      </a:r>
                    </a:p>
                    <a:p>
                      <a:pPr marL="742950" lvl="1" indent="-285750" algn="l" fontAlgn="b">
                        <a:buFont typeface="Wingdings" panose="05000000000000000000" pitchFamily="2" charset="2"/>
                        <a:buChar char="§"/>
                      </a:pPr>
                      <a:endParaRPr lang="fr-FR" sz="1600" b="0" i="0" u="none" strike="noStrike" baseline="0"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baseline="0" dirty="0" smtClean="0">
                          <a:solidFill>
                            <a:schemeClr val="tx1"/>
                          </a:solidFill>
                          <a:effectLst/>
                          <a:latin typeface="Century Gothic" panose="020B0502020202020204" pitchFamily="34" charset="0"/>
                        </a:rPr>
                        <a:t>Cependant l’Acte a été signé à la majorité des membres présents ou représentés. Aussi, le nouvel Acte Uniforme s’impose-t-il aux 17 pays de l’OHADA.</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60165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1" y="1067773"/>
            <a:ext cx="2089903" cy="1647302"/>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1946053" y="316735"/>
            <a:ext cx="8145227" cy="838174"/>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a:spLocks noGrp="1"/>
          </p:cNvSpPr>
          <p:nvPr>
            <p:ph type="title"/>
          </p:nvPr>
        </p:nvSpPr>
        <p:spPr>
          <a:xfrm>
            <a:off x="2653757" y="319041"/>
            <a:ext cx="6285154" cy="782009"/>
          </a:xfrm>
          <a:prstGeom prst="rect">
            <a:avLst/>
          </a:prstGeom>
        </p:spPr>
        <p:txBody>
          <a:bodyPr vert="horz" wrap="square" lIns="0" tIns="0" rIns="0" bIns="0" rtlCol="0" anchor="t">
            <a:spAutoFit/>
          </a:bodyPr>
          <a:lstStyle/>
          <a:p>
            <a:pPr marL="11527" marR="4611"/>
            <a:r>
              <a:rPr sz="2541" b="1" spc="-5" dirty="0">
                <a:solidFill>
                  <a:srgbClr val="051E5A"/>
                </a:solidFill>
                <a:latin typeface="Arial"/>
                <a:cs typeface="Arial"/>
              </a:rPr>
              <a:t>Dispositif comptable </a:t>
            </a:r>
            <a:r>
              <a:rPr sz="2541" b="1" dirty="0">
                <a:solidFill>
                  <a:srgbClr val="051E5A"/>
                </a:solidFill>
                <a:latin typeface="Arial"/>
                <a:cs typeface="Arial"/>
              </a:rPr>
              <a:t>relatif </a:t>
            </a:r>
            <a:r>
              <a:rPr sz="2541" b="1" spc="-5" dirty="0">
                <a:solidFill>
                  <a:srgbClr val="051E5A"/>
                </a:solidFill>
                <a:latin typeface="Arial"/>
                <a:cs typeface="Arial"/>
              </a:rPr>
              <a:t>aux Comptes  Consolidés </a:t>
            </a:r>
            <a:r>
              <a:rPr sz="2541" b="1" dirty="0">
                <a:solidFill>
                  <a:srgbClr val="051E5A"/>
                </a:solidFill>
                <a:latin typeface="Arial"/>
                <a:cs typeface="Arial"/>
              </a:rPr>
              <a:t>et </a:t>
            </a:r>
            <a:r>
              <a:rPr sz="2541" b="1" spc="-5" dirty="0">
                <a:solidFill>
                  <a:srgbClr val="051E5A"/>
                </a:solidFill>
                <a:latin typeface="Arial"/>
                <a:cs typeface="Arial"/>
              </a:rPr>
              <a:t>Combinés</a:t>
            </a:r>
            <a:r>
              <a:rPr sz="2541" b="1" spc="5" dirty="0">
                <a:solidFill>
                  <a:srgbClr val="051E5A"/>
                </a:solidFill>
                <a:latin typeface="Arial"/>
                <a:cs typeface="Arial"/>
              </a:rPr>
              <a:t> </a:t>
            </a:r>
            <a:r>
              <a:rPr sz="2541" b="1" spc="-5" dirty="0">
                <a:solidFill>
                  <a:srgbClr val="C00000"/>
                </a:solidFill>
                <a:latin typeface="Arial"/>
                <a:cs typeface="Arial"/>
              </a:rPr>
              <a:t>(D4C)</a:t>
            </a:r>
            <a:endParaRPr sz="2541">
              <a:latin typeface="Arial"/>
              <a:cs typeface="Arial"/>
            </a:endParaRPr>
          </a:p>
        </p:txBody>
      </p:sp>
      <p:sp>
        <p:nvSpPr>
          <p:cNvPr id="5" name="object 5"/>
          <p:cNvSpPr/>
          <p:nvPr/>
        </p:nvSpPr>
        <p:spPr>
          <a:xfrm>
            <a:off x="3544944" y="1605810"/>
            <a:ext cx="532504" cy="4934993"/>
          </a:xfrm>
          <a:prstGeom prst="rect">
            <a:avLst/>
          </a:prstGeom>
          <a:blipFill>
            <a:blip r:embed="rId4" cstate="print"/>
            <a:stretch>
              <a:fillRect/>
            </a:stretch>
          </a:blipFill>
        </p:spPr>
        <p:txBody>
          <a:bodyPr wrap="square" lIns="0" tIns="0" rIns="0" bIns="0" rtlCol="0"/>
          <a:lstStyle/>
          <a:p>
            <a:endParaRPr sz="1634"/>
          </a:p>
        </p:txBody>
      </p:sp>
      <p:sp>
        <p:nvSpPr>
          <p:cNvPr id="6" name="object 6"/>
          <p:cNvSpPr txBox="1"/>
          <p:nvPr/>
        </p:nvSpPr>
        <p:spPr>
          <a:xfrm>
            <a:off x="3721529" y="2951589"/>
            <a:ext cx="184993" cy="2263312"/>
          </a:xfrm>
          <a:prstGeom prst="rect">
            <a:avLst/>
          </a:prstGeom>
        </p:spPr>
        <p:txBody>
          <a:bodyPr vert="horz" wrap="square" lIns="0" tIns="0" rIns="0" bIns="0" rtlCol="0">
            <a:spAutoFit/>
          </a:bodyPr>
          <a:lstStyle/>
          <a:p>
            <a:pPr marL="11527" marR="4611" indent="12103" algn="just"/>
            <a:r>
              <a:rPr sz="1634" b="1" dirty="0">
                <a:solidFill>
                  <a:srgbClr val="C00000"/>
                </a:solidFill>
                <a:latin typeface="Bookman Old Style"/>
                <a:cs typeface="Bookman Old Style"/>
              </a:rPr>
              <a:t>S </a:t>
            </a:r>
            <a:r>
              <a:rPr sz="1634" dirty="0">
                <a:solidFill>
                  <a:srgbClr val="C00000"/>
                </a:solidFill>
                <a:latin typeface="Times New Roman"/>
                <a:cs typeface="Times New Roman"/>
              </a:rPr>
              <a:t> </a:t>
            </a:r>
            <a:r>
              <a:rPr sz="1634" b="1" dirty="0">
                <a:solidFill>
                  <a:srgbClr val="C00000"/>
                </a:solidFill>
                <a:latin typeface="Bookman Old Style"/>
                <a:cs typeface="Bookman Old Style"/>
              </a:rPr>
              <a:t>T  R </a:t>
            </a:r>
            <a:r>
              <a:rPr sz="1634" dirty="0">
                <a:solidFill>
                  <a:srgbClr val="C00000"/>
                </a:solidFill>
                <a:latin typeface="Times New Roman"/>
                <a:cs typeface="Times New Roman"/>
              </a:rPr>
              <a:t> </a:t>
            </a:r>
            <a:r>
              <a:rPr sz="1634" b="1" dirty="0">
                <a:solidFill>
                  <a:srgbClr val="C00000"/>
                </a:solidFill>
                <a:latin typeface="Bookman Old Style"/>
                <a:cs typeface="Bookman Old Style"/>
              </a:rPr>
              <a:t>U </a:t>
            </a:r>
            <a:r>
              <a:rPr sz="1634" dirty="0">
                <a:solidFill>
                  <a:srgbClr val="C00000"/>
                </a:solidFill>
                <a:latin typeface="Times New Roman"/>
                <a:cs typeface="Times New Roman"/>
              </a:rPr>
              <a:t> </a:t>
            </a:r>
            <a:r>
              <a:rPr sz="1634" b="1" dirty="0">
                <a:solidFill>
                  <a:srgbClr val="C00000"/>
                </a:solidFill>
                <a:latin typeface="Bookman Old Style"/>
                <a:cs typeface="Bookman Old Style"/>
              </a:rPr>
              <a:t>C </a:t>
            </a:r>
            <a:r>
              <a:rPr sz="1634" dirty="0">
                <a:solidFill>
                  <a:srgbClr val="C00000"/>
                </a:solidFill>
                <a:latin typeface="Times New Roman"/>
                <a:cs typeface="Times New Roman"/>
              </a:rPr>
              <a:t> </a:t>
            </a:r>
            <a:r>
              <a:rPr sz="1634" b="1" dirty="0">
                <a:solidFill>
                  <a:srgbClr val="C00000"/>
                </a:solidFill>
                <a:latin typeface="Bookman Old Style"/>
                <a:cs typeface="Bookman Old Style"/>
              </a:rPr>
              <a:t>T  U </a:t>
            </a:r>
            <a:r>
              <a:rPr sz="1634" dirty="0">
                <a:solidFill>
                  <a:srgbClr val="C00000"/>
                </a:solidFill>
                <a:latin typeface="Times New Roman"/>
                <a:cs typeface="Times New Roman"/>
              </a:rPr>
              <a:t> </a:t>
            </a:r>
            <a:r>
              <a:rPr sz="1634" b="1" dirty="0">
                <a:solidFill>
                  <a:srgbClr val="C00000"/>
                </a:solidFill>
                <a:latin typeface="Bookman Old Style"/>
                <a:cs typeface="Bookman Old Style"/>
              </a:rPr>
              <a:t>R </a:t>
            </a:r>
            <a:r>
              <a:rPr sz="1634" dirty="0">
                <a:solidFill>
                  <a:srgbClr val="C00000"/>
                </a:solidFill>
                <a:latin typeface="Times New Roman"/>
                <a:cs typeface="Times New Roman"/>
              </a:rPr>
              <a:t> </a:t>
            </a:r>
            <a:r>
              <a:rPr sz="1634" b="1" dirty="0">
                <a:solidFill>
                  <a:srgbClr val="C00000"/>
                </a:solidFill>
                <a:latin typeface="Bookman Old Style"/>
                <a:cs typeface="Bookman Old Style"/>
              </a:rPr>
              <a:t>E</a:t>
            </a:r>
            <a:endParaRPr sz="1634">
              <a:latin typeface="Bookman Old Style"/>
              <a:cs typeface="Bookman Old Style"/>
            </a:endParaRPr>
          </a:p>
        </p:txBody>
      </p:sp>
      <p:sp>
        <p:nvSpPr>
          <p:cNvPr id="7" name="object 7"/>
          <p:cNvSpPr/>
          <p:nvPr/>
        </p:nvSpPr>
        <p:spPr>
          <a:xfrm>
            <a:off x="4071915" y="2531120"/>
            <a:ext cx="940525" cy="440295"/>
          </a:xfrm>
          <a:custGeom>
            <a:avLst/>
            <a:gdLst/>
            <a:ahLst/>
            <a:cxnLst/>
            <a:rect l="l" t="t" r="r" b="b"/>
            <a:pathLst>
              <a:path w="1036320" h="485139">
                <a:moveTo>
                  <a:pt x="794003" y="364235"/>
                </a:moveTo>
                <a:lnTo>
                  <a:pt x="794003" y="121919"/>
                </a:lnTo>
                <a:lnTo>
                  <a:pt x="0" y="121919"/>
                </a:lnTo>
                <a:lnTo>
                  <a:pt x="0" y="364235"/>
                </a:lnTo>
                <a:lnTo>
                  <a:pt x="794003" y="364235"/>
                </a:lnTo>
                <a:close/>
              </a:path>
              <a:path w="1036320" h="485139">
                <a:moveTo>
                  <a:pt x="1036319" y="242315"/>
                </a:moveTo>
                <a:lnTo>
                  <a:pt x="794003" y="0"/>
                </a:lnTo>
                <a:lnTo>
                  <a:pt x="794003" y="484631"/>
                </a:lnTo>
                <a:lnTo>
                  <a:pt x="1036319" y="242315"/>
                </a:lnTo>
                <a:close/>
              </a:path>
            </a:pathLst>
          </a:custGeom>
          <a:solidFill>
            <a:srgbClr val="C00000"/>
          </a:solidFill>
          <a:ln>
            <a:solidFill>
              <a:schemeClr val="accent1"/>
            </a:solidFill>
          </a:ln>
        </p:spPr>
        <p:txBody>
          <a:bodyPr wrap="square" lIns="0" tIns="0" rIns="0" bIns="0" rtlCol="0"/>
          <a:lstStyle/>
          <a:p>
            <a:endParaRPr sz="1634">
              <a:solidFill>
                <a:srgbClr val="C00000"/>
              </a:solidFill>
            </a:endParaRPr>
          </a:p>
        </p:txBody>
      </p:sp>
      <p:sp>
        <p:nvSpPr>
          <p:cNvPr id="8" name="object 8"/>
          <p:cNvSpPr/>
          <p:nvPr/>
        </p:nvSpPr>
        <p:spPr>
          <a:xfrm>
            <a:off x="4060849" y="2503457"/>
            <a:ext cx="968188" cy="495620"/>
          </a:xfrm>
          <a:custGeom>
            <a:avLst/>
            <a:gdLst/>
            <a:ahLst/>
            <a:cxnLst/>
            <a:rect l="l" t="t" r="r" b="b"/>
            <a:pathLst>
              <a:path w="1066800" h="546100">
                <a:moveTo>
                  <a:pt x="806195" y="138683"/>
                </a:moveTo>
                <a:lnTo>
                  <a:pt x="0" y="138683"/>
                </a:lnTo>
                <a:lnTo>
                  <a:pt x="0" y="406907"/>
                </a:lnTo>
                <a:lnTo>
                  <a:pt x="12191" y="406907"/>
                </a:lnTo>
                <a:lnTo>
                  <a:pt x="12191" y="164591"/>
                </a:lnTo>
                <a:lnTo>
                  <a:pt x="25907" y="152399"/>
                </a:lnTo>
                <a:lnTo>
                  <a:pt x="25907" y="164591"/>
                </a:lnTo>
                <a:lnTo>
                  <a:pt x="794003" y="164591"/>
                </a:lnTo>
                <a:lnTo>
                  <a:pt x="794003" y="152399"/>
                </a:lnTo>
                <a:lnTo>
                  <a:pt x="806195" y="138683"/>
                </a:lnTo>
                <a:close/>
              </a:path>
              <a:path w="1066800" h="546100">
                <a:moveTo>
                  <a:pt x="25907" y="164591"/>
                </a:moveTo>
                <a:lnTo>
                  <a:pt x="25907" y="152399"/>
                </a:lnTo>
                <a:lnTo>
                  <a:pt x="12191" y="164591"/>
                </a:lnTo>
                <a:lnTo>
                  <a:pt x="25907" y="164591"/>
                </a:lnTo>
                <a:close/>
              </a:path>
              <a:path w="1066800" h="546100">
                <a:moveTo>
                  <a:pt x="25907" y="380999"/>
                </a:moveTo>
                <a:lnTo>
                  <a:pt x="25907" y="164591"/>
                </a:lnTo>
                <a:lnTo>
                  <a:pt x="12191" y="164591"/>
                </a:lnTo>
                <a:lnTo>
                  <a:pt x="12191" y="380999"/>
                </a:lnTo>
                <a:lnTo>
                  <a:pt x="25907" y="380999"/>
                </a:lnTo>
                <a:close/>
              </a:path>
              <a:path w="1066800" h="546100">
                <a:moveTo>
                  <a:pt x="818387" y="484631"/>
                </a:moveTo>
                <a:lnTo>
                  <a:pt x="818387" y="380999"/>
                </a:lnTo>
                <a:lnTo>
                  <a:pt x="12191" y="380999"/>
                </a:lnTo>
                <a:lnTo>
                  <a:pt x="25907" y="394715"/>
                </a:lnTo>
                <a:lnTo>
                  <a:pt x="25907" y="406907"/>
                </a:lnTo>
                <a:lnTo>
                  <a:pt x="794003" y="406907"/>
                </a:lnTo>
                <a:lnTo>
                  <a:pt x="794003" y="394715"/>
                </a:lnTo>
                <a:lnTo>
                  <a:pt x="806195" y="406907"/>
                </a:lnTo>
                <a:lnTo>
                  <a:pt x="806195" y="496823"/>
                </a:lnTo>
                <a:lnTo>
                  <a:pt x="818387" y="484631"/>
                </a:lnTo>
                <a:close/>
              </a:path>
              <a:path w="1066800" h="546100">
                <a:moveTo>
                  <a:pt x="25907" y="406907"/>
                </a:moveTo>
                <a:lnTo>
                  <a:pt x="25907" y="394715"/>
                </a:lnTo>
                <a:lnTo>
                  <a:pt x="12191" y="380999"/>
                </a:lnTo>
                <a:lnTo>
                  <a:pt x="12191" y="406907"/>
                </a:lnTo>
                <a:lnTo>
                  <a:pt x="25907" y="406907"/>
                </a:lnTo>
                <a:close/>
              </a:path>
              <a:path w="1066800" h="546100">
                <a:moveTo>
                  <a:pt x="1066799" y="272795"/>
                </a:moveTo>
                <a:lnTo>
                  <a:pt x="794003" y="0"/>
                </a:lnTo>
                <a:lnTo>
                  <a:pt x="794003" y="138683"/>
                </a:lnTo>
                <a:lnTo>
                  <a:pt x="797051" y="138683"/>
                </a:lnTo>
                <a:lnTo>
                  <a:pt x="797051" y="39623"/>
                </a:lnTo>
                <a:lnTo>
                  <a:pt x="818387" y="30479"/>
                </a:lnTo>
                <a:lnTo>
                  <a:pt x="818387" y="60959"/>
                </a:lnTo>
                <a:lnTo>
                  <a:pt x="1030223" y="272795"/>
                </a:lnTo>
                <a:lnTo>
                  <a:pt x="1039367" y="263651"/>
                </a:lnTo>
                <a:lnTo>
                  <a:pt x="1039367" y="300227"/>
                </a:lnTo>
                <a:lnTo>
                  <a:pt x="1066799" y="272795"/>
                </a:lnTo>
                <a:close/>
              </a:path>
              <a:path w="1066800" h="546100">
                <a:moveTo>
                  <a:pt x="806195" y="164591"/>
                </a:moveTo>
                <a:lnTo>
                  <a:pt x="806195" y="138683"/>
                </a:lnTo>
                <a:lnTo>
                  <a:pt x="794003" y="152399"/>
                </a:lnTo>
                <a:lnTo>
                  <a:pt x="794003" y="164591"/>
                </a:lnTo>
                <a:lnTo>
                  <a:pt x="806195" y="164591"/>
                </a:lnTo>
                <a:close/>
              </a:path>
              <a:path w="1066800" h="546100">
                <a:moveTo>
                  <a:pt x="806195" y="406907"/>
                </a:moveTo>
                <a:lnTo>
                  <a:pt x="794003" y="394715"/>
                </a:lnTo>
                <a:lnTo>
                  <a:pt x="794003" y="406907"/>
                </a:lnTo>
                <a:lnTo>
                  <a:pt x="806195" y="406907"/>
                </a:lnTo>
                <a:close/>
              </a:path>
              <a:path w="1066800" h="546100">
                <a:moveTo>
                  <a:pt x="806195" y="496823"/>
                </a:moveTo>
                <a:lnTo>
                  <a:pt x="806195" y="406907"/>
                </a:lnTo>
                <a:lnTo>
                  <a:pt x="794003" y="406907"/>
                </a:lnTo>
                <a:lnTo>
                  <a:pt x="794003" y="545591"/>
                </a:lnTo>
                <a:lnTo>
                  <a:pt x="797051" y="542543"/>
                </a:lnTo>
                <a:lnTo>
                  <a:pt x="797051" y="505967"/>
                </a:lnTo>
                <a:lnTo>
                  <a:pt x="806195" y="496823"/>
                </a:lnTo>
                <a:close/>
              </a:path>
              <a:path w="1066800" h="546100">
                <a:moveTo>
                  <a:pt x="818387" y="60959"/>
                </a:moveTo>
                <a:lnTo>
                  <a:pt x="818387" y="30479"/>
                </a:lnTo>
                <a:lnTo>
                  <a:pt x="797051" y="39623"/>
                </a:lnTo>
                <a:lnTo>
                  <a:pt x="818387" y="60959"/>
                </a:lnTo>
                <a:close/>
              </a:path>
              <a:path w="1066800" h="546100">
                <a:moveTo>
                  <a:pt x="818387" y="164591"/>
                </a:moveTo>
                <a:lnTo>
                  <a:pt x="818387" y="60959"/>
                </a:lnTo>
                <a:lnTo>
                  <a:pt x="797051" y="39623"/>
                </a:lnTo>
                <a:lnTo>
                  <a:pt x="797051" y="138683"/>
                </a:lnTo>
                <a:lnTo>
                  <a:pt x="806195" y="138683"/>
                </a:lnTo>
                <a:lnTo>
                  <a:pt x="806195" y="164591"/>
                </a:lnTo>
                <a:lnTo>
                  <a:pt x="818387" y="164591"/>
                </a:lnTo>
                <a:close/>
              </a:path>
              <a:path w="1066800" h="546100">
                <a:moveTo>
                  <a:pt x="1039367" y="300227"/>
                </a:moveTo>
                <a:lnTo>
                  <a:pt x="1039367" y="281939"/>
                </a:lnTo>
                <a:lnTo>
                  <a:pt x="1030223" y="272795"/>
                </a:lnTo>
                <a:lnTo>
                  <a:pt x="797051" y="505967"/>
                </a:lnTo>
                <a:lnTo>
                  <a:pt x="818387" y="515111"/>
                </a:lnTo>
                <a:lnTo>
                  <a:pt x="818387" y="521207"/>
                </a:lnTo>
                <a:lnTo>
                  <a:pt x="1039367" y="300227"/>
                </a:lnTo>
                <a:close/>
              </a:path>
              <a:path w="1066800" h="546100">
                <a:moveTo>
                  <a:pt x="818387" y="521207"/>
                </a:moveTo>
                <a:lnTo>
                  <a:pt x="818387" y="515111"/>
                </a:lnTo>
                <a:lnTo>
                  <a:pt x="797051" y="505967"/>
                </a:lnTo>
                <a:lnTo>
                  <a:pt x="797051" y="542543"/>
                </a:lnTo>
                <a:lnTo>
                  <a:pt x="818387" y="521207"/>
                </a:lnTo>
                <a:close/>
              </a:path>
              <a:path w="1066800" h="546100">
                <a:moveTo>
                  <a:pt x="1039367" y="281939"/>
                </a:moveTo>
                <a:lnTo>
                  <a:pt x="1039367" y="263651"/>
                </a:lnTo>
                <a:lnTo>
                  <a:pt x="1030223" y="272795"/>
                </a:lnTo>
                <a:lnTo>
                  <a:pt x="1039367" y="281939"/>
                </a:lnTo>
                <a:close/>
              </a:path>
            </a:pathLst>
          </a:custGeom>
          <a:solidFill>
            <a:srgbClr val="021340"/>
          </a:solidFill>
        </p:spPr>
        <p:txBody>
          <a:bodyPr wrap="square" lIns="0" tIns="0" rIns="0" bIns="0" rtlCol="0"/>
          <a:lstStyle/>
          <a:p>
            <a:endParaRPr sz="1634"/>
          </a:p>
        </p:txBody>
      </p:sp>
      <p:sp>
        <p:nvSpPr>
          <p:cNvPr id="9" name="object 9"/>
          <p:cNvSpPr/>
          <p:nvPr/>
        </p:nvSpPr>
        <p:spPr>
          <a:xfrm>
            <a:off x="5012551" y="2336099"/>
            <a:ext cx="103734" cy="829876"/>
          </a:xfrm>
          <a:custGeom>
            <a:avLst/>
            <a:gdLst/>
            <a:ahLst/>
            <a:cxnLst/>
            <a:rect l="l" t="t" r="r" b="b"/>
            <a:pathLst>
              <a:path w="114300" h="914400">
                <a:moveTo>
                  <a:pt x="0" y="0"/>
                </a:moveTo>
                <a:lnTo>
                  <a:pt x="0" y="914399"/>
                </a:lnTo>
                <a:lnTo>
                  <a:pt x="114300" y="914399"/>
                </a:lnTo>
                <a:lnTo>
                  <a:pt x="114300" y="0"/>
                </a:lnTo>
                <a:lnTo>
                  <a:pt x="0" y="0"/>
                </a:lnTo>
                <a:close/>
              </a:path>
            </a:pathLst>
          </a:custGeom>
          <a:solidFill>
            <a:schemeClr val="accent2"/>
          </a:solidFill>
          <a:ln>
            <a:solidFill>
              <a:schemeClr val="accent2"/>
            </a:solidFill>
          </a:ln>
        </p:spPr>
        <p:txBody>
          <a:bodyPr wrap="square" lIns="0" tIns="0" rIns="0" bIns="0" rtlCol="0"/>
          <a:lstStyle/>
          <a:p>
            <a:endParaRPr sz="1634"/>
          </a:p>
        </p:txBody>
      </p:sp>
      <p:sp>
        <p:nvSpPr>
          <p:cNvPr id="10" name="object 10"/>
          <p:cNvSpPr/>
          <p:nvPr/>
        </p:nvSpPr>
        <p:spPr>
          <a:xfrm>
            <a:off x="5116286" y="2336099"/>
            <a:ext cx="4672661" cy="103734"/>
          </a:xfrm>
          <a:custGeom>
            <a:avLst/>
            <a:gdLst/>
            <a:ahLst/>
            <a:cxnLst/>
            <a:rect l="l" t="t" r="r" b="b"/>
            <a:pathLst>
              <a:path w="5148580" h="114300">
                <a:moveTo>
                  <a:pt x="0" y="0"/>
                </a:moveTo>
                <a:lnTo>
                  <a:pt x="0" y="114299"/>
                </a:lnTo>
                <a:lnTo>
                  <a:pt x="5148579" y="114299"/>
                </a:lnTo>
                <a:lnTo>
                  <a:pt x="5148579" y="0"/>
                </a:lnTo>
                <a:lnTo>
                  <a:pt x="0" y="0"/>
                </a:lnTo>
                <a:close/>
              </a:path>
            </a:pathLst>
          </a:custGeom>
          <a:solidFill>
            <a:schemeClr val="accent2"/>
          </a:solidFill>
        </p:spPr>
        <p:txBody>
          <a:bodyPr wrap="square" lIns="0" tIns="0" rIns="0" bIns="0" rtlCol="0"/>
          <a:lstStyle/>
          <a:p>
            <a:endParaRPr sz="1634"/>
          </a:p>
        </p:txBody>
      </p:sp>
      <p:sp>
        <p:nvSpPr>
          <p:cNvPr id="11" name="object 11"/>
          <p:cNvSpPr/>
          <p:nvPr/>
        </p:nvSpPr>
        <p:spPr>
          <a:xfrm>
            <a:off x="9788947" y="2336099"/>
            <a:ext cx="103734" cy="829876"/>
          </a:xfrm>
          <a:custGeom>
            <a:avLst/>
            <a:gdLst/>
            <a:ahLst/>
            <a:cxnLst/>
            <a:rect l="l" t="t" r="r" b="b"/>
            <a:pathLst>
              <a:path w="114300" h="914400">
                <a:moveTo>
                  <a:pt x="0" y="0"/>
                </a:moveTo>
                <a:lnTo>
                  <a:pt x="0" y="914399"/>
                </a:lnTo>
                <a:lnTo>
                  <a:pt x="114300" y="914399"/>
                </a:lnTo>
                <a:lnTo>
                  <a:pt x="114300" y="0"/>
                </a:lnTo>
                <a:lnTo>
                  <a:pt x="0" y="0"/>
                </a:lnTo>
                <a:close/>
              </a:path>
            </a:pathLst>
          </a:custGeom>
          <a:solidFill>
            <a:schemeClr val="accent2"/>
          </a:solidFill>
        </p:spPr>
        <p:txBody>
          <a:bodyPr wrap="square" lIns="0" tIns="0" rIns="0" bIns="0" rtlCol="0"/>
          <a:lstStyle/>
          <a:p>
            <a:endParaRPr sz="1634"/>
          </a:p>
        </p:txBody>
      </p:sp>
      <p:sp>
        <p:nvSpPr>
          <p:cNvPr id="12" name="object 12"/>
          <p:cNvSpPr/>
          <p:nvPr/>
        </p:nvSpPr>
        <p:spPr>
          <a:xfrm>
            <a:off x="5116174" y="3062240"/>
            <a:ext cx="4672661" cy="103734"/>
          </a:xfrm>
          <a:custGeom>
            <a:avLst/>
            <a:gdLst/>
            <a:ahLst/>
            <a:cxnLst/>
            <a:rect l="l" t="t" r="r" b="b"/>
            <a:pathLst>
              <a:path w="5148580" h="114300">
                <a:moveTo>
                  <a:pt x="5148071" y="114299"/>
                </a:moveTo>
                <a:lnTo>
                  <a:pt x="5148071" y="0"/>
                </a:lnTo>
                <a:lnTo>
                  <a:pt x="0" y="0"/>
                </a:lnTo>
                <a:lnTo>
                  <a:pt x="0" y="114299"/>
                </a:lnTo>
                <a:lnTo>
                  <a:pt x="5148071" y="114299"/>
                </a:lnTo>
                <a:close/>
              </a:path>
            </a:pathLst>
          </a:custGeom>
          <a:solidFill>
            <a:schemeClr val="accent2"/>
          </a:solidFill>
        </p:spPr>
        <p:txBody>
          <a:bodyPr wrap="square" lIns="0" tIns="0" rIns="0" bIns="0" rtlCol="0"/>
          <a:lstStyle/>
          <a:p>
            <a:endParaRPr sz="1634"/>
          </a:p>
        </p:txBody>
      </p:sp>
      <p:sp>
        <p:nvSpPr>
          <p:cNvPr id="13" name="object 13"/>
          <p:cNvSpPr/>
          <p:nvPr/>
        </p:nvSpPr>
        <p:spPr>
          <a:xfrm>
            <a:off x="5001375" y="2325035"/>
            <a:ext cx="4903182" cy="853504"/>
          </a:xfrm>
          <a:custGeom>
            <a:avLst/>
            <a:gdLst/>
            <a:ahLst/>
            <a:cxnLst/>
            <a:rect l="l" t="t" r="r" b="b"/>
            <a:pathLst>
              <a:path w="5402580" h="940435">
                <a:moveTo>
                  <a:pt x="5402579" y="934211"/>
                </a:moveTo>
                <a:lnTo>
                  <a:pt x="5402579" y="6095"/>
                </a:lnTo>
                <a:lnTo>
                  <a:pt x="5396483" y="0"/>
                </a:lnTo>
                <a:lnTo>
                  <a:pt x="6095" y="0"/>
                </a:lnTo>
                <a:lnTo>
                  <a:pt x="0" y="6095"/>
                </a:lnTo>
                <a:lnTo>
                  <a:pt x="0" y="934211"/>
                </a:lnTo>
                <a:lnTo>
                  <a:pt x="6095" y="940307"/>
                </a:lnTo>
                <a:lnTo>
                  <a:pt x="12191" y="940307"/>
                </a:lnTo>
                <a:lnTo>
                  <a:pt x="12191" y="25907"/>
                </a:lnTo>
                <a:lnTo>
                  <a:pt x="24383" y="12191"/>
                </a:lnTo>
                <a:lnTo>
                  <a:pt x="24383" y="25907"/>
                </a:lnTo>
                <a:lnTo>
                  <a:pt x="5376671" y="25907"/>
                </a:lnTo>
                <a:lnTo>
                  <a:pt x="5376671" y="12191"/>
                </a:lnTo>
                <a:lnTo>
                  <a:pt x="5388863" y="25907"/>
                </a:lnTo>
                <a:lnTo>
                  <a:pt x="5388863" y="940307"/>
                </a:lnTo>
                <a:lnTo>
                  <a:pt x="5396483" y="940307"/>
                </a:lnTo>
                <a:lnTo>
                  <a:pt x="5402579" y="934211"/>
                </a:lnTo>
                <a:close/>
              </a:path>
              <a:path w="5402580" h="940435">
                <a:moveTo>
                  <a:pt x="24383" y="25907"/>
                </a:moveTo>
                <a:lnTo>
                  <a:pt x="24383" y="12191"/>
                </a:lnTo>
                <a:lnTo>
                  <a:pt x="12191" y="25907"/>
                </a:lnTo>
                <a:lnTo>
                  <a:pt x="24383" y="25907"/>
                </a:lnTo>
                <a:close/>
              </a:path>
              <a:path w="5402580" h="940435">
                <a:moveTo>
                  <a:pt x="24383" y="914399"/>
                </a:moveTo>
                <a:lnTo>
                  <a:pt x="24383" y="25907"/>
                </a:lnTo>
                <a:lnTo>
                  <a:pt x="12191" y="25907"/>
                </a:lnTo>
                <a:lnTo>
                  <a:pt x="12191" y="914399"/>
                </a:lnTo>
                <a:lnTo>
                  <a:pt x="24383" y="914399"/>
                </a:lnTo>
                <a:close/>
              </a:path>
              <a:path w="5402580" h="940435">
                <a:moveTo>
                  <a:pt x="5388863" y="914399"/>
                </a:moveTo>
                <a:lnTo>
                  <a:pt x="12191" y="914399"/>
                </a:lnTo>
                <a:lnTo>
                  <a:pt x="24383" y="926591"/>
                </a:lnTo>
                <a:lnTo>
                  <a:pt x="24383" y="940307"/>
                </a:lnTo>
                <a:lnTo>
                  <a:pt x="5376671" y="940307"/>
                </a:lnTo>
                <a:lnTo>
                  <a:pt x="5376671" y="926591"/>
                </a:lnTo>
                <a:lnTo>
                  <a:pt x="5388863" y="914399"/>
                </a:lnTo>
                <a:close/>
              </a:path>
              <a:path w="5402580" h="940435">
                <a:moveTo>
                  <a:pt x="24383" y="940307"/>
                </a:moveTo>
                <a:lnTo>
                  <a:pt x="24383" y="926591"/>
                </a:lnTo>
                <a:lnTo>
                  <a:pt x="12191" y="914399"/>
                </a:lnTo>
                <a:lnTo>
                  <a:pt x="12191" y="940307"/>
                </a:lnTo>
                <a:lnTo>
                  <a:pt x="24383" y="940307"/>
                </a:lnTo>
                <a:close/>
              </a:path>
              <a:path w="5402580" h="940435">
                <a:moveTo>
                  <a:pt x="5288279" y="819911"/>
                </a:moveTo>
                <a:lnTo>
                  <a:pt x="5288279" y="120395"/>
                </a:lnTo>
                <a:lnTo>
                  <a:pt x="5282183" y="114299"/>
                </a:lnTo>
                <a:lnTo>
                  <a:pt x="120395" y="114299"/>
                </a:lnTo>
                <a:lnTo>
                  <a:pt x="114299" y="120395"/>
                </a:lnTo>
                <a:lnTo>
                  <a:pt x="114299" y="819911"/>
                </a:lnTo>
                <a:lnTo>
                  <a:pt x="120395" y="826007"/>
                </a:lnTo>
                <a:lnTo>
                  <a:pt x="126491" y="826007"/>
                </a:lnTo>
                <a:lnTo>
                  <a:pt x="126491" y="140207"/>
                </a:lnTo>
                <a:lnTo>
                  <a:pt x="138683" y="126491"/>
                </a:lnTo>
                <a:lnTo>
                  <a:pt x="138683" y="140207"/>
                </a:lnTo>
                <a:lnTo>
                  <a:pt x="5262371" y="140207"/>
                </a:lnTo>
                <a:lnTo>
                  <a:pt x="5262371" y="126491"/>
                </a:lnTo>
                <a:lnTo>
                  <a:pt x="5274563" y="140207"/>
                </a:lnTo>
                <a:lnTo>
                  <a:pt x="5274563" y="826007"/>
                </a:lnTo>
                <a:lnTo>
                  <a:pt x="5282183" y="826007"/>
                </a:lnTo>
                <a:lnTo>
                  <a:pt x="5288279" y="819911"/>
                </a:lnTo>
                <a:close/>
              </a:path>
              <a:path w="5402580" h="940435">
                <a:moveTo>
                  <a:pt x="138683" y="140207"/>
                </a:moveTo>
                <a:lnTo>
                  <a:pt x="138683" y="126491"/>
                </a:lnTo>
                <a:lnTo>
                  <a:pt x="126491" y="140207"/>
                </a:lnTo>
                <a:lnTo>
                  <a:pt x="138683" y="140207"/>
                </a:lnTo>
                <a:close/>
              </a:path>
              <a:path w="5402580" h="940435">
                <a:moveTo>
                  <a:pt x="138683" y="800099"/>
                </a:moveTo>
                <a:lnTo>
                  <a:pt x="138683" y="140207"/>
                </a:lnTo>
                <a:lnTo>
                  <a:pt x="126491" y="140207"/>
                </a:lnTo>
                <a:lnTo>
                  <a:pt x="126491" y="800099"/>
                </a:lnTo>
                <a:lnTo>
                  <a:pt x="138683" y="800099"/>
                </a:lnTo>
                <a:close/>
              </a:path>
              <a:path w="5402580" h="940435">
                <a:moveTo>
                  <a:pt x="5274563" y="800099"/>
                </a:moveTo>
                <a:lnTo>
                  <a:pt x="126491" y="800099"/>
                </a:lnTo>
                <a:lnTo>
                  <a:pt x="138683" y="812291"/>
                </a:lnTo>
                <a:lnTo>
                  <a:pt x="138683" y="826007"/>
                </a:lnTo>
                <a:lnTo>
                  <a:pt x="5262371" y="826007"/>
                </a:lnTo>
                <a:lnTo>
                  <a:pt x="5262371" y="812291"/>
                </a:lnTo>
                <a:lnTo>
                  <a:pt x="5274563" y="800099"/>
                </a:lnTo>
                <a:close/>
              </a:path>
              <a:path w="5402580" h="940435">
                <a:moveTo>
                  <a:pt x="138683" y="826007"/>
                </a:moveTo>
                <a:lnTo>
                  <a:pt x="138683" y="812291"/>
                </a:lnTo>
                <a:lnTo>
                  <a:pt x="126491" y="800099"/>
                </a:lnTo>
                <a:lnTo>
                  <a:pt x="126491" y="826007"/>
                </a:lnTo>
                <a:lnTo>
                  <a:pt x="138683" y="826007"/>
                </a:lnTo>
                <a:close/>
              </a:path>
              <a:path w="5402580" h="940435">
                <a:moveTo>
                  <a:pt x="5274563" y="140207"/>
                </a:moveTo>
                <a:lnTo>
                  <a:pt x="5262371" y="126491"/>
                </a:lnTo>
                <a:lnTo>
                  <a:pt x="5262371" y="140207"/>
                </a:lnTo>
                <a:lnTo>
                  <a:pt x="5274563" y="140207"/>
                </a:lnTo>
                <a:close/>
              </a:path>
              <a:path w="5402580" h="940435">
                <a:moveTo>
                  <a:pt x="5274563" y="800099"/>
                </a:moveTo>
                <a:lnTo>
                  <a:pt x="5274563" y="140207"/>
                </a:lnTo>
                <a:lnTo>
                  <a:pt x="5262371" y="140207"/>
                </a:lnTo>
                <a:lnTo>
                  <a:pt x="5262371" y="800099"/>
                </a:lnTo>
                <a:lnTo>
                  <a:pt x="5274563" y="800099"/>
                </a:lnTo>
                <a:close/>
              </a:path>
              <a:path w="5402580" h="940435">
                <a:moveTo>
                  <a:pt x="5274563" y="826007"/>
                </a:moveTo>
                <a:lnTo>
                  <a:pt x="5274563" y="800099"/>
                </a:lnTo>
                <a:lnTo>
                  <a:pt x="5262371" y="812291"/>
                </a:lnTo>
                <a:lnTo>
                  <a:pt x="5262371" y="826007"/>
                </a:lnTo>
                <a:lnTo>
                  <a:pt x="5274563" y="826007"/>
                </a:lnTo>
                <a:close/>
              </a:path>
              <a:path w="5402580" h="940435">
                <a:moveTo>
                  <a:pt x="5388863" y="25907"/>
                </a:moveTo>
                <a:lnTo>
                  <a:pt x="5376671" y="12191"/>
                </a:lnTo>
                <a:lnTo>
                  <a:pt x="5376671" y="25907"/>
                </a:lnTo>
                <a:lnTo>
                  <a:pt x="5388863" y="25907"/>
                </a:lnTo>
                <a:close/>
              </a:path>
              <a:path w="5402580" h="940435">
                <a:moveTo>
                  <a:pt x="5388863" y="914399"/>
                </a:moveTo>
                <a:lnTo>
                  <a:pt x="5388863" y="25907"/>
                </a:lnTo>
                <a:lnTo>
                  <a:pt x="5376671" y="25907"/>
                </a:lnTo>
                <a:lnTo>
                  <a:pt x="5376671" y="914399"/>
                </a:lnTo>
                <a:lnTo>
                  <a:pt x="5388863" y="914399"/>
                </a:lnTo>
                <a:close/>
              </a:path>
              <a:path w="5402580" h="940435">
                <a:moveTo>
                  <a:pt x="5388863" y="940307"/>
                </a:moveTo>
                <a:lnTo>
                  <a:pt x="5388863" y="914399"/>
                </a:lnTo>
                <a:lnTo>
                  <a:pt x="5376671" y="926591"/>
                </a:lnTo>
                <a:lnTo>
                  <a:pt x="5376671" y="940307"/>
                </a:lnTo>
                <a:lnTo>
                  <a:pt x="5388863" y="940307"/>
                </a:lnTo>
                <a:close/>
              </a:path>
            </a:pathLst>
          </a:custGeom>
          <a:solidFill>
            <a:srgbClr val="021340"/>
          </a:solidFill>
        </p:spPr>
        <p:txBody>
          <a:bodyPr wrap="square" lIns="0" tIns="0" rIns="0" bIns="0" rtlCol="0"/>
          <a:lstStyle/>
          <a:p>
            <a:endParaRPr sz="1634"/>
          </a:p>
        </p:txBody>
      </p:sp>
      <p:sp>
        <p:nvSpPr>
          <p:cNvPr id="14" name="object 14"/>
          <p:cNvSpPr txBox="1"/>
          <p:nvPr/>
        </p:nvSpPr>
        <p:spPr>
          <a:xfrm>
            <a:off x="5403865" y="2583679"/>
            <a:ext cx="4096935" cy="283486"/>
          </a:xfrm>
          <a:prstGeom prst="rect">
            <a:avLst/>
          </a:prstGeom>
          <a:noFill/>
        </p:spPr>
        <p:txBody>
          <a:bodyPr vert="horz" wrap="square" lIns="0" tIns="31697" rIns="0" bIns="0" rtlCol="0">
            <a:spAutoFit/>
          </a:bodyPr>
          <a:lstStyle/>
          <a:p>
            <a:pPr marL="84144">
              <a:spcBef>
                <a:spcPts val="250"/>
              </a:spcBef>
            </a:pPr>
            <a:r>
              <a:rPr sz="1634" b="1" spc="-5" dirty="0">
                <a:solidFill>
                  <a:srgbClr val="C00000"/>
                </a:solidFill>
                <a:latin typeface="Bookman Old Style"/>
                <a:cs typeface="Bookman Old Style"/>
              </a:rPr>
              <a:t>TITRE </a:t>
            </a:r>
            <a:r>
              <a:rPr sz="1634" b="1" dirty="0">
                <a:solidFill>
                  <a:srgbClr val="C00000"/>
                </a:solidFill>
                <a:latin typeface="Bookman Old Style"/>
                <a:cs typeface="Bookman Old Style"/>
              </a:rPr>
              <a:t>XII : </a:t>
            </a:r>
            <a:r>
              <a:rPr sz="1634" b="1" spc="-5" dirty="0">
                <a:solidFill>
                  <a:srgbClr val="C00000"/>
                </a:solidFill>
                <a:latin typeface="Bookman Old Style"/>
                <a:cs typeface="Bookman Old Style"/>
              </a:rPr>
              <a:t>COMPTES</a:t>
            </a:r>
            <a:r>
              <a:rPr sz="1634" b="1" spc="-14" dirty="0">
                <a:solidFill>
                  <a:srgbClr val="C00000"/>
                </a:solidFill>
                <a:latin typeface="Bookman Old Style"/>
                <a:cs typeface="Bookman Old Style"/>
              </a:rPr>
              <a:t> </a:t>
            </a:r>
            <a:r>
              <a:rPr sz="1634" b="1" spc="-5" dirty="0">
                <a:solidFill>
                  <a:srgbClr val="C00000"/>
                </a:solidFill>
                <a:latin typeface="Bookman Old Style"/>
                <a:cs typeface="Bookman Old Style"/>
              </a:rPr>
              <a:t>CONSOLIDES</a:t>
            </a:r>
            <a:endParaRPr sz="1634" dirty="0">
              <a:solidFill>
                <a:srgbClr val="C00000"/>
              </a:solidFill>
              <a:latin typeface="Bookman Old Style"/>
              <a:cs typeface="Bookman Old Style"/>
            </a:endParaRPr>
          </a:p>
        </p:txBody>
      </p:sp>
      <p:sp>
        <p:nvSpPr>
          <p:cNvPr id="15" name="object 15"/>
          <p:cNvSpPr/>
          <p:nvPr/>
        </p:nvSpPr>
        <p:spPr>
          <a:xfrm>
            <a:off x="4071915" y="4042877"/>
            <a:ext cx="1009682" cy="440295"/>
          </a:xfrm>
          <a:custGeom>
            <a:avLst/>
            <a:gdLst/>
            <a:ahLst/>
            <a:cxnLst/>
            <a:rect l="l" t="t" r="r" b="b"/>
            <a:pathLst>
              <a:path w="1112520" h="485139">
                <a:moveTo>
                  <a:pt x="870203" y="362711"/>
                </a:moveTo>
                <a:lnTo>
                  <a:pt x="870203" y="120395"/>
                </a:lnTo>
                <a:lnTo>
                  <a:pt x="0" y="120395"/>
                </a:lnTo>
                <a:lnTo>
                  <a:pt x="0" y="362711"/>
                </a:lnTo>
                <a:lnTo>
                  <a:pt x="870203" y="362711"/>
                </a:lnTo>
                <a:close/>
              </a:path>
              <a:path w="1112520" h="485139">
                <a:moveTo>
                  <a:pt x="1112519" y="242315"/>
                </a:moveTo>
                <a:lnTo>
                  <a:pt x="870203" y="0"/>
                </a:lnTo>
                <a:lnTo>
                  <a:pt x="870203" y="484631"/>
                </a:lnTo>
                <a:lnTo>
                  <a:pt x="1112519" y="242315"/>
                </a:lnTo>
                <a:close/>
              </a:path>
            </a:pathLst>
          </a:custGeom>
          <a:solidFill>
            <a:srgbClr val="C00000"/>
          </a:solidFill>
          <a:ln>
            <a:solidFill>
              <a:schemeClr val="tx1"/>
            </a:solidFill>
          </a:ln>
        </p:spPr>
        <p:txBody>
          <a:bodyPr wrap="square" lIns="0" tIns="0" rIns="0" bIns="0" rtlCol="0"/>
          <a:lstStyle/>
          <a:p>
            <a:endParaRPr sz="1634"/>
          </a:p>
        </p:txBody>
      </p:sp>
      <p:sp>
        <p:nvSpPr>
          <p:cNvPr id="16" name="object 16"/>
          <p:cNvSpPr/>
          <p:nvPr/>
        </p:nvSpPr>
        <p:spPr>
          <a:xfrm>
            <a:off x="4060849" y="4015214"/>
            <a:ext cx="1037345" cy="495620"/>
          </a:xfrm>
          <a:custGeom>
            <a:avLst/>
            <a:gdLst/>
            <a:ahLst/>
            <a:cxnLst/>
            <a:rect l="l" t="t" r="r" b="b"/>
            <a:pathLst>
              <a:path w="1143000" h="546100">
                <a:moveTo>
                  <a:pt x="882395" y="138683"/>
                </a:moveTo>
                <a:lnTo>
                  <a:pt x="0" y="138683"/>
                </a:lnTo>
                <a:lnTo>
                  <a:pt x="0" y="406907"/>
                </a:lnTo>
                <a:lnTo>
                  <a:pt x="12191" y="406907"/>
                </a:lnTo>
                <a:lnTo>
                  <a:pt x="12191" y="164591"/>
                </a:lnTo>
                <a:lnTo>
                  <a:pt x="25907" y="150875"/>
                </a:lnTo>
                <a:lnTo>
                  <a:pt x="25907" y="164591"/>
                </a:lnTo>
                <a:lnTo>
                  <a:pt x="870203" y="164591"/>
                </a:lnTo>
                <a:lnTo>
                  <a:pt x="870203" y="150875"/>
                </a:lnTo>
                <a:lnTo>
                  <a:pt x="882395" y="138683"/>
                </a:lnTo>
                <a:close/>
              </a:path>
              <a:path w="1143000" h="546100">
                <a:moveTo>
                  <a:pt x="25907" y="164591"/>
                </a:moveTo>
                <a:lnTo>
                  <a:pt x="25907" y="150875"/>
                </a:lnTo>
                <a:lnTo>
                  <a:pt x="12191" y="164591"/>
                </a:lnTo>
                <a:lnTo>
                  <a:pt x="25907" y="164591"/>
                </a:lnTo>
                <a:close/>
              </a:path>
              <a:path w="1143000" h="546100">
                <a:moveTo>
                  <a:pt x="25907" y="380999"/>
                </a:moveTo>
                <a:lnTo>
                  <a:pt x="25907" y="164591"/>
                </a:lnTo>
                <a:lnTo>
                  <a:pt x="12191" y="164591"/>
                </a:lnTo>
                <a:lnTo>
                  <a:pt x="12191" y="380999"/>
                </a:lnTo>
                <a:lnTo>
                  <a:pt x="25907" y="380999"/>
                </a:lnTo>
                <a:close/>
              </a:path>
              <a:path w="1143000" h="546100">
                <a:moveTo>
                  <a:pt x="894587" y="484631"/>
                </a:moveTo>
                <a:lnTo>
                  <a:pt x="894587" y="380999"/>
                </a:lnTo>
                <a:lnTo>
                  <a:pt x="12191" y="380999"/>
                </a:lnTo>
                <a:lnTo>
                  <a:pt x="25907" y="393191"/>
                </a:lnTo>
                <a:lnTo>
                  <a:pt x="25907" y="406907"/>
                </a:lnTo>
                <a:lnTo>
                  <a:pt x="870203" y="406907"/>
                </a:lnTo>
                <a:lnTo>
                  <a:pt x="870203" y="393191"/>
                </a:lnTo>
                <a:lnTo>
                  <a:pt x="882395" y="406907"/>
                </a:lnTo>
                <a:lnTo>
                  <a:pt x="882395" y="496823"/>
                </a:lnTo>
                <a:lnTo>
                  <a:pt x="894587" y="484631"/>
                </a:lnTo>
                <a:close/>
              </a:path>
              <a:path w="1143000" h="546100">
                <a:moveTo>
                  <a:pt x="25907" y="406907"/>
                </a:moveTo>
                <a:lnTo>
                  <a:pt x="25907" y="393191"/>
                </a:lnTo>
                <a:lnTo>
                  <a:pt x="12191" y="380999"/>
                </a:lnTo>
                <a:lnTo>
                  <a:pt x="12191" y="406907"/>
                </a:lnTo>
                <a:lnTo>
                  <a:pt x="25907" y="406907"/>
                </a:lnTo>
                <a:close/>
              </a:path>
              <a:path w="1143000" h="546100">
                <a:moveTo>
                  <a:pt x="1142999" y="272795"/>
                </a:moveTo>
                <a:lnTo>
                  <a:pt x="870203" y="0"/>
                </a:lnTo>
                <a:lnTo>
                  <a:pt x="870203" y="138683"/>
                </a:lnTo>
                <a:lnTo>
                  <a:pt x="873251" y="138683"/>
                </a:lnTo>
                <a:lnTo>
                  <a:pt x="873251" y="39623"/>
                </a:lnTo>
                <a:lnTo>
                  <a:pt x="894587" y="30479"/>
                </a:lnTo>
                <a:lnTo>
                  <a:pt x="894587" y="60959"/>
                </a:lnTo>
                <a:lnTo>
                  <a:pt x="1106423" y="272795"/>
                </a:lnTo>
                <a:lnTo>
                  <a:pt x="1115567" y="263651"/>
                </a:lnTo>
                <a:lnTo>
                  <a:pt x="1115567" y="300227"/>
                </a:lnTo>
                <a:lnTo>
                  <a:pt x="1142999" y="272795"/>
                </a:lnTo>
                <a:close/>
              </a:path>
              <a:path w="1143000" h="546100">
                <a:moveTo>
                  <a:pt x="882395" y="164591"/>
                </a:moveTo>
                <a:lnTo>
                  <a:pt x="882395" y="138683"/>
                </a:lnTo>
                <a:lnTo>
                  <a:pt x="870203" y="150875"/>
                </a:lnTo>
                <a:lnTo>
                  <a:pt x="870203" y="164591"/>
                </a:lnTo>
                <a:lnTo>
                  <a:pt x="882395" y="164591"/>
                </a:lnTo>
                <a:close/>
              </a:path>
              <a:path w="1143000" h="546100">
                <a:moveTo>
                  <a:pt x="882395" y="406907"/>
                </a:moveTo>
                <a:lnTo>
                  <a:pt x="870203" y="393191"/>
                </a:lnTo>
                <a:lnTo>
                  <a:pt x="870203" y="406907"/>
                </a:lnTo>
                <a:lnTo>
                  <a:pt x="882395" y="406907"/>
                </a:lnTo>
                <a:close/>
              </a:path>
              <a:path w="1143000" h="546100">
                <a:moveTo>
                  <a:pt x="882395" y="496823"/>
                </a:moveTo>
                <a:lnTo>
                  <a:pt x="882395" y="406907"/>
                </a:lnTo>
                <a:lnTo>
                  <a:pt x="870203" y="406907"/>
                </a:lnTo>
                <a:lnTo>
                  <a:pt x="870203" y="545591"/>
                </a:lnTo>
                <a:lnTo>
                  <a:pt x="873251" y="542543"/>
                </a:lnTo>
                <a:lnTo>
                  <a:pt x="873251" y="505967"/>
                </a:lnTo>
                <a:lnTo>
                  <a:pt x="882395" y="496823"/>
                </a:lnTo>
                <a:close/>
              </a:path>
              <a:path w="1143000" h="546100">
                <a:moveTo>
                  <a:pt x="894587" y="60959"/>
                </a:moveTo>
                <a:lnTo>
                  <a:pt x="894587" y="30479"/>
                </a:lnTo>
                <a:lnTo>
                  <a:pt x="873251" y="39623"/>
                </a:lnTo>
                <a:lnTo>
                  <a:pt x="894587" y="60959"/>
                </a:lnTo>
                <a:close/>
              </a:path>
              <a:path w="1143000" h="546100">
                <a:moveTo>
                  <a:pt x="894587" y="164591"/>
                </a:moveTo>
                <a:lnTo>
                  <a:pt x="894587" y="60959"/>
                </a:lnTo>
                <a:lnTo>
                  <a:pt x="873251" y="39623"/>
                </a:lnTo>
                <a:lnTo>
                  <a:pt x="873251" y="138683"/>
                </a:lnTo>
                <a:lnTo>
                  <a:pt x="882395" y="138683"/>
                </a:lnTo>
                <a:lnTo>
                  <a:pt x="882395" y="164591"/>
                </a:lnTo>
                <a:lnTo>
                  <a:pt x="894587" y="164591"/>
                </a:lnTo>
                <a:close/>
              </a:path>
              <a:path w="1143000" h="546100">
                <a:moveTo>
                  <a:pt x="1115567" y="300227"/>
                </a:moveTo>
                <a:lnTo>
                  <a:pt x="1115567" y="281939"/>
                </a:lnTo>
                <a:lnTo>
                  <a:pt x="1106423" y="272795"/>
                </a:lnTo>
                <a:lnTo>
                  <a:pt x="873251" y="505967"/>
                </a:lnTo>
                <a:lnTo>
                  <a:pt x="894587" y="515111"/>
                </a:lnTo>
                <a:lnTo>
                  <a:pt x="894587" y="521207"/>
                </a:lnTo>
                <a:lnTo>
                  <a:pt x="1115567" y="300227"/>
                </a:lnTo>
                <a:close/>
              </a:path>
              <a:path w="1143000" h="546100">
                <a:moveTo>
                  <a:pt x="894587" y="521207"/>
                </a:moveTo>
                <a:lnTo>
                  <a:pt x="894587" y="515111"/>
                </a:lnTo>
                <a:lnTo>
                  <a:pt x="873251" y="505967"/>
                </a:lnTo>
                <a:lnTo>
                  <a:pt x="873251" y="542543"/>
                </a:lnTo>
                <a:lnTo>
                  <a:pt x="894587" y="521207"/>
                </a:lnTo>
                <a:close/>
              </a:path>
              <a:path w="1143000" h="546100">
                <a:moveTo>
                  <a:pt x="1115567" y="281939"/>
                </a:moveTo>
                <a:lnTo>
                  <a:pt x="1115567" y="263651"/>
                </a:lnTo>
                <a:lnTo>
                  <a:pt x="1106423" y="272795"/>
                </a:lnTo>
                <a:lnTo>
                  <a:pt x="1115567" y="281939"/>
                </a:lnTo>
                <a:close/>
              </a:path>
            </a:pathLst>
          </a:custGeom>
          <a:solidFill>
            <a:srgbClr val="021340"/>
          </a:solidFill>
        </p:spPr>
        <p:txBody>
          <a:bodyPr wrap="square" lIns="0" tIns="0" rIns="0" bIns="0" rtlCol="0"/>
          <a:lstStyle/>
          <a:p>
            <a:endParaRPr sz="1634"/>
          </a:p>
        </p:txBody>
      </p:sp>
      <p:sp>
        <p:nvSpPr>
          <p:cNvPr id="17" name="object 17"/>
          <p:cNvSpPr/>
          <p:nvPr/>
        </p:nvSpPr>
        <p:spPr>
          <a:xfrm>
            <a:off x="5081708" y="3847856"/>
            <a:ext cx="103734" cy="829876"/>
          </a:xfrm>
          <a:custGeom>
            <a:avLst/>
            <a:gdLst/>
            <a:ahLst/>
            <a:cxnLst/>
            <a:rect l="l" t="t" r="r" b="b"/>
            <a:pathLst>
              <a:path w="114300" h="914400">
                <a:moveTo>
                  <a:pt x="0" y="0"/>
                </a:moveTo>
                <a:lnTo>
                  <a:pt x="0" y="914399"/>
                </a:lnTo>
                <a:lnTo>
                  <a:pt x="114300" y="914399"/>
                </a:lnTo>
                <a:lnTo>
                  <a:pt x="114300" y="0"/>
                </a:lnTo>
                <a:lnTo>
                  <a:pt x="0" y="0"/>
                </a:lnTo>
                <a:close/>
              </a:path>
            </a:pathLst>
          </a:custGeom>
          <a:solidFill>
            <a:schemeClr val="accent2"/>
          </a:solidFill>
        </p:spPr>
        <p:txBody>
          <a:bodyPr wrap="square" lIns="0" tIns="0" rIns="0" bIns="0" rtlCol="0"/>
          <a:lstStyle/>
          <a:p>
            <a:endParaRPr sz="1634"/>
          </a:p>
        </p:txBody>
      </p:sp>
      <p:sp>
        <p:nvSpPr>
          <p:cNvPr id="18" name="object 18"/>
          <p:cNvSpPr/>
          <p:nvPr/>
        </p:nvSpPr>
        <p:spPr>
          <a:xfrm>
            <a:off x="5185442" y="3847856"/>
            <a:ext cx="4672661" cy="103734"/>
          </a:xfrm>
          <a:custGeom>
            <a:avLst/>
            <a:gdLst/>
            <a:ahLst/>
            <a:cxnLst/>
            <a:rect l="l" t="t" r="r" b="b"/>
            <a:pathLst>
              <a:path w="5148580" h="114300">
                <a:moveTo>
                  <a:pt x="0" y="0"/>
                </a:moveTo>
                <a:lnTo>
                  <a:pt x="0" y="114299"/>
                </a:lnTo>
                <a:lnTo>
                  <a:pt x="5148579" y="114299"/>
                </a:lnTo>
                <a:lnTo>
                  <a:pt x="5148579" y="0"/>
                </a:lnTo>
                <a:lnTo>
                  <a:pt x="0" y="0"/>
                </a:lnTo>
                <a:close/>
              </a:path>
            </a:pathLst>
          </a:custGeom>
          <a:solidFill>
            <a:schemeClr val="accent2"/>
          </a:solidFill>
        </p:spPr>
        <p:txBody>
          <a:bodyPr wrap="square" lIns="0" tIns="0" rIns="0" bIns="0" rtlCol="0"/>
          <a:lstStyle/>
          <a:p>
            <a:endParaRPr sz="1634"/>
          </a:p>
        </p:txBody>
      </p:sp>
      <p:sp>
        <p:nvSpPr>
          <p:cNvPr id="19" name="object 19"/>
          <p:cNvSpPr/>
          <p:nvPr/>
        </p:nvSpPr>
        <p:spPr>
          <a:xfrm>
            <a:off x="9858103" y="3847856"/>
            <a:ext cx="103734" cy="829876"/>
          </a:xfrm>
          <a:custGeom>
            <a:avLst/>
            <a:gdLst/>
            <a:ahLst/>
            <a:cxnLst/>
            <a:rect l="l" t="t" r="r" b="b"/>
            <a:pathLst>
              <a:path w="114300" h="914400">
                <a:moveTo>
                  <a:pt x="0" y="0"/>
                </a:moveTo>
                <a:lnTo>
                  <a:pt x="0" y="914399"/>
                </a:lnTo>
                <a:lnTo>
                  <a:pt x="114300" y="914399"/>
                </a:lnTo>
                <a:lnTo>
                  <a:pt x="114300" y="0"/>
                </a:lnTo>
                <a:lnTo>
                  <a:pt x="0" y="0"/>
                </a:lnTo>
                <a:close/>
              </a:path>
            </a:pathLst>
          </a:custGeom>
          <a:solidFill>
            <a:schemeClr val="accent2"/>
          </a:solidFill>
        </p:spPr>
        <p:txBody>
          <a:bodyPr wrap="square" lIns="0" tIns="0" rIns="0" bIns="0" rtlCol="0"/>
          <a:lstStyle/>
          <a:p>
            <a:endParaRPr sz="1634"/>
          </a:p>
        </p:txBody>
      </p:sp>
      <p:sp>
        <p:nvSpPr>
          <p:cNvPr id="20" name="object 20"/>
          <p:cNvSpPr/>
          <p:nvPr/>
        </p:nvSpPr>
        <p:spPr>
          <a:xfrm>
            <a:off x="5185330" y="4573997"/>
            <a:ext cx="4672661" cy="103734"/>
          </a:xfrm>
          <a:custGeom>
            <a:avLst/>
            <a:gdLst/>
            <a:ahLst/>
            <a:cxnLst/>
            <a:rect l="l" t="t" r="r" b="b"/>
            <a:pathLst>
              <a:path w="5148580" h="114300">
                <a:moveTo>
                  <a:pt x="5148071" y="114299"/>
                </a:moveTo>
                <a:lnTo>
                  <a:pt x="5148071" y="0"/>
                </a:lnTo>
                <a:lnTo>
                  <a:pt x="0" y="0"/>
                </a:lnTo>
                <a:lnTo>
                  <a:pt x="0" y="114299"/>
                </a:lnTo>
                <a:lnTo>
                  <a:pt x="5148071" y="114299"/>
                </a:lnTo>
                <a:close/>
              </a:path>
            </a:pathLst>
          </a:custGeom>
          <a:solidFill>
            <a:schemeClr val="accent2"/>
          </a:solidFill>
        </p:spPr>
        <p:txBody>
          <a:bodyPr wrap="square" lIns="0" tIns="0" rIns="0" bIns="0" rtlCol="0"/>
          <a:lstStyle/>
          <a:p>
            <a:endParaRPr sz="1634"/>
          </a:p>
        </p:txBody>
      </p:sp>
      <p:sp>
        <p:nvSpPr>
          <p:cNvPr id="21" name="object 21"/>
          <p:cNvSpPr/>
          <p:nvPr/>
        </p:nvSpPr>
        <p:spPr>
          <a:xfrm>
            <a:off x="5070532" y="3836792"/>
            <a:ext cx="4903182" cy="852351"/>
          </a:xfrm>
          <a:custGeom>
            <a:avLst/>
            <a:gdLst/>
            <a:ahLst/>
            <a:cxnLst/>
            <a:rect l="l" t="t" r="r" b="b"/>
            <a:pathLst>
              <a:path w="5402580" h="939164">
                <a:moveTo>
                  <a:pt x="5402579" y="934211"/>
                </a:moveTo>
                <a:lnTo>
                  <a:pt x="5402579" y="4571"/>
                </a:lnTo>
                <a:lnTo>
                  <a:pt x="5396483" y="0"/>
                </a:lnTo>
                <a:lnTo>
                  <a:pt x="6095" y="0"/>
                </a:lnTo>
                <a:lnTo>
                  <a:pt x="0" y="4571"/>
                </a:lnTo>
                <a:lnTo>
                  <a:pt x="0" y="934211"/>
                </a:lnTo>
                <a:lnTo>
                  <a:pt x="6095" y="938783"/>
                </a:lnTo>
                <a:lnTo>
                  <a:pt x="12191" y="938783"/>
                </a:lnTo>
                <a:lnTo>
                  <a:pt x="12191" y="24383"/>
                </a:lnTo>
                <a:lnTo>
                  <a:pt x="24383" y="12191"/>
                </a:lnTo>
                <a:lnTo>
                  <a:pt x="24383" y="24383"/>
                </a:lnTo>
                <a:lnTo>
                  <a:pt x="5376671" y="24383"/>
                </a:lnTo>
                <a:lnTo>
                  <a:pt x="5376671" y="12191"/>
                </a:lnTo>
                <a:lnTo>
                  <a:pt x="5388863" y="24383"/>
                </a:lnTo>
                <a:lnTo>
                  <a:pt x="5388863" y="938783"/>
                </a:lnTo>
                <a:lnTo>
                  <a:pt x="5396483" y="938783"/>
                </a:lnTo>
                <a:lnTo>
                  <a:pt x="5402579" y="934211"/>
                </a:lnTo>
                <a:close/>
              </a:path>
              <a:path w="5402580" h="939164">
                <a:moveTo>
                  <a:pt x="24383" y="24383"/>
                </a:moveTo>
                <a:lnTo>
                  <a:pt x="24383" y="12191"/>
                </a:lnTo>
                <a:lnTo>
                  <a:pt x="12191" y="24383"/>
                </a:lnTo>
                <a:lnTo>
                  <a:pt x="24383" y="24383"/>
                </a:lnTo>
                <a:close/>
              </a:path>
              <a:path w="5402580" h="939164">
                <a:moveTo>
                  <a:pt x="24383" y="914399"/>
                </a:moveTo>
                <a:lnTo>
                  <a:pt x="24383" y="24383"/>
                </a:lnTo>
                <a:lnTo>
                  <a:pt x="12191" y="24383"/>
                </a:lnTo>
                <a:lnTo>
                  <a:pt x="12191" y="914399"/>
                </a:lnTo>
                <a:lnTo>
                  <a:pt x="24383" y="914399"/>
                </a:lnTo>
                <a:close/>
              </a:path>
              <a:path w="5402580" h="939164">
                <a:moveTo>
                  <a:pt x="5388863" y="914399"/>
                </a:moveTo>
                <a:lnTo>
                  <a:pt x="12191" y="914399"/>
                </a:lnTo>
                <a:lnTo>
                  <a:pt x="24383" y="926591"/>
                </a:lnTo>
                <a:lnTo>
                  <a:pt x="24383" y="938783"/>
                </a:lnTo>
                <a:lnTo>
                  <a:pt x="5376671" y="938783"/>
                </a:lnTo>
                <a:lnTo>
                  <a:pt x="5376671" y="926591"/>
                </a:lnTo>
                <a:lnTo>
                  <a:pt x="5388863" y="914399"/>
                </a:lnTo>
                <a:close/>
              </a:path>
              <a:path w="5402580" h="939164">
                <a:moveTo>
                  <a:pt x="24383" y="938783"/>
                </a:moveTo>
                <a:lnTo>
                  <a:pt x="24383" y="926591"/>
                </a:lnTo>
                <a:lnTo>
                  <a:pt x="12191" y="914399"/>
                </a:lnTo>
                <a:lnTo>
                  <a:pt x="12191" y="938783"/>
                </a:lnTo>
                <a:lnTo>
                  <a:pt x="24383" y="938783"/>
                </a:lnTo>
                <a:close/>
              </a:path>
              <a:path w="5402580" h="939164">
                <a:moveTo>
                  <a:pt x="5288279" y="819911"/>
                </a:moveTo>
                <a:lnTo>
                  <a:pt x="5288279" y="118871"/>
                </a:lnTo>
                <a:lnTo>
                  <a:pt x="5282183" y="114299"/>
                </a:lnTo>
                <a:lnTo>
                  <a:pt x="120395" y="114299"/>
                </a:lnTo>
                <a:lnTo>
                  <a:pt x="114299" y="118871"/>
                </a:lnTo>
                <a:lnTo>
                  <a:pt x="114299" y="819911"/>
                </a:lnTo>
                <a:lnTo>
                  <a:pt x="120395" y="824483"/>
                </a:lnTo>
                <a:lnTo>
                  <a:pt x="126491" y="824483"/>
                </a:lnTo>
                <a:lnTo>
                  <a:pt x="126491" y="138683"/>
                </a:lnTo>
                <a:lnTo>
                  <a:pt x="138683" y="126491"/>
                </a:lnTo>
                <a:lnTo>
                  <a:pt x="138683" y="138683"/>
                </a:lnTo>
                <a:lnTo>
                  <a:pt x="5262371" y="138683"/>
                </a:lnTo>
                <a:lnTo>
                  <a:pt x="5262371" y="126491"/>
                </a:lnTo>
                <a:lnTo>
                  <a:pt x="5274563" y="138683"/>
                </a:lnTo>
                <a:lnTo>
                  <a:pt x="5274563" y="824483"/>
                </a:lnTo>
                <a:lnTo>
                  <a:pt x="5282183" y="824483"/>
                </a:lnTo>
                <a:lnTo>
                  <a:pt x="5288279" y="819911"/>
                </a:lnTo>
                <a:close/>
              </a:path>
              <a:path w="5402580" h="939164">
                <a:moveTo>
                  <a:pt x="138683" y="138683"/>
                </a:moveTo>
                <a:lnTo>
                  <a:pt x="138683" y="126491"/>
                </a:lnTo>
                <a:lnTo>
                  <a:pt x="126491" y="138683"/>
                </a:lnTo>
                <a:lnTo>
                  <a:pt x="138683" y="138683"/>
                </a:lnTo>
                <a:close/>
              </a:path>
              <a:path w="5402580" h="939164">
                <a:moveTo>
                  <a:pt x="138683" y="800099"/>
                </a:moveTo>
                <a:lnTo>
                  <a:pt x="138683" y="138683"/>
                </a:lnTo>
                <a:lnTo>
                  <a:pt x="126491" y="138683"/>
                </a:lnTo>
                <a:lnTo>
                  <a:pt x="126491" y="800099"/>
                </a:lnTo>
                <a:lnTo>
                  <a:pt x="138683" y="800099"/>
                </a:lnTo>
                <a:close/>
              </a:path>
              <a:path w="5402580" h="939164">
                <a:moveTo>
                  <a:pt x="5274563" y="800099"/>
                </a:moveTo>
                <a:lnTo>
                  <a:pt x="126491" y="800099"/>
                </a:lnTo>
                <a:lnTo>
                  <a:pt x="138683" y="812291"/>
                </a:lnTo>
                <a:lnTo>
                  <a:pt x="138683" y="824483"/>
                </a:lnTo>
                <a:lnTo>
                  <a:pt x="5262371" y="824483"/>
                </a:lnTo>
                <a:lnTo>
                  <a:pt x="5262371" y="812291"/>
                </a:lnTo>
                <a:lnTo>
                  <a:pt x="5274563" y="800099"/>
                </a:lnTo>
                <a:close/>
              </a:path>
              <a:path w="5402580" h="939164">
                <a:moveTo>
                  <a:pt x="138683" y="824483"/>
                </a:moveTo>
                <a:lnTo>
                  <a:pt x="138683" y="812291"/>
                </a:lnTo>
                <a:lnTo>
                  <a:pt x="126491" y="800099"/>
                </a:lnTo>
                <a:lnTo>
                  <a:pt x="126491" y="824483"/>
                </a:lnTo>
                <a:lnTo>
                  <a:pt x="138683" y="824483"/>
                </a:lnTo>
                <a:close/>
              </a:path>
              <a:path w="5402580" h="939164">
                <a:moveTo>
                  <a:pt x="5274563" y="138683"/>
                </a:moveTo>
                <a:lnTo>
                  <a:pt x="5262371" y="126491"/>
                </a:lnTo>
                <a:lnTo>
                  <a:pt x="5262371" y="138683"/>
                </a:lnTo>
                <a:lnTo>
                  <a:pt x="5274563" y="138683"/>
                </a:lnTo>
                <a:close/>
              </a:path>
              <a:path w="5402580" h="939164">
                <a:moveTo>
                  <a:pt x="5274563" y="800099"/>
                </a:moveTo>
                <a:lnTo>
                  <a:pt x="5274563" y="138683"/>
                </a:lnTo>
                <a:lnTo>
                  <a:pt x="5262371" y="138683"/>
                </a:lnTo>
                <a:lnTo>
                  <a:pt x="5262371" y="800099"/>
                </a:lnTo>
                <a:lnTo>
                  <a:pt x="5274563" y="800099"/>
                </a:lnTo>
                <a:close/>
              </a:path>
              <a:path w="5402580" h="939164">
                <a:moveTo>
                  <a:pt x="5274563" y="824483"/>
                </a:moveTo>
                <a:lnTo>
                  <a:pt x="5274563" y="800099"/>
                </a:lnTo>
                <a:lnTo>
                  <a:pt x="5262371" y="812291"/>
                </a:lnTo>
                <a:lnTo>
                  <a:pt x="5262371" y="824483"/>
                </a:lnTo>
                <a:lnTo>
                  <a:pt x="5274563" y="824483"/>
                </a:lnTo>
                <a:close/>
              </a:path>
              <a:path w="5402580" h="939164">
                <a:moveTo>
                  <a:pt x="5388863" y="24383"/>
                </a:moveTo>
                <a:lnTo>
                  <a:pt x="5376671" y="12191"/>
                </a:lnTo>
                <a:lnTo>
                  <a:pt x="5376671" y="24383"/>
                </a:lnTo>
                <a:lnTo>
                  <a:pt x="5388863" y="24383"/>
                </a:lnTo>
                <a:close/>
              </a:path>
              <a:path w="5402580" h="939164">
                <a:moveTo>
                  <a:pt x="5388863" y="914399"/>
                </a:moveTo>
                <a:lnTo>
                  <a:pt x="5388863" y="24383"/>
                </a:lnTo>
                <a:lnTo>
                  <a:pt x="5376671" y="24383"/>
                </a:lnTo>
                <a:lnTo>
                  <a:pt x="5376671" y="914399"/>
                </a:lnTo>
                <a:lnTo>
                  <a:pt x="5388863" y="914399"/>
                </a:lnTo>
                <a:close/>
              </a:path>
              <a:path w="5402580" h="939164">
                <a:moveTo>
                  <a:pt x="5388863" y="938783"/>
                </a:moveTo>
                <a:lnTo>
                  <a:pt x="5388863" y="914399"/>
                </a:lnTo>
                <a:lnTo>
                  <a:pt x="5376671" y="926591"/>
                </a:lnTo>
                <a:lnTo>
                  <a:pt x="5376671" y="938783"/>
                </a:lnTo>
                <a:lnTo>
                  <a:pt x="5388863" y="938783"/>
                </a:lnTo>
                <a:close/>
              </a:path>
            </a:pathLst>
          </a:custGeom>
          <a:solidFill>
            <a:schemeClr val="tx1"/>
          </a:solidFill>
        </p:spPr>
        <p:txBody>
          <a:bodyPr wrap="square" lIns="0" tIns="0" rIns="0" bIns="0" rtlCol="0"/>
          <a:lstStyle/>
          <a:p>
            <a:endParaRPr sz="1634"/>
          </a:p>
        </p:txBody>
      </p:sp>
      <p:sp>
        <p:nvSpPr>
          <p:cNvPr id="22" name="object 22"/>
          <p:cNvSpPr txBox="1"/>
          <p:nvPr/>
        </p:nvSpPr>
        <p:spPr>
          <a:xfrm>
            <a:off x="5489618" y="4096820"/>
            <a:ext cx="3926925" cy="283486"/>
          </a:xfrm>
          <a:prstGeom prst="rect">
            <a:avLst/>
          </a:prstGeom>
          <a:noFill/>
        </p:spPr>
        <p:txBody>
          <a:bodyPr vert="horz" wrap="square" lIns="0" tIns="31697" rIns="0" bIns="0" rtlCol="0">
            <a:spAutoFit/>
          </a:bodyPr>
          <a:lstStyle/>
          <a:p>
            <a:pPr marL="82991">
              <a:spcBef>
                <a:spcPts val="250"/>
              </a:spcBef>
            </a:pPr>
            <a:r>
              <a:rPr sz="1634" b="1" spc="-5" dirty="0">
                <a:solidFill>
                  <a:srgbClr val="C00000"/>
                </a:solidFill>
                <a:latin typeface="Bookman Old Style"/>
                <a:cs typeface="Bookman Old Style"/>
              </a:rPr>
              <a:t>TITRE </a:t>
            </a:r>
            <a:r>
              <a:rPr sz="1634" b="1" dirty="0">
                <a:solidFill>
                  <a:srgbClr val="C00000"/>
                </a:solidFill>
                <a:latin typeface="Bookman Old Style"/>
                <a:cs typeface="Bookman Old Style"/>
              </a:rPr>
              <a:t>XIII : </a:t>
            </a:r>
            <a:r>
              <a:rPr sz="1634" b="1" spc="-5" dirty="0">
                <a:solidFill>
                  <a:srgbClr val="C00000"/>
                </a:solidFill>
                <a:latin typeface="Bookman Old Style"/>
                <a:cs typeface="Bookman Old Style"/>
              </a:rPr>
              <a:t>COMPTES</a:t>
            </a:r>
            <a:r>
              <a:rPr sz="1634" b="1" spc="-36" dirty="0">
                <a:solidFill>
                  <a:srgbClr val="C00000"/>
                </a:solidFill>
                <a:latin typeface="Bookman Old Style"/>
                <a:cs typeface="Bookman Old Style"/>
              </a:rPr>
              <a:t> </a:t>
            </a:r>
            <a:r>
              <a:rPr sz="1634" b="1" spc="-5" dirty="0">
                <a:solidFill>
                  <a:srgbClr val="C00000"/>
                </a:solidFill>
                <a:latin typeface="Bookman Old Style"/>
                <a:cs typeface="Bookman Old Style"/>
              </a:rPr>
              <a:t>COMBINES</a:t>
            </a:r>
            <a:endParaRPr sz="1634" dirty="0">
              <a:solidFill>
                <a:srgbClr val="C00000"/>
              </a:solidFill>
              <a:latin typeface="Bookman Old Style"/>
              <a:cs typeface="Bookman Old Style"/>
            </a:endParaRPr>
          </a:p>
        </p:txBody>
      </p:sp>
      <p:sp>
        <p:nvSpPr>
          <p:cNvPr id="24" name="object 24"/>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dirty="0">
              <a:latin typeface="Bookman Old Style"/>
              <a:cs typeface="Bookman Old Style"/>
            </a:endParaRPr>
          </a:p>
        </p:txBody>
      </p:sp>
      <p:sp>
        <p:nvSpPr>
          <p:cNvPr id="25" name="Espace réservé de la date 24"/>
          <p:cNvSpPr>
            <a:spLocks noGrp="1"/>
          </p:cNvSpPr>
          <p:nvPr>
            <p:ph type="dt" sz="half" idx="10"/>
          </p:nvPr>
        </p:nvSpPr>
        <p:spPr/>
        <p:txBody>
          <a:bodyPr/>
          <a:lstStyle/>
          <a:p>
            <a:fld id="{AAA18C75-FB2D-4E37-B81C-2F47941BED88}" type="datetime1">
              <a:rPr lang="fr-FR" smtClean="0"/>
              <a:pPr/>
              <a:t>06/03/2019</a:t>
            </a:fld>
            <a:endParaRPr lang="en-US" dirty="0"/>
          </a:p>
        </p:txBody>
      </p:sp>
      <p:sp>
        <p:nvSpPr>
          <p:cNvPr id="26" name="Espace réservé du numéro de diapositive 2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 val="180525703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Structure du droit comptable</a:t>
            </a:r>
            <a:endParaRPr lang="fr-FR" dirty="0"/>
          </a:p>
        </p:txBody>
      </p:sp>
      <p:sp>
        <p:nvSpPr>
          <p:cNvPr id="4" name="Espace réservé de la date 3"/>
          <p:cNvSpPr>
            <a:spLocks noGrp="1"/>
          </p:cNvSpPr>
          <p:nvPr>
            <p:ph type="dt" sz="half" idx="10"/>
          </p:nvPr>
        </p:nvSpPr>
        <p:spPr/>
        <p:txBody>
          <a:bodyPr/>
          <a:lstStyle/>
          <a:p>
            <a:fld id="{902759D4-BA7B-4CCA-B950-41B6659101D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130</a:t>
            </a:fld>
            <a:endParaRPr lang="en-US" dirty="0"/>
          </a:p>
        </p:txBody>
      </p:sp>
    </p:spTree>
    <p:extLst>
      <p:ext uri="{BB962C8B-B14F-4D97-AF65-F5344CB8AC3E}">
        <p14:creationId xmlns:p14="http://schemas.microsoft.com/office/powerpoint/2010/main" xmlns="" val="20654267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du droit comptable</a:t>
            </a:r>
            <a:endParaRPr lang="fr-FR" dirty="0"/>
          </a:p>
        </p:txBody>
      </p:sp>
      <p:sp>
        <p:nvSpPr>
          <p:cNvPr id="3" name="Espace réservé du contenu 2"/>
          <p:cNvSpPr>
            <a:spLocks noGrp="1"/>
          </p:cNvSpPr>
          <p:nvPr>
            <p:ph idx="1"/>
          </p:nvPr>
        </p:nvSpPr>
        <p:spPr/>
        <p:txBody>
          <a:bodyPr>
            <a:normAutofit/>
          </a:bodyPr>
          <a:lstStyle/>
          <a:p>
            <a:pPr marL="0" indent="0">
              <a:buNone/>
            </a:pPr>
            <a:r>
              <a:rPr lang="fr-FR" sz="2000" b="1" dirty="0"/>
              <a:t>Le droit comptable OHADA est </a:t>
            </a:r>
            <a:r>
              <a:rPr lang="fr-FR" sz="2000" b="1" dirty="0" smtClean="0"/>
              <a:t>toujours organisé </a:t>
            </a:r>
            <a:r>
              <a:rPr lang="fr-FR" sz="2000" b="1" dirty="0"/>
              <a:t>en quatre titres:</a:t>
            </a:r>
          </a:p>
          <a:p>
            <a:r>
              <a:rPr lang="fr-FR" sz="2000" dirty="0" smtClean="0"/>
              <a:t>Titre </a:t>
            </a:r>
            <a:r>
              <a:rPr lang="fr-FR" sz="2000" dirty="0"/>
              <a:t>1: Des comptes personnels des </a:t>
            </a:r>
            <a:r>
              <a:rPr lang="fr-FR" sz="2000" dirty="0">
                <a:solidFill>
                  <a:srgbClr val="C00000"/>
                </a:solidFill>
              </a:rPr>
              <a:t>entités</a:t>
            </a:r>
            <a:r>
              <a:rPr lang="fr-FR" sz="2000" dirty="0"/>
              <a:t>;</a:t>
            </a:r>
          </a:p>
          <a:p>
            <a:r>
              <a:rPr lang="fr-FR" sz="2000" dirty="0" smtClean="0"/>
              <a:t>Titre </a:t>
            </a:r>
            <a:r>
              <a:rPr lang="fr-FR" sz="2000" dirty="0"/>
              <a:t>II: Des comptes consolidés et des comptes combinés;</a:t>
            </a:r>
          </a:p>
          <a:p>
            <a:r>
              <a:rPr lang="fr-FR" sz="2000" dirty="0" smtClean="0"/>
              <a:t>Titre </a:t>
            </a:r>
            <a:r>
              <a:rPr lang="fr-FR" sz="2000" dirty="0"/>
              <a:t>III: des dispositions pénales</a:t>
            </a:r>
          </a:p>
          <a:p>
            <a:r>
              <a:rPr lang="fr-FR" sz="2000" dirty="0" smtClean="0"/>
              <a:t>Titre </a:t>
            </a:r>
            <a:r>
              <a:rPr lang="fr-FR" sz="2000" dirty="0"/>
              <a:t>IV: des dispositions </a:t>
            </a:r>
            <a:r>
              <a:rPr lang="fr-FR" sz="2000" dirty="0" smtClean="0">
                <a:solidFill>
                  <a:srgbClr val="C00000"/>
                </a:solidFill>
              </a:rPr>
              <a:t>transitoires</a:t>
            </a:r>
            <a:r>
              <a:rPr lang="fr-FR" sz="2000" dirty="0" smtClean="0"/>
              <a:t> </a:t>
            </a:r>
            <a:r>
              <a:rPr lang="fr-FR" sz="2000" dirty="0" smtClean="0">
                <a:solidFill>
                  <a:srgbClr val="C00000"/>
                </a:solidFill>
              </a:rPr>
              <a:t>et </a:t>
            </a:r>
            <a:r>
              <a:rPr lang="fr-FR" sz="2000" dirty="0"/>
              <a:t>finales</a:t>
            </a:r>
            <a:r>
              <a:rPr lang="fr-FR" sz="2000" dirty="0" smtClean="0"/>
              <a:t>.</a:t>
            </a:r>
          </a:p>
          <a:p>
            <a:endParaRPr lang="fr-FR" sz="2000" dirty="0"/>
          </a:p>
          <a:p>
            <a:pPr lvl="1"/>
            <a:r>
              <a:rPr lang="fr-FR" dirty="0" smtClean="0"/>
              <a:t>Le terme « entité » remplace « entreprise »</a:t>
            </a:r>
          </a:p>
          <a:p>
            <a:pPr lvl="1"/>
            <a:r>
              <a:rPr lang="fr-FR" dirty="0" smtClean="0"/>
              <a:t>Le terme « transitoires » a été rajouté</a:t>
            </a:r>
            <a:endParaRPr lang="fr-FR" dirty="0"/>
          </a:p>
          <a:p>
            <a:endParaRPr lang="fr-FR" sz="2000" dirty="0"/>
          </a:p>
        </p:txBody>
      </p:sp>
      <p:sp>
        <p:nvSpPr>
          <p:cNvPr id="4" name="Espace réservé de la date 3"/>
          <p:cNvSpPr>
            <a:spLocks noGrp="1"/>
          </p:cNvSpPr>
          <p:nvPr>
            <p:ph type="dt" sz="half" idx="10"/>
          </p:nvPr>
        </p:nvSpPr>
        <p:spPr/>
        <p:txBody>
          <a:bodyPr/>
          <a:lstStyle/>
          <a:p>
            <a:fld id="{EDB60096-96BC-4A0C-BFD3-0316B3F4FA5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131</a:t>
            </a:fld>
            <a:endParaRPr lang="en-US" dirty="0"/>
          </a:p>
        </p:txBody>
      </p:sp>
    </p:spTree>
    <p:extLst>
      <p:ext uri="{BB962C8B-B14F-4D97-AF65-F5344CB8AC3E}">
        <p14:creationId xmlns:p14="http://schemas.microsoft.com/office/powerpoint/2010/main" xmlns="" val="27532284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APELLATION DU REFERENTIEL</a:t>
            </a:r>
            <a:endParaRPr lang="fr-FR" dirty="0"/>
          </a:p>
        </p:txBody>
      </p:sp>
      <p:sp>
        <p:nvSpPr>
          <p:cNvPr id="4" name="Espace réservé de la date 3"/>
          <p:cNvSpPr>
            <a:spLocks noGrp="1"/>
          </p:cNvSpPr>
          <p:nvPr>
            <p:ph type="dt" sz="half" idx="10"/>
          </p:nvPr>
        </p:nvSpPr>
        <p:spPr/>
        <p:txBody>
          <a:bodyPr/>
          <a:lstStyle/>
          <a:p>
            <a:fld id="{367AEBFD-84B1-4629-A3CF-132E0E28739E}"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132</a:t>
            </a:fld>
            <a:endParaRPr lang="en-US" dirty="0"/>
          </a:p>
        </p:txBody>
      </p:sp>
    </p:spTree>
    <p:extLst>
      <p:ext uri="{BB962C8B-B14F-4D97-AF65-F5344CB8AC3E}">
        <p14:creationId xmlns:p14="http://schemas.microsoft.com/office/powerpoint/2010/main" xmlns="" val="40035115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DESIGNATION DU REFERENTIEL</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664276953"/>
              </p:ext>
            </p:extLst>
          </p:nvPr>
        </p:nvGraphicFramePr>
        <p:xfrm>
          <a:off x="2589213" y="2133598"/>
          <a:ext cx="8915400" cy="2099736"/>
        </p:xfrm>
        <a:graphic>
          <a:graphicData uri="http://schemas.openxmlformats.org/drawingml/2006/table">
            <a:tbl>
              <a:tblPr firstRow="1" bandRow="1">
                <a:tableStyleId>{5C22544A-7EE6-4342-B048-85BDC9FD1C3A}</a:tableStyleId>
              </a:tblPr>
              <a:tblGrid>
                <a:gridCol w="4457700"/>
                <a:gridCol w="4457700"/>
              </a:tblGrid>
              <a:tr h="711202">
                <a:tc>
                  <a:txBody>
                    <a:bodyPr/>
                    <a:lstStyle/>
                    <a:p>
                      <a:r>
                        <a:rPr lang="fr-FR" dirty="0" smtClean="0"/>
                        <a:t>SYSCOHADA</a:t>
                      </a:r>
                      <a:r>
                        <a:rPr lang="fr-FR" baseline="0" dirty="0" smtClean="0"/>
                        <a:t> REVISE</a:t>
                      </a:r>
                      <a:endParaRPr lang="fr-FR" dirty="0"/>
                    </a:p>
                  </a:txBody>
                  <a:tcPr/>
                </a:tc>
                <a:tc>
                  <a:txBody>
                    <a:bodyPr/>
                    <a:lstStyle/>
                    <a:p>
                      <a:r>
                        <a:rPr lang="fr-FR" dirty="0" smtClean="0"/>
                        <a:t>SYSCOHADA</a:t>
                      </a:r>
                      <a:endParaRPr lang="fr-FR" dirty="0"/>
                    </a:p>
                  </a:txBody>
                  <a:tcPr/>
                </a:tc>
              </a:tr>
              <a:tr h="1388534">
                <a:tc>
                  <a:txBody>
                    <a:bodyPr/>
                    <a:lstStyle/>
                    <a:p>
                      <a:r>
                        <a:rPr lang="fr-FR" dirty="0" smtClean="0"/>
                        <a:t>PCGO (Plan Comptable Général OHADA)</a:t>
                      </a:r>
                      <a:endParaRPr lang="fr-FR" dirty="0"/>
                    </a:p>
                  </a:txBody>
                  <a:tcPr/>
                </a:tc>
                <a:tc>
                  <a:txBody>
                    <a:bodyPr/>
                    <a:lstStyle/>
                    <a:p>
                      <a:r>
                        <a:rPr lang="fr-FR" dirty="0" smtClean="0"/>
                        <a:t>SYSTÈME COMPTABLE OHADA</a:t>
                      </a:r>
                      <a:endParaRPr lang="fr-FR" dirty="0"/>
                    </a:p>
                  </a:txBody>
                  <a:tcPr/>
                </a:tc>
              </a:tr>
            </a:tbl>
          </a:graphicData>
        </a:graphic>
      </p:graphicFrame>
      <p:sp>
        <p:nvSpPr>
          <p:cNvPr id="4" name="Espace réservé de la date 3"/>
          <p:cNvSpPr>
            <a:spLocks noGrp="1"/>
          </p:cNvSpPr>
          <p:nvPr>
            <p:ph type="dt" sz="half" idx="10"/>
          </p:nvPr>
        </p:nvSpPr>
        <p:spPr/>
        <p:txBody>
          <a:bodyPr/>
          <a:lstStyle/>
          <a:p>
            <a:fld id="{5DB79255-3233-42CE-8D5F-FAEBC21E1D1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133</a:t>
            </a:fld>
            <a:endParaRPr lang="en-US" dirty="0"/>
          </a:p>
        </p:txBody>
      </p:sp>
    </p:spTree>
    <p:extLst>
      <p:ext uri="{BB962C8B-B14F-4D97-AF65-F5344CB8AC3E}">
        <p14:creationId xmlns:p14="http://schemas.microsoft.com/office/powerpoint/2010/main" xmlns="" val="87391897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Le cadre conceptuel</a:t>
            </a:r>
            <a:endParaRPr lang="fr-FR" dirty="0"/>
          </a:p>
        </p:txBody>
      </p:sp>
      <p:sp>
        <p:nvSpPr>
          <p:cNvPr id="4" name="Espace réservé de la date 3"/>
          <p:cNvSpPr>
            <a:spLocks noGrp="1"/>
          </p:cNvSpPr>
          <p:nvPr>
            <p:ph type="dt" sz="half" idx="10"/>
          </p:nvPr>
        </p:nvSpPr>
        <p:spPr/>
        <p:txBody>
          <a:bodyPr/>
          <a:lstStyle/>
          <a:p>
            <a:fld id="{567292E1-C843-4D45-9C81-6FC01E83B6C2}"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134</a:t>
            </a:fld>
            <a:endParaRPr lang="en-US" dirty="0"/>
          </a:p>
        </p:txBody>
      </p:sp>
    </p:spTree>
    <p:extLst>
      <p:ext uri="{BB962C8B-B14F-4D97-AF65-F5344CB8AC3E}">
        <p14:creationId xmlns:p14="http://schemas.microsoft.com/office/powerpoint/2010/main" xmlns="" val="133322371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596208" y="0"/>
            <a:ext cx="8911687" cy="640445"/>
          </a:xfrm>
        </p:spPr>
        <p:txBody>
          <a:bodyPr/>
          <a:lstStyle/>
          <a:p>
            <a:r>
              <a:rPr lang="fr-FR" dirty="0" smtClean="0"/>
              <a:t>Cadre conceptuel</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3854878778"/>
              </p:ext>
            </p:extLst>
          </p:nvPr>
        </p:nvGraphicFramePr>
        <p:xfrm>
          <a:off x="1950733" y="1889553"/>
          <a:ext cx="9840686" cy="4968240"/>
        </p:xfrm>
        <a:graphic>
          <a:graphicData uri="http://schemas.openxmlformats.org/drawingml/2006/table">
            <a:tbl>
              <a:tblPr firstRow="1" bandRow="1">
                <a:tableStyleId>{5C22544A-7EE6-4342-B048-85BDC9FD1C3A}</a:tableStyleId>
              </a:tblPr>
              <a:tblGrid>
                <a:gridCol w="9840686"/>
              </a:tblGrid>
              <a:tr h="4611280">
                <a:tc>
                  <a:txBody>
                    <a:bodyPr/>
                    <a:lstStyle/>
                    <a:p>
                      <a:pPr marL="285750" lvl="0" indent="-285750" algn="l">
                        <a:buFont typeface="Arial" panose="020B0604020202020204" pitchFamily="34" charset="0"/>
                        <a:buChar char="•"/>
                      </a:pPr>
                      <a:r>
                        <a:rPr lang="fr-FR" sz="1600" b="0" dirty="0" smtClean="0">
                          <a:solidFill>
                            <a:schemeClr val="tx1"/>
                          </a:solidFill>
                        </a:rPr>
                        <a:t>Format</a:t>
                      </a:r>
                      <a:r>
                        <a:rPr lang="fr-FR" sz="1600" b="0" baseline="0" dirty="0" smtClean="0">
                          <a:solidFill>
                            <a:schemeClr val="tx1"/>
                          </a:solidFill>
                        </a:rPr>
                        <a:t> de présentation proche du cadre conceptuel des IFRS actuelles cependant l’essentiel du contenu du cadre conceptuel du SYSCOA  a été repris avec des innovations tant sur le fond que la forme :</a:t>
                      </a:r>
                    </a:p>
                    <a:p>
                      <a:pPr marL="742950" lvl="1" indent="-285750" algn="l">
                        <a:buFont typeface="Courier New" panose="02070309020205020404" pitchFamily="49" charset="0"/>
                        <a:buChar char="o"/>
                      </a:pPr>
                      <a:r>
                        <a:rPr lang="fr-FR" sz="1600" b="0" baseline="0" dirty="0" smtClean="0">
                          <a:solidFill>
                            <a:srgbClr val="C00000"/>
                          </a:solidFill>
                        </a:rPr>
                        <a:t>Les principes comptables ont été décomposés en: (Pages 74 à 89)</a:t>
                      </a:r>
                    </a:p>
                    <a:p>
                      <a:pPr marL="1200150" lvl="2" indent="-285750" algn="l">
                        <a:buFont typeface="Wingdings" panose="05000000000000000000" pitchFamily="2" charset="2"/>
                        <a:buChar char="v"/>
                      </a:pPr>
                      <a:r>
                        <a:rPr lang="fr-FR" sz="1600" b="0" baseline="0" dirty="0" smtClean="0">
                          <a:solidFill>
                            <a:srgbClr val="C00000"/>
                          </a:solidFill>
                        </a:rPr>
                        <a:t>Hypothèse sous-jacente à la préparation des états financiers</a:t>
                      </a:r>
                    </a:p>
                    <a:p>
                      <a:pPr marL="1200150" lvl="2" indent="-285750" algn="l">
                        <a:buFont typeface="Wingdings" panose="05000000000000000000" pitchFamily="2" charset="2"/>
                        <a:buChar char="v"/>
                      </a:pPr>
                      <a:r>
                        <a:rPr lang="fr-FR" sz="1600" b="0" baseline="0" dirty="0" smtClean="0">
                          <a:solidFill>
                            <a:srgbClr val="C00000"/>
                          </a:solidFill>
                        </a:rPr>
                        <a:t>Postulats</a:t>
                      </a:r>
                    </a:p>
                    <a:p>
                      <a:pPr marL="1200150" lvl="2" indent="-285750" algn="l">
                        <a:buFont typeface="Wingdings" panose="05000000000000000000" pitchFamily="2" charset="2"/>
                        <a:buChar char="v"/>
                      </a:pPr>
                      <a:r>
                        <a:rPr lang="fr-FR" sz="1600" b="0" baseline="0" dirty="0" smtClean="0">
                          <a:solidFill>
                            <a:srgbClr val="C00000"/>
                          </a:solidFill>
                        </a:rPr>
                        <a:t>Conventions</a:t>
                      </a:r>
                    </a:p>
                    <a:p>
                      <a:pPr marL="1200150" lvl="2" indent="-285750" algn="l">
                        <a:buFont typeface="Wingdings" panose="05000000000000000000" pitchFamily="2" charset="2"/>
                        <a:buChar char="v"/>
                      </a:pPr>
                      <a:r>
                        <a:rPr lang="fr-FR" sz="1600" b="0" baseline="0" dirty="0" smtClean="0">
                          <a:solidFill>
                            <a:srgbClr val="C00000"/>
                          </a:solidFill>
                        </a:rPr>
                        <a:t>Caractéristiques qualitatives d’une information financière utile</a:t>
                      </a:r>
                    </a:p>
                    <a:p>
                      <a:pPr marL="742950" lvl="1" indent="-285750" algn="l">
                        <a:buFont typeface="Courier New" panose="02070309020205020404" pitchFamily="49" charset="0"/>
                        <a:buChar char="o"/>
                      </a:pPr>
                      <a:r>
                        <a:rPr lang="fr-FR" sz="1600" b="0" baseline="0" dirty="0" smtClean="0">
                          <a:solidFill>
                            <a:srgbClr val="C00000"/>
                          </a:solidFill>
                        </a:rPr>
                        <a:t>Traitement comptable des changements de méthodes (Pages 77 &amp; suivante)</a:t>
                      </a:r>
                    </a:p>
                    <a:p>
                      <a:pPr marL="742950" lvl="1" indent="-285750" algn="l">
                        <a:buFont typeface="Courier New" panose="02070309020205020404" pitchFamily="49" charset="0"/>
                        <a:buChar char="o"/>
                      </a:pPr>
                      <a:r>
                        <a:rPr lang="fr-FR" sz="1600" b="0" baseline="0" dirty="0" smtClean="0">
                          <a:solidFill>
                            <a:srgbClr val="C00000"/>
                          </a:solidFill>
                        </a:rPr>
                        <a:t>Traitement des corrections d’erreurs (Pages 79 &amp; suivante – Suppression de la notion de correction d’erreur fondamentale)</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600" b="0" baseline="0" dirty="0" smtClean="0">
                          <a:solidFill>
                            <a:srgbClr val="C00000"/>
                          </a:solidFill>
                        </a:rPr>
                        <a:t>Le point 2.2.3 (pages 65 &amp; suivante): Cas particulier des Entités d’Intérêt Public (EIP) constitue un tournant décisif dans la réforme de l’AU en comptabilité. Les états financiers en IFRS doivent être établis par les sociétés cotées et les autres entités d’intérêt publiques qui le désirent (page 79)</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600" b="0" baseline="0" dirty="0" smtClean="0">
                          <a:solidFill>
                            <a:srgbClr val="C00000"/>
                          </a:solidFill>
                        </a:rPr>
                        <a:t>Les règles de « décomptabilisation » des états financiers ont été introduites (Page 124)</a:t>
                      </a:r>
                    </a:p>
                    <a:p>
                      <a:pPr marL="742950" marR="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600" b="0" baseline="0" dirty="0" smtClean="0">
                          <a:solidFill>
                            <a:srgbClr val="C00000"/>
                          </a:solidFill>
                        </a:rPr>
                        <a:t>Les définitions des principaux postes des états financiers ont été introduites (Pages 91 et suivantes)</a:t>
                      </a:r>
                    </a:p>
                    <a:p>
                      <a:pPr marL="742950" lvl="1" indent="-285750" algn="l">
                        <a:buFont typeface="Courier New" panose="02070309020205020404" pitchFamily="49" charset="0"/>
                        <a:buChar char="o"/>
                      </a:pPr>
                      <a:endParaRPr lang="fr-FR" sz="1600" baseline="0" dirty="0" smtClean="0">
                        <a:solidFill>
                          <a:srgbClr val="C00000"/>
                        </a:solidFill>
                      </a:endParaRPr>
                    </a:p>
                    <a:p>
                      <a:pPr marL="742950" lvl="1" indent="-285750" algn="l">
                        <a:buFont typeface="Courier New" panose="02070309020205020404" pitchFamily="49" charset="0"/>
                        <a:buChar char="o"/>
                      </a:pPr>
                      <a:endParaRPr lang="fr-FR" sz="1600" baseline="0" dirty="0" smtClean="0"/>
                    </a:p>
                  </a:txBody>
                  <a:tcPr marL="77362" marR="77362">
                    <a:solidFill>
                      <a:schemeClr val="accent3">
                        <a:lumMod val="40000"/>
                        <a:lumOff val="60000"/>
                      </a:schemeClr>
                    </a:solidFill>
                  </a:tcPr>
                </a:tc>
              </a:tr>
            </a:tbl>
          </a:graphicData>
        </a:graphic>
      </p:graphicFrame>
      <p:sp>
        <p:nvSpPr>
          <p:cNvPr id="4" name="Espace réservé de la date 3"/>
          <p:cNvSpPr>
            <a:spLocks noGrp="1"/>
          </p:cNvSpPr>
          <p:nvPr>
            <p:ph type="dt" sz="half" idx="10"/>
          </p:nvPr>
        </p:nvSpPr>
        <p:spPr/>
        <p:txBody>
          <a:bodyPr/>
          <a:lstStyle/>
          <a:p>
            <a:fld id="{D796607D-A607-46CA-9589-B38A9DB739B0}"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135</a:t>
            </a:fld>
            <a:endParaRPr lang="en-US" dirty="0"/>
          </a:p>
        </p:txBody>
      </p:sp>
    </p:spTree>
    <p:extLst>
      <p:ext uri="{BB962C8B-B14F-4D97-AF65-F5344CB8AC3E}">
        <p14:creationId xmlns:p14="http://schemas.microsoft.com/office/powerpoint/2010/main" xmlns="" val="6063092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589213" y="147337"/>
            <a:ext cx="8911687" cy="640445"/>
          </a:xfrm>
        </p:spPr>
        <p:txBody>
          <a:bodyPr/>
          <a:lstStyle/>
          <a:p>
            <a:r>
              <a:rPr lang="fr-FR" dirty="0" smtClean="0"/>
              <a:t>Cadre conceptuel</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2548430587"/>
              </p:ext>
            </p:extLst>
          </p:nvPr>
        </p:nvGraphicFramePr>
        <p:xfrm>
          <a:off x="2124713" y="1680882"/>
          <a:ext cx="9840686" cy="4964731"/>
        </p:xfrm>
        <a:graphic>
          <a:graphicData uri="http://schemas.openxmlformats.org/drawingml/2006/table">
            <a:tbl>
              <a:tblPr firstRow="1" bandRow="1">
                <a:tableStyleId>{5C22544A-7EE6-4342-B048-85BDC9FD1C3A}</a:tableStyleId>
              </a:tblPr>
              <a:tblGrid>
                <a:gridCol w="9840686"/>
              </a:tblGrid>
              <a:tr h="4964731">
                <a:tc>
                  <a:txBody>
                    <a:bodyPr/>
                    <a:lstStyle/>
                    <a:p>
                      <a:pPr marL="285750" lvl="0" indent="-285750" algn="l">
                        <a:buFont typeface="Arial" panose="020B0604020202020204" pitchFamily="34" charset="0"/>
                        <a:buChar char="•"/>
                      </a:pPr>
                      <a:r>
                        <a:rPr lang="fr-FR" sz="1600" b="0" dirty="0" smtClean="0">
                          <a:solidFill>
                            <a:schemeClr val="tx1"/>
                          </a:solidFill>
                        </a:rPr>
                        <a:t>Format</a:t>
                      </a:r>
                      <a:r>
                        <a:rPr lang="fr-FR" sz="1600" b="0" baseline="0" dirty="0" smtClean="0">
                          <a:solidFill>
                            <a:schemeClr val="tx1"/>
                          </a:solidFill>
                        </a:rPr>
                        <a:t> de présentation proche du cadre conceptuel des IFRS actuelles cependant l’essentiel du contenu du cadre conceptuel du SYSCOA  a été repris avec des innovations tant sur le fond que la forme :</a:t>
                      </a:r>
                    </a:p>
                    <a:p>
                      <a:pPr marL="742950" lvl="1" indent="-285750" algn="l">
                        <a:buFont typeface="Courier New" panose="02070309020205020404" pitchFamily="49" charset="0"/>
                        <a:buChar char="o"/>
                      </a:pPr>
                      <a:r>
                        <a:rPr lang="fr-FR" sz="1600" b="0" baseline="0" dirty="0" smtClean="0">
                          <a:solidFill>
                            <a:srgbClr val="C00000"/>
                          </a:solidFill>
                        </a:rPr>
                        <a:t>Dans la section 1 : Règles d’évaluation des éléments des états financiers (page 115), il est traité de manière plus précise :</a:t>
                      </a:r>
                    </a:p>
                    <a:p>
                      <a:pPr marL="1200150" lvl="2" indent="-285750" algn="l">
                        <a:buFont typeface="Wingdings" panose="05000000000000000000" pitchFamily="2" charset="2"/>
                        <a:buChar char="§"/>
                      </a:pPr>
                      <a:r>
                        <a:rPr lang="fr-FR" sz="1600" b="0" baseline="0" dirty="0" smtClean="0">
                          <a:solidFill>
                            <a:srgbClr val="C00000"/>
                          </a:solidFill>
                        </a:rPr>
                        <a:t>1.1 Valeur d’entrée (cout d’achat, coût d’acquisition). Les règles générales sont précisées et les règles particulière d’acquisitions sont : acquisition par échange (page 108), acquisition avec paiement à terme (page 110), acquisition avec subvention (page 110), acquisition contre versement de rente viagère (page 110), acquisition dans le cadre de contrat de location financement (page 111) et acquisition de titres (page 111).</a:t>
                      </a:r>
                    </a:p>
                    <a:p>
                      <a:pPr marL="1200150" lvl="2" indent="-285750" algn="l">
                        <a:buFont typeface="Wingdings" panose="05000000000000000000" pitchFamily="2" charset="2"/>
                        <a:buChar char="§"/>
                      </a:pPr>
                      <a:r>
                        <a:rPr lang="fr-FR" sz="1600" b="0" baseline="0" dirty="0" smtClean="0">
                          <a:solidFill>
                            <a:srgbClr val="C00000"/>
                          </a:solidFill>
                        </a:rPr>
                        <a:t>1.2 Valeur actuelle (page 114) fait référence à la norme IFRS 13 avec des cas particuliers (immobilisations corporelles – page 115, immobilisations incorporelles – pages 115 &amp; suivante), stocks – page 116, créances en monnaie ayant cours légal, créances – dettes en monnaies étrangères – page 116, titres – page 117)</a:t>
                      </a:r>
                    </a:p>
                    <a:p>
                      <a:pPr marL="1200150" lvl="2" indent="-285750" algn="l">
                        <a:buFont typeface="Wingdings" panose="05000000000000000000" pitchFamily="2" charset="2"/>
                        <a:buChar char="§"/>
                      </a:pPr>
                      <a:r>
                        <a:rPr lang="fr-FR" sz="1600" b="0" baseline="0" dirty="0" smtClean="0">
                          <a:solidFill>
                            <a:srgbClr val="C00000"/>
                          </a:solidFill>
                        </a:rPr>
                        <a:t>1.3 Valeur nette au bilan ou valeur nette comptable (page 117)</a:t>
                      </a:r>
                    </a:p>
                    <a:p>
                      <a:pPr marL="1200150" lvl="2" indent="-285750" algn="l">
                        <a:buFont typeface="Wingdings" panose="05000000000000000000" pitchFamily="2" charset="2"/>
                        <a:buChar char="§"/>
                      </a:pPr>
                      <a:r>
                        <a:rPr lang="fr-FR" sz="1600" b="0" baseline="0" dirty="0" smtClean="0">
                          <a:solidFill>
                            <a:srgbClr val="C00000"/>
                          </a:solidFill>
                        </a:rPr>
                        <a:t>1.4 Amortissements (page 118) </a:t>
                      </a:r>
                    </a:p>
                    <a:p>
                      <a:pPr marL="1200150" lvl="2" indent="-285750" algn="l">
                        <a:buFont typeface="Wingdings" panose="05000000000000000000" pitchFamily="2" charset="2"/>
                        <a:buChar char="§"/>
                      </a:pPr>
                      <a:r>
                        <a:rPr lang="fr-FR" sz="1600" b="0" baseline="0" dirty="0" smtClean="0">
                          <a:solidFill>
                            <a:srgbClr val="C00000"/>
                          </a:solidFill>
                        </a:rPr>
                        <a:t>1.5  Dépréciation des immobilisations (Page 118)</a:t>
                      </a:r>
                    </a:p>
                    <a:p>
                      <a:pPr marL="1200150" lvl="2" indent="-285750" algn="l">
                        <a:buFont typeface="Wingdings" panose="05000000000000000000" pitchFamily="2" charset="2"/>
                        <a:buChar char="§"/>
                      </a:pPr>
                      <a:r>
                        <a:rPr lang="fr-FR" sz="1600" b="0" baseline="0" dirty="0" smtClean="0">
                          <a:solidFill>
                            <a:srgbClr val="C00000"/>
                          </a:solidFill>
                        </a:rPr>
                        <a:t>1.6 Provisions et dépréciations (page 118).</a:t>
                      </a:r>
                      <a:endParaRPr lang="fr-FR" sz="1600" b="0" baseline="0" dirty="0" smtClean="0"/>
                    </a:p>
                  </a:txBody>
                  <a:tcPr marL="77362" marR="77362">
                    <a:solidFill>
                      <a:schemeClr val="accent3">
                        <a:lumMod val="40000"/>
                        <a:lumOff val="60000"/>
                      </a:schemeClr>
                    </a:solidFill>
                  </a:tcPr>
                </a:tc>
              </a:tr>
            </a:tbl>
          </a:graphicData>
        </a:graphic>
      </p:graphicFrame>
      <p:sp>
        <p:nvSpPr>
          <p:cNvPr id="4" name="Espace réservé de la date 3"/>
          <p:cNvSpPr>
            <a:spLocks noGrp="1"/>
          </p:cNvSpPr>
          <p:nvPr>
            <p:ph type="dt" sz="half" idx="10"/>
          </p:nvPr>
        </p:nvSpPr>
        <p:spPr/>
        <p:txBody>
          <a:bodyPr/>
          <a:lstStyle/>
          <a:p>
            <a:fld id="{E0BA9FF8-4A6D-4F52-BAF2-815992B9433F}"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136</a:t>
            </a:fld>
            <a:endParaRPr lang="en-US" dirty="0"/>
          </a:p>
        </p:txBody>
      </p:sp>
    </p:spTree>
    <p:extLst>
      <p:ext uri="{BB962C8B-B14F-4D97-AF65-F5344CB8AC3E}">
        <p14:creationId xmlns:p14="http://schemas.microsoft.com/office/powerpoint/2010/main" xmlns="" val="40353146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6E04D57-B57B-43EB-AC0A-7552B349B359}" type="datetime1">
              <a:rPr lang="fr-FR" smtClean="0"/>
              <a:pPr/>
              <a:t>06/03/2019</a:t>
            </a:fld>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137</a:t>
            </a:fld>
            <a:endParaRPr lang="en-US" dirty="0"/>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xmlns="" val="3522818357"/>
              </p:ext>
            </p:extLst>
          </p:nvPr>
        </p:nvGraphicFramePr>
        <p:xfrm>
          <a:off x="1628775" y="331470"/>
          <a:ext cx="10338436" cy="6187044"/>
        </p:xfrm>
        <a:graphic>
          <a:graphicData uri="http://schemas.openxmlformats.org/drawingml/2006/table">
            <a:tbl>
              <a:tblPr firstRow="1" bandRow="1">
                <a:tableStyleId>{5C22544A-7EE6-4342-B048-85BDC9FD1C3A}</a:tableStyleId>
              </a:tblPr>
              <a:tblGrid>
                <a:gridCol w="4943475"/>
                <a:gridCol w="5394961"/>
              </a:tblGrid>
              <a:tr h="691167">
                <a:tc>
                  <a:txBody>
                    <a:bodyPr/>
                    <a:lstStyle/>
                    <a:p>
                      <a:pPr algn="ctr"/>
                      <a:r>
                        <a:rPr lang="fr-FR" dirty="0" smtClean="0"/>
                        <a:t>SYSCOHADA</a:t>
                      </a:r>
                      <a:r>
                        <a:rPr lang="fr-FR" baseline="0" dirty="0" smtClean="0"/>
                        <a:t> REVISE</a:t>
                      </a:r>
                      <a:endParaRPr lang="fr-FR" dirty="0"/>
                    </a:p>
                  </a:txBody>
                  <a:tcPr/>
                </a:tc>
                <a:tc>
                  <a:txBody>
                    <a:bodyPr/>
                    <a:lstStyle/>
                    <a:p>
                      <a:pPr algn="ctr"/>
                      <a:r>
                        <a:rPr lang="fr-FR" dirty="0" smtClean="0"/>
                        <a:t>SYSCOA</a:t>
                      </a:r>
                      <a:endParaRPr lang="fr-FR" dirty="0"/>
                    </a:p>
                  </a:txBody>
                  <a:tcPr/>
                </a:tc>
              </a:tr>
              <a:tr h="448695">
                <a:tc>
                  <a:txBody>
                    <a:bodyPr/>
                    <a:lstStyle/>
                    <a:p>
                      <a:pPr algn="l" fontAlgn="b"/>
                      <a:r>
                        <a:rPr lang="fr-FR" sz="1600" b="1" i="0" u="none" strike="noStrike" dirty="0">
                          <a:solidFill>
                            <a:srgbClr val="C00000"/>
                          </a:solidFill>
                          <a:effectLst/>
                          <a:latin typeface="Century Gothic" panose="020B0502020202020204" pitchFamily="34" charset="0"/>
                        </a:rPr>
                        <a:t>CHAPITRE 1 : DEFINITION ET PRINCIPAUX UTILISATEURS DES ETATS FINANCIERS</a:t>
                      </a:r>
                    </a:p>
                  </a:txBody>
                  <a:tcPr marL="9525" marR="9525" marT="9525" marB="0" anchor="ctr"/>
                </a:tc>
                <a:tc>
                  <a:txBody>
                    <a:bodyPr/>
                    <a:lstStyle/>
                    <a:p>
                      <a:pPr algn="l" fontAlgn="b"/>
                      <a:r>
                        <a:rPr lang="fr-FR" sz="1600" b="0" i="0" u="none" strike="noStrike">
                          <a:solidFill>
                            <a:srgbClr val="000000"/>
                          </a:solidFill>
                          <a:effectLst/>
                          <a:latin typeface="Century Gothic" panose="020B0502020202020204" pitchFamily="34" charset="0"/>
                        </a:rPr>
                        <a:t>CHAPITRE 1 : LES OBJECTIFS DE LA NORME COMPTABLE</a:t>
                      </a:r>
                    </a:p>
                  </a:txBody>
                  <a:tcPr marL="9525" marR="9525" marT="9525" marB="0" anchor="ctr"/>
                </a:tc>
              </a:tr>
              <a:tr h="448695">
                <a:tc>
                  <a:txBody>
                    <a:bodyPr/>
                    <a:lstStyle/>
                    <a:p>
                      <a:pPr algn="l" fontAlgn="b"/>
                      <a:r>
                        <a:rPr lang="fr-FR" sz="1600" b="0" i="0" u="none" strike="noStrike" dirty="0">
                          <a:solidFill>
                            <a:srgbClr val="000000"/>
                          </a:solidFill>
                          <a:effectLst/>
                          <a:latin typeface="Century Gothic" panose="020B0502020202020204" pitchFamily="34" charset="0"/>
                        </a:rPr>
                        <a:t>Section 1 : Définition et objectifs du cadre conceptuel</a:t>
                      </a:r>
                    </a:p>
                  </a:txBody>
                  <a:tcPr marL="9525" marR="9525" marT="9525" marB="0" anchor="ctr">
                    <a:solidFill>
                      <a:schemeClr val="accent1">
                        <a:lumMod val="20000"/>
                        <a:lumOff val="80000"/>
                      </a:schemeClr>
                    </a:solidFill>
                  </a:tcPr>
                </a:tc>
                <a:tc>
                  <a:txBody>
                    <a:bodyPr/>
                    <a:lstStyle/>
                    <a:p>
                      <a:pPr algn="l" fontAlgn="b"/>
                      <a:r>
                        <a:rPr lang="fr-FR" sz="1600" b="0" i="0" u="none" strike="noStrike">
                          <a:solidFill>
                            <a:srgbClr val="000000"/>
                          </a:solidFill>
                          <a:effectLst/>
                          <a:latin typeface="Century Gothic" panose="020B0502020202020204" pitchFamily="34" charset="0"/>
                        </a:rPr>
                        <a:t>Section 1 : L'objectif d'information multiple: la pertinence partagée</a:t>
                      </a:r>
                    </a:p>
                  </a:txBody>
                  <a:tcPr marL="9525" marR="9525" marT="9525" marB="0" anchor="ctr"/>
                </a:tc>
              </a:tr>
              <a:tr h="448695">
                <a:tc>
                  <a:txBody>
                    <a:bodyPr/>
                    <a:lstStyle/>
                    <a:p>
                      <a:pPr algn="l" fontAlgn="b"/>
                      <a:r>
                        <a:rPr lang="fr-FR" sz="1600" b="0" i="0" u="none" strike="noStrike" dirty="0">
                          <a:solidFill>
                            <a:srgbClr val="000000"/>
                          </a:solidFill>
                          <a:effectLst/>
                          <a:latin typeface="Century Gothic" panose="020B0502020202020204" pitchFamily="34" charset="0"/>
                        </a:rPr>
                        <a:t>Section 2 : Les utilisateurs des états financiers et leurs besoins</a:t>
                      </a:r>
                    </a:p>
                  </a:txBody>
                  <a:tcPr marL="9525" marR="9525" marT="9525" marB="0" anchor="ctr">
                    <a:solidFill>
                      <a:schemeClr val="accent1">
                        <a:lumMod val="20000"/>
                        <a:lumOff val="80000"/>
                      </a:schemeClr>
                    </a:solidFill>
                  </a:tcPr>
                </a:tc>
                <a:tc>
                  <a:txBody>
                    <a:bodyPr/>
                    <a:lstStyle/>
                    <a:p>
                      <a:pPr algn="l" fontAlgn="b"/>
                      <a:r>
                        <a:rPr lang="fr-FR" sz="1600" b="0" i="0" u="none" strike="noStrike">
                          <a:solidFill>
                            <a:srgbClr val="000000"/>
                          </a:solidFill>
                          <a:effectLst/>
                          <a:latin typeface="Century Gothic" panose="020B0502020202020204" pitchFamily="34" charset="0"/>
                        </a:rPr>
                        <a:t>Section 2 : L'objectif d'information sûre: la fiabilité</a:t>
                      </a:r>
                    </a:p>
                  </a:txBody>
                  <a:tcPr marL="9525" marR="9525" marT="9525" marB="0" anchor="ctr"/>
                </a:tc>
              </a:tr>
              <a:tr h="448695">
                <a:tc>
                  <a:txBody>
                    <a:bodyPr/>
                    <a:lstStyle/>
                    <a:p>
                      <a:pPr algn="l" fontAlgn="b"/>
                      <a:r>
                        <a:rPr lang="fr-FR" sz="1600" b="1" i="0" u="none" strike="noStrike" dirty="0">
                          <a:solidFill>
                            <a:srgbClr val="C00000"/>
                          </a:solidFill>
                          <a:effectLst/>
                          <a:latin typeface="Century Gothic" panose="020B0502020202020204" pitchFamily="34" charset="0"/>
                        </a:rPr>
                        <a:t>C</a:t>
                      </a:r>
                      <a:r>
                        <a:rPr lang="fr-FR" sz="1600" b="1" i="0" u="none" strike="noStrike" kern="1200" dirty="0">
                          <a:solidFill>
                            <a:srgbClr val="C00000"/>
                          </a:solidFill>
                          <a:effectLst/>
                          <a:latin typeface="Century Gothic" panose="020B0502020202020204" pitchFamily="34" charset="0"/>
                          <a:ea typeface="+mn-ea"/>
                          <a:cs typeface="+mn-cs"/>
                        </a:rPr>
                        <a:t>HAPITRE 2 : STRUCTURE ET CHAMP D’APPLICATION DU CADRE CONCEPTUEL</a:t>
                      </a:r>
                    </a:p>
                  </a:txBody>
                  <a:tcPr marL="9525" marR="9525" marT="9525" marB="0" anchor="ctr"/>
                </a:tc>
                <a:tc>
                  <a:txBody>
                    <a:bodyPr/>
                    <a:lstStyle/>
                    <a:p>
                      <a:pPr algn="l" fontAlgn="b"/>
                      <a:r>
                        <a:rPr lang="fr-FR" sz="1600" b="0" i="0" u="none" strike="noStrike" dirty="0">
                          <a:solidFill>
                            <a:srgbClr val="000000"/>
                          </a:solidFill>
                          <a:effectLst/>
                          <a:latin typeface="Century Gothic" panose="020B0502020202020204" pitchFamily="34" charset="0"/>
                        </a:rPr>
                        <a:t>CHAPITRE 2 : Les principes comptables de base et l'image fidèle</a:t>
                      </a:r>
                    </a:p>
                  </a:txBody>
                  <a:tcPr marL="9525" marR="9525" marT="9525" marB="0" anchor="ctr"/>
                </a:tc>
              </a:tr>
              <a:tr h="356514">
                <a:tc>
                  <a:txBody>
                    <a:bodyPr/>
                    <a:lstStyle/>
                    <a:p>
                      <a:pPr algn="l" fontAlgn="b"/>
                      <a:r>
                        <a:rPr lang="fr-FR" sz="1600" b="0" i="0" u="none" strike="noStrike" dirty="0">
                          <a:solidFill>
                            <a:srgbClr val="000000"/>
                          </a:solidFill>
                          <a:effectLst/>
                          <a:latin typeface="Century Gothic" panose="020B0502020202020204" pitchFamily="34" charset="0"/>
                        </a:rPr>
                        <a:t>Section 1 : Structure du cadre conceptuel</a:t>
                      </a:r>
                    </a:p>
                  </a:txBody>
                  <a:tcPr marL="9525" marR="9525" marT="9525" marB="0" anchor="ctr">
                    <a:solidFill>
                      <a:schemeClr val="accent1">
                        <a:lumMod val="20000"/>
                        <a:lumOff val="80000"/>
                      </a:schemeClr>
                    </a:solidFill>
                  </a:tcPr>
                </a:tc>
                <a:tc>
                  <a:txBody>
                    <a:bodyPr/>
                    <a:lstStyle/>
                    <a:p>
                      <a:pPr algn="l" fontAlgn="b"/>
                      <a:r>
                        <a:rPr lang="fr-FR" sz="1600" b="0" i="0" u="none" strike="noStrike">
                          <a:solidFill>
                            <a:srgbClr val="000000"/>
                          </a:solidFill>
                          <a:effectLst/>
                          <a:latin typeface="Century Gothic" panose="020B0502020202020204" pitchFamily="34" charset="0"/>
                        </a:rPr>
                        <a:t>Section 1 :  Les principes comptables</a:t>
                      </a:r>
                    </a:p>
                  </a:txBody>
                  <a:tcPr marL="9525" marR="9525" marT="9525" marB="0" anchor="ctr"/>
                </a:tc>
              </a:tr>
              <a:tr h="448695">
                <a:tc>
                  <a:txBody>
                    <a:bodyPr/>
                    <a:lstStyle/>
                    <a:p>
                      <a:pPr algn="l" fontAlgn="b"/>
                      <a:r>
                        <a:rPr lang="fr-FR" sz="1600" b="0" i="0" u="none" strike="noStrike" dirty="0">
                          <a:solidFill>
                            <a:srgbClr val="000000"/>
                          </a:solidFill>
                          <a:effectLst/>
                          <a:latin typeface="Century Gothic" panose="020B0502020202020204" pitchFamily="34" charset="0"/>
                        </a:rPr>
                        <a:t>Section 2 : Champ d’application du cadre conceptuel</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Section 2 : L'mage fidèle</a:t>
                      </a:r>
                    </a:p>
                  </a:txBody>
                  <a:tcPr marL="9525" marR="9525" marT="9525" marB="0" anchor="ctr"/>
                </a:tc>
              </a:tr>
              <a:tr h="448695">
                <a:tc>
                  <a:txBody>
                    <a:bodyPr/>
                    <a:lstStyle/>
                    <a:p>
                      <a:pPr algn="l" fontAlgn="b"/>
                      <a:r>
                        <a:rPr lang="fr-FR" sz="1600" b="1" i="0" u="none" strike="noStrike" dirty="0">
                          <a:solidFill>
                            <a:srgbClr val="C00000"/>
                          </a:solidFill>
                          <a:effectLst/>
                          <a:latin typeface="Century Gothic" panose="020B0502020202020204" pitchFamily="34" charset="0"/>
                        </a:rPr>
                        <a:t>CHAPITRE 3 : LES OBJECTIFS ET PRINCIPES DE BASE DES ETATS FINANCIERS</a:t>
                      </a:r>
                    </a:p>
                  </a:txBody>
                  <a:tcPr marL="9525" marR="9525" marT="9525" marB="0" anchor="ctr"/>
                </a:tc>
                <a:tc>
                  <a:txBody>
                    <a:bodyPr/>
                    <a:lstStyle/>
                    <a:p>
                      <a:pPr algn="l" fontAlgn="b"/>
                      <a:r>
                        <a:rPr lang="fr-FR" sz="1600" b="0" i="0" u="none" strike="noStrike">
                          <a:solidFill>
                            <a:srgbClr val="000000"/>
                          </a:solidFill>
                          <a:effectLst/>
                          <a:latin typeface="Century Gothic" panose="020B0502020202020204" pitchFamily="34" charset="0"/>
                        </a:rPr>
                        <a:t>CHAPITRE 3 : LES METHODES D'EVALUATION</a:t>
                      </a:r>
                    </a:p>
                  </a:txBody>
                  <a:tcPr marL="9525" marR="9525" marT="9525" marB="0" anchor="ctr"/>
                </a:tc>
              </a:tr>
              <a:tr h="448695">
                <a:tc>
                  <a:txBody>
                    <a:bodyPr/>
                    <a:lstStyle/>
                    <a:p>
                      <a:pPr algn="l" fontAlgn="b"/>
                      <a:r>
                        <a:rPr lang="fr-FR" sz="1600" b="0" i="0" u="none" strike="noStrike" dirty="0">
                          <a:solidFill>
                            <a:srgbClr val="000000"/>
                          </a:solidFill>
                          <a:effectLst/>
                          <a:latin typeface="Century Gothic" panose="020B0502020202020204" pitchFamily="34" charset="0"/>
                        </a:rPr>
                        <a:t>Section 1 : Objectif des états financiers</a:t>
                      </a:r>
                    </a:p>
                  </a:txBody>
                  <a:tcPr marL="9525" marR="9525" marT="9525" marB="0" anchor="ctr">
                    <a:solidFill>
                      <a:schemeClr val="accent1">
                        <a:lumMod val="20000"/>
                        <a:lumOff val="80000"/>
                      </a:schemeClr>
                    </a:solidFill>
                  </a:tcPr>
                </a:tc>
                <a:tc>
                  <a:txBody>
                    <a:bodyPr/>
                    <a:lstStyle/>
                    <a:p>
                      <a:pPr algn="l" fontAlgn="b"/>
                      <a:r>
                        <a:rPr lang="fr-FR" sz="1600" b="0" i="0" u="none" strike="noStrike">
                          <a:solidFill>
                            <a:srgbClr val="000000"/>
                          </a:solidFill>
                          <a:effectLst/>
                          <a:latin typeface="Century Gothic" panose="020B0502020202020204" pitchFamily="34" charset="0"/>
                        </a:rPr>
                        <a:t>Section 1 : Les concepts de capital et de maintien du capital</a:t>
                      </a:r>
                    </a:p>
                  </a:txBody>
                  <a:tcPr marL="9525" marR="9525" marT="9525" marB="0" anchor="ctr"/>
                </a:tc>
              </a:tr>
              <a:tr h="356514">
                <a:tc>
                  <a:txBody>
                    <a:bodyPr/>
                    <a:lstStyle/>
                    <a:p>
                      <a:pPr algn="l" fontAlgn="b"/>
                      <a:r>
                        <a:rPr lang="fr-FR" sz="1600" b="0" i="0" u="none" strike="noStrike" dirty="0">
                          <a:solidFill>
                            <a:srgbClr val="000000"/>
                          </a:solidFill>
                          <a:effectLst/>
                          <a:latin typeface="Century Gothic" panose="020B0502020202020204" pitchFamily="34" charset="0"/>
                        </a:rPr>
                        <a:t>Section 2 : Dispositif comptable de base</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Section 2 : Les formes de valeur</a:t>
                      </a:r>
                    </a:p>
                  </a:txBody>
                  <a:tcPr marL="9525" marR="9525" marT="9525" marB="0" anchor="ctr"/>
                </a:tc>
              </a:tr>
              <a:tr h="448695">
                <a:tc>
                  <a:txBody>
                    <a:bodyPr/>
                    <a:lstStyle/>
                    <a:p>
                      <a:pPr algn="l" fontAlgn="b"/>
                      <a:r>
                        <a:rPr lang="fr-FR" sz="1600" b="0" i="0" u="none" strike="noStrike" dirty="0">
                          <a:solidFill>
                            <a:srgbClr val="000000"/>
                          </a:solidFill>
                          <a:effectLst/>
                          <a:latin typeface="Century Gothic" panose="020B0502020202020204" pitchFamily="34" charset="0"/>
                        </a:rPr>
                        <a:t>Section 3 : Hypothèse sous-jacente à la préparation des états financiers</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Section 3 : Les valeurs d'entrée</a:t>
                      </a:r>
                    </a:p>
                  </a:txBody>
                  <a:tcPr marL="9525" marR="9525" marT="9525" marB="0" anchor="ctr"/>
                </a:tc>
              </a:tr>
              <a:tr h="356514">
                <a:tc>
                  <a:txBody>
                    <a:bodyPr/>
                    <a:lstStyle/>
                    <a:p>
                      <a:pPr algn="l" fontAlgn="b"/>
                      <a:r>
                        <a:rPr lang="fr-FR" sz="1600" b="0" i="0" u="none" strike="noStrike" dirty="0">
                          <a:solidFill>
                            <a:srgbClr val="000000"/>
                          </a:solidFill>
                          <a:effectLst/>
                          <a:latin typeface="Century Gothic" panose="020B0502020202020204" pitchFamily="34" charset="0"/>
                        </a:rPr>
                        <a:t>Section 4 : Principes comptables fondamentaux</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Section 4 : Les valeurs actuelles</a:t>
                      </a:r>
                    </a:p>
                  </a:txBody>
                  <a:tcPr marL="9525" marR="9525" marT="9525" marB="0" anchor="ctr"/>
                </a:tc>
              </a:tr>
              <a:tr h="448695">
                <a:tc>
                  <a:txBody>
                    <a:bodyPr/>
                    <a:lstStyle/>
                    <a:p>
                      <a:pPr algn="l" fontAlgn="b"/>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fr-FR" sz="1600" b="0" i="0" u="none" strike="noStrike" dirty="0">
                          <a:solidFill>
                            <a:srgbClr val="000000"/>
                          </a:solidFill>
                          <a:effectLst/>
                          <a:latin typeface="Century Gothic" panose="020B0502020202020204" pitchFamily="34" charset="0"/>
                        </a:rPr>
                        <a:t>Section 5 : Les amortissements et les provisions</a:t>
                      </a:r>
                    </a:p>
                  </a:txBody>
                  <a:tcPr marL="9525" marR="9525" marT="9525" marB="0" anchor="ctr"/>
                </a:tc>
              </a:tr>
            </a:tbl>
          </a:graphicData>
        </a:graphic>
      </p:graphicFrame>
    </p:spTree>
    <p:extLst>
      <p:ext uri="{BB962C8B-B14F-4D97-AF65-F5344CB8AC3E}">
        <p14:creationId xmlns:p14="http://schemas.microsoft.com/office/powerpoint/2010/main" xmlns="" val="70052185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EC019C81-B7E4-45D1-8CA6-31F27B5170C4}" type="datetime1">
              <a:rPr lang="fr-FR" smtClean="0"/>
              <a:pPr/>
              <a:t>06/03/2019</a:t>
            </a:fld>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138</a:t>
            </a:fld>
            <a:endParaRPr lang="en-US" dirty="0"/>
          </a:p>
        </p:txBody>
      </p:sp>
      <p:graphicFrame>
        <p:nvGraphicFramePr>
          <p:cNvPr id="9" name="Espace réservé du contenu 8"/>
          <p:cNvGraphicFramePr>
            <a:graphicFrameLocks noGrp="1"/>
          </p:cNvGraphicFramePr>
          <p:nvPr>
            <p:ph idx="4294967295"/>
            <p:extLst>
              <p:ext uri="{D42A27DB-BD31-4B8C-83A1-F6EECF244321}">
                <p14:modId xmlns:p14="http://schemas.microsoft.com/office/powerpoint/2010/main" xmlns="" val="1016887146"/>
              </p:ext>
            </p:extLst>
          </p:nvPr>
        </p:nvGraphicFramePr>
        <p:xfrm>
          <a:off x="1714501" y="331470"/>
          <a:ext cx="10104120" cy="5669280"/>
        </p:xfrm>
        <a:graphic>
          <a:graphicData uri="http://schemas.openxmlformats.org/drawingml/2006/table">
            <a:tbl>
              <a:tblPr firstRow="1" bandRow="1">
                <a:tableStyleId>{5C22544A-7EE6-4342-B048-85BDC9FD1C3A}</a:tableStyleId>
              </a:tblPr>
              <a:tblGrid>
                <a:gridCol w="5040565"/>
                <a:gridCol w="5063555"/>
              </a:tblGrid>
              <a:tr h="876131">
                <a:tc>
                  <a:txBody>
                    <a:bodyPr/>
                    <a:lstStyle/>
                    <a:p>
                      <a:pPr algn="ctr"/>
                      <a:r>
                        <a:rPr lang="fr-FR" dirty="0" smtClean="0"/>
                        <a:t>SYSCOHADA</a:t>
                      </a:r>
                      <a:r>
                        <a:rPr lang="fr-FR" baseline="0" dirty="0" smtClean="0"/>
                        <a:t> REVISE</a:t>
                      </a:r>
                      <a:endParaRPr lang="fr-FR" dirty="0"/>
                    </a:p>
                  </a:txBody>
                  <a:tcPr/>
                </a:tc>
                <a:tc>
                  <a:txBody>
                    <a:bodyPr/>
                    <a:lstStyle/>
                    <a:p>
                      <a:pPr algn="ctr"/>
                      <a:r>
                        <a:rPr lang="fr-FR" dirty="0" smtClean="0"/>
                        <a:t>SYSCOA</a:t>
                      </a:r>
                      <a:endParaRPr lang="fr-FR" dirty="0"/>
                    </a:p>
                  </a:txBody>
                  <a:tcPr/>
                </a:tc>
              </a:tr>
              <a:tr h="568771">
                <a:tc>
                  <a:txBody>
                    <a:bodyPr/>
                    <a:lstStyle/>
                    <a:p>
                      <a:pPr algn="l" fontAlgn="b"/>
                      <a:r>
                        <a:rPr lang="fr-FR" sz="1600" b="1" i="0" u="none" strike="noStrike" dirty="0">
                          <a:solidFill>
                            <a:srgbClr val="C00000"/>
                          </a:solidFill>
                          <a:effectLst/>
                          <a:latin typeface="Century Gothic" panose="020B0502020202020204" pitchFamily="34" charset="0"/>
                        </a:rPr>
                        <a:t>CHAPITRE 4 : DEFINITIONS ET STRUCTURE DES ETATS FINANCIERS</a:t>
                      </a:r>
                    </a:p>
                  </a:txBody>
                  <a:tcPr marL="9525" marR="9525" marT="9525" marB="0" anchor="ctr"/>
                </a:tc>
                <a:tc>
                  <a:txBody>
                    <a:bodyPr/>
                    <a:lstStyle/>
                    <a:p>
                      <a:pPr algn="l" fontAlgn="b"/>
                      <a:r>
                        <a:rPr lang="fr-FR" sz="1600" b="0" i="0" u="none" strike="noStrike">
                          <a:solidFill>
                            <a:srgbClr val="000000"/>
                          </a:solidFill>
                          <a:effectLst/>
                          <a:latin typeface="Century Gothic" panose="020B0502020202020204" pitchFamily="34" charset="0"/>
                        </a:rPr>
                        <a:t>CHAPITRE 4 : LA STRUCTURE DES ETATS FINANCIERS</a:t>
                      </a:r>
                    </a:p>
                  </a:txBody>
                  <a:tcPr marL="9525" marR="9525" marT="9525" marB="0" anchor="ctr"/>
                </a:tc>
              </a:tr>
              <a:tr h="568771">
                <a:tc>
                  <a:txBody>
                    <a:bodyPr/>
                    <a:lstStyle/>
                    <a:p>
                      <a:pPr algn="l" fontAlgn="b"/>
                      <a:r>
                        <a:rPr lang="fr-FR" sz="1600" b="0" i="0" u="none" strike="noStrike" dirty="0">
                          <a:solidFill>
                            <a:srgbClr val="000000"/>
                          </a:solidFill>
                          <a:effectLst/>
                          <a:latin typeface="Century Gothic" panose="020B0502020202020204" pitchFamily="34" charset="0"/>
                        </a:rPr>
                        <a:t>Section 1 : Définition des principaux postes des états financiers</a:t>
                      </a:r>
                    </a:p>
                  </a:txBody>
                  <a:tcPr marL="9525" marR="9525" marT="9525" marB="0" anchor="ctr">
                    <a:solidFill>
                      <a:schemeClr val="accent1">
                        <a:lumMod val="20000"/>
                        <a:lumOff val="80000"/>
                      </a:schemeClr>
                    </a:solidFill>
                  </a:tcPr>
                </a:tc>
                <a:tc>
                  <a:txBody>
                    <a:bodyPr/>
                    <a:lstStyle/>
                    <a:p>
                      <a:pPr algn="l" fontAlgn="b"/>
                      <a:r>
                        <a:rPr lang="fr-FR" sz="1600" b="0" i="0" u="none" strike="noStrike">
                          <a:solidFill>
                            <a:srgbClr val="000000"/>
                          </a:solidFill>
                          <a:effectLst/>
                          <a:latin typeface="Century Gothic" panose="020B0502020202020204" pitchFamily="34" charset="0"/>
                        </a:rPr>
                        <a:t>Section 1 : La cohérence conceptuelle des états financiers</a:t>
                      </a:r>
                    </a:p>
                  </a:txBody>
                  <a:tcPr marL="9525" marR="9525" marT="9525" marB="0" anchor="ctr"/>
                </a:tc>
              </a:tr>
              <a:tr h="451921">
                <a:tc>
                  <a:txBody>
                    <a:bodyPr/>
                    <a:lstStyle/>
                    <a:p>
                      <a:pPr algn="l" fontAlgn="b"/>
                      <a:r>
                        <a:rPr lang="fr-FR" sz="1600" b="0" i="0" u="none" strike="noStrike" dirty="0">
                          <a:solidFill>
                            <a:srgbClr val="000000"/>
                          </a:solidFill>
                          <a:effectLst/>
                          <a:latin typeface="Century Gothic" panose="020B0502020202020204" pitchFamily="34" charset="0"/>
                        </a:rPr>
                        <a:t>Section 2 : La structure des états financiers</a:t>
                      </a:r>
                    </a:p>
                  </a:txBody>
                  <a:tcPr marL="9525" marR="9525" marT="9525" marB="0" anchor="ctr">
                    <a:solidFill>
                      <a:schemeClr val="accent1">
                        <a:lumMod val="20000"/>
                        <a:lumOff val="80000"/>
                      </a:schemeClr>
                    </a:solidFill>
                  </a:tcPr>
                </a:tc>
                <a:tc>
                  <a:txBody>
                    <a:bodyPr/>
                    <a:lstStyle/>
                    <a:p>
                      <a:pPr algn="l" fontAlgn="b"/>
                      <a:r>
                        <a:rPr lang="fr-FR" sz="1600" b="0" i="0" u="none" strike="noStrike">
                          <a:solidFill>
                            <a:srgbClr val="000000"/>
                          </a:solidFill>
                          <a:effectLst/>
                          <a:latin typeface="Century Gothic" panose="020B0502020202020204" pitchFamily="34" charset="0"/>
                        </a:rPr>
                        <a:t>Section 2 : La conception du compte de résultat</a:t>
                      </a:r>
                    </a:p>
                  </a:txBody>
                  <a:tcPr marL="9525" marR="9525" marT="9525" marB="0" anchor="ctr"/>
                </a:tc>
              </a:tr>
              <a:tr h="940212">
                <a:tc>
                  <a:txBody>
                    <a:bodyPr/>
                    <a:lstStyle/>
                    <a:p>
                      <a:pPr algn="l" fontAlgn="b"/>
                      <a:r>
                        <a:rPr lang="fr-FR" sz="1600" b="1" i="0" u="none" strike="noStrike" dirty="0">
                          <a:solidFill>
                            <a:srgbClr val="C00000"/>
                          </a:solidFill>
                          <a:effectLst/>
                          <a:latin typeface="Century Gothic" panose="020B0502020202020204" pitchFamily="34" charset="0"/>
                        </a:rPr>
                        <a:t>CHAPITRE 5 : REGLES D’EVALUATION ET DE COMPTABILISATION DES ELEMENTS DES ETATS FINANCIERS</a:t>
                      </a:r>
                    </a:p>
                  </a:txBody>
                  <a:tcPr marL="9525" marR="9525" marT="9525" marB="0" anchor="ctr"/>
                </a:tc>
                <a:tc>
                  <a:txBody>
                    <a:bodyPr/>
                    <a:lstStyle/>
                    <a:p>
                      <a:pPr algn="l" fontAlgn="b"/>
                      <a:r>
                        <a:rPr lang="fr-FR" sz="1600" b="0" i="0" u="none" strike="noStrike" dirty="0">
                          <a:solidFill>
                            <a:srgbClr val="000000"/>
                          </a:solidFill>
                          <a:effectLst/>
                          <a:latin typeface="Century Gothic" panose="020B0502020202020204" pitchFamily="34" charset="0"/>
                        </a:rPr>
                        <a:t>Section 3 : La conception du bilan</a:t>
                      </a:r>
                    </a:p>
                  </a:txBody>
                  <a:tcPr marL="9525" marR="9525" marT="9525" marB="0" anchor="ctr"/>
                </a:tc>
              </a:tr>
              <a:tr h="568771">
                <a:tc>
                  <a:txBody>
                    <a:bodyPr/>
                    <a:lstStyle/>
                    <a:p>
                      <a:pPr algn="l" fontAlgn="b"/>
                      <a:r>
                        <a:rPr lang="fr-FR" sz="1600" b="0" i="0" u="none" strike="noStrike" dirty="0">
                          <a:solidFill>
                            <a:srgbClr val="000000"/>
                          </a:solidFill>
                          <a:effectLst/>
                          <a:latin typeface="Century Gothic" panose="020B0502020202020204" pitchFamily="34" charset="0"/>
                        </a:rPr>
                        <a:t>Section 1 : Règles d’évaluation des éléments des états financiers</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Section 4 : La conception du TAFIRE</a:t>
                      </a:r>
                    </a:p>
                  </a:txBody>
                  <a:tcPr marL="9525" marR="9525" marT="9525" marB="0" anchor="ctr"/>
                </a:tc>
              </a:tr>
              <a:tr h="940212">
                <a:tc>
                  <a:txBody>
                    <a:bodyPr/>
                    <a:lstStyle/>
                    <a:p>
                      <a:pPr algn="l" fontAlgn="b"/>
                      <a:r>
                        <a:rPr lang="fr-FR" sz="1600" b="0" i="0" u="none" strike="noStrike" dirty="0">
                          <a:solidFill>
                            <a:srgbClr val="000000"/>
                          </a:solidFill>
                          <a:effectLst/>
                          <a:latin typeface="Century Gothic" panose="020B0502020202020204" pitchFamily="34" charset="0"/>
                        </a:rPr>
                        <a:t>Section 2 : Règles de comptabilisation et de </a:t>
                      </a:r>
                      <a:r>
                        <a:rPr lang="fr-FR" sz="1600" b="0" i="0" u="none" strike="noStrike" dirty="0" smtClean="0">
                          <a:solidFill>
                            <a:srgbClr val="000000"/>
                          </a:solidFill>
                          <a:effectLst/>
                          <a:latin typeface="Century Gothic" panose="020B0502020202020204" pitchFamily="34" charset="0"/>
                        </a:rPr>
                        <a:t>dé comptabilisation </a:t>
                      </a:r>
                      <a:r>
                        <a:rPr lang="fr-FR" sz="1600" b="0" i="0" u="none" strike="noStrike" dirty="0">
                          <a:solidFill>
                            <a:srgbClr val="000000"/>
                          </a:solidFill>
                          <a:effectLst/>
                          <a:latin typeface="Century Gothic" panose="020B0502020202020204" pitchFamily="34" charset="0"/>
                        </a:rPr>
                        <a:t>des éléments des états financiers</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Section 5 : La conception de l'état annexé</a:t>
                      </a:r>
                    </a:p>
                  </a:txBody>
                  <a:tcPr marL="9525" marR="9525" marT="9525" marB="0" anchor="ctr"/>
                </a:tc>
              </a:tr>
              <a:tr h="754491">
                <a:tc>
                  <a:txBody>
                    <a:bodyPr/>
                    <a:lstStyle/>
                    <a:p>
                      <a:pPr algn="l" fontAlgn="b"/>
                      <a:r>
                        <a:rPr lang="fr-FR" sz="1600" b="0" i="0" u="none" strike="noStrike" dirty="0">
                          <a:solidFill>
                            <a:srgbClr val="000000"/>
                          </a:solidFill>
                          <a:effectLst/>
                          <a:latin typeface="Century Gothic" panose="020B0502020202020204" pitchFamily="34" charset="0"/>
                        </a:rPr>
                        <a:t>Section 3 : Capital financier et capital opérationnel</a:t>
                      </a:r>
                    </a:p>
                  </a:txBody>
                  <a:tcPr marL="9525" marR="9525" marT="9525" marB="0" anchor="ctr">
                    <a:solidFill>
                      <a:schemeClr val="accent1">
                        <a:lumMod val="20000"/>
                        <a:lumOff val="80000"/>
                      </a:schemeClr>
                    </a:solidFill>
                  </a:tcPr>
                </a:tc>
                <a:tc>
                  <a:txBody>
                    <a:bodyPr/>
                    <a:lstStyle/>
                    <a:p>
                      <a:pPr algn="l" fontAlgn="b"/>
                      <a:r>
                        <a:rPr lang="fr-FR" sz="1600" b="0" i="0" u="none" strike="noStrike" dirty="0">
                          <a:solidFill>
                            <a:srgbClr val="000000"/>
                          </a:solidFill>
                          <a:effectLst/>
                          <a:latin typeface="Century Gothic" panose="020B0502020202020204" pitchFamily="34" charset="0"/>
                        </a:rPr>
                        <a:t>CHAPITRE 5 : LE CADRE  COMPTABLE ET LA STRUCTURE DU PLAN DES </a:t>
                      </a:r>
                      <a:r>
                        <a:rPr lang="fr-FR" sz="1600" b="0" i="0" u="none" strike="noStrike" dirty="0" smtClean="0">
                          <a:solidFill>
                            <a:srgbClr val="000000"/>
                          </a:solidFill>
                          <a:effectLst/>
                          <a:latin typeface="Century Gothic" panose="020B0502020202020204" pitchFamily="34" charset="0"/>
                        </a:rPr>
                        <a:t>COMPTES (1)</a:t>
                      </a:r>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369411260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du cadre conceptuel</a:t>
            </a:r>
            <a:endParaRPr lang="fr-FR" dirty="0"/>
          </a:p>
        </p:txBody>
      </p:sp>
      <p:sp>
        <p:nvSpPr>
          <p:cNvPr id="3" name="Espace réservé du contenu 2"/>
          <p:cNvSpPr>
            <a:spLocks noGrp="1"/>
          </p:cNvSpPr>
          <p:nvPr>
            <p:ph idx="1"/>
          </p:nvPr>
        </p:nvSpPr>
        <p:spPr>
          <a:xfrm>
            <a:off x="1872343" y="1465943"/>
            <a:ext cx="9632269" cy="4664494"/>
          </a:xfrm>
        </p:spPr>
        <p:txBody>
          <a:bodyPr>
            <a:noAutofit/>
          </a:bodyPr>
          <a:lstStyle/>
          <a:p>
            <a:pPr marL="0" indent="0">
              <a:buNone/>
            </a:pPr>
            <a:r>
              <a:rPr lang="fr-FR" sz="1600" dirty="0"/>
              <a:t>Le cadre conceptuel est structuré selon la hiérarchie suivante </a:t>
            </a:r>
            <a:r>
              <a:rPr lang="fr-FR" sz="1600" dirty="0" smtClean="0"/>
              <a:t>: (page 64)</a:t>
            </a:r>
            <a:endParaRPr lang="fr-FR" sz="1600" dirty="0"/>
          </a:p>
          <a:p>
            <a:r>
              <a:rPr lang="fr-FR" sz="1600" b="1" dirty="0" smtClean="0"/>
              <a:t>Au </a:t>
            </a:r>
            <a:r>
              <a:rPr lang="fr-FR" sz="1600" b="1" dirty="0"/>
              <a:t>premier niveau</a:t>
            </a:r>
            <a:r>
              <a:rPr lang="fr-FR" sz="1600" dirty="0"/>
              <a:t>, sont énoncés les définitions et les principaux utilisateurs des </a:t>
            </a:r>
            <a:r>
              <a:rPr lang="fr-FR" sz="1600" dirty="0" smtClean="0"/>
              <a:t>états financiers</a:t>
            </a:r>
            <a:r>
              <a:rPr lang="fr-FR" sz="1600" dirty="0"/>
              <a:t>,</a:t>
            </a:r>
          </a:p>
          <a:p>
            <a:r>
              <a:rPr lang="fr-FR" sz="1600" b="1" dirty="0" smtClean="0"/>
              <a:t>Au </a:t>
            </a:r>
            <a:r>
              <a:rPr lang="fr-FR" sz="1600" b="1" dirty="0"/>
              <a:t>deuxième niveau</a:t>
            </a:r>
            <a:r>
              <a:rPr lang="fr-FR" sz="1600" dirty="0"/>
              <a:t>, la structure et le champ d’application du cadre conceptuel,</a:t>
            </a:r>
          </a:p>
          <a:p>
            <a:r>
              <a:rPr lang="fr-FR" sz="1600" b="1" dirty="0" smtClean="0"/>
              <a:t>Au </a:t>
            </a:r>
            <a:r>
              <a:rPr lang="fr-FR" sz="1600" b="1" dirty="0"/>
              <a:t>troisième niveau</a:t>
            </a:r>
            <a:r>
              <a:rPr lang="fr-FR" sz="1600" dirty="0"/>
              <a:t>, les objectifs et les principes de base des états financiers </a:t>
            </a:r>
            <a:r>
              <a:rPr lang="fr-FR" sz="1600" dirty="0" smtClean="0"/>
              <a:t>qui comprennent</a:t>
            </a:r>
          </a:p>
          <a:p>
            <a:pPr lvl="1">
              <a:buFont typeface="Courier New" panose="02070309020205020404" pitchFamily="49" charset="0"/>
              <a:buChar char="o"/>
            </a:pPr>
            <a:r>
              <a:rPr lang="fr-FR" dirty="0" smtClean="0"/>
              <a:t>(</a:t>
            </a:r>
            <a:r>
              <a:rPr lang="fr-FR" dirty="0"/>
              <a:t>i) l’hypothèse sous-jacente à la préparation des états financiers, </a:t>
            </a:r>
            <a:endParaRPr lang="fr-FR" dirty="0" smtClean="0"/>
          </a:p>
          <a:p>
            <a:pPr lvl="1">
              <a:buFont typeface="Courier New" panose="02070309020205020404" pitchFamily="49" charset="0"/>
              <a:buChar char="o"/>
            </a:pPr>
            <a:r>
              <a:rPr lang="fr-FR" dirty="0" smtClean="0"/>
              <a:t>(</a:t>
            </a:r>
            <a:r>
              <a:rPr lang="fr-FR" dirty="0"/>
              <a:t>ii) </a:t>
            </a:r>
            <a:r>
              <a:rPr lang="fr-FR" dirty="0" smtClean="0"/>
              <a:t>les postulats </a:t>
            </a:r>
            <a:r>
              <a:rPr lang="fr-FR" dirty="0"/>
              <a:t>et conventions comptables, </a:t>
            </a:r>
            <a:endParaRPr lang="fr-FR" dirty="0" smtClean="0"/>
          </a:p>
          <a:p>
            <a:pPr lvl="1">
              <a:buFont typeface="Courier New" panose="02070309020205020404" pitchFamily="49" charset="0"/>
              <a:buChar char="o"/>
            </a:pPr>
            <a:r>
              <a:rPr lang="fr-FR" dirty="0" smtClean="0"/>
              <a:t>(</a:t>
            </a:r>
            <a:r>
              <a:rPr lang="fr-FR" dirty="0"/>
              <a:t>iii) les caractéristiques qualitatives de </a:t>
            </a:r>
            <a:r>
              <a:rPr lang="fr-FR" dirty="0" smtClean="0"/>
              <a:t>l'information contenue </a:t>
            </a:r>
            <a:r>
              <a:rPr lang="fr-FR" dirty="0"/>
              <a:t>dans les états financiers,</a:t>
            </a:r>
          </a:p>
          <a:p>
            <a:r>
              <a:rPr lang="fr-FR" sz="1600" b="1" dirty="0" smtClean="0"/>
              <a:t>Au </a:t>
            </a:r>
            <a:r>
              <a:rPr lang="fr-FR" sz="1600" b="1" dirty="0"/>
              <a:t>quatrième niveau</a:t>
            </a:r>
            <a:r>
              <a:rPr lang="fr-FR" sz="1600" dirty="0"/>
              <a:t>, des définitions des éléments et contenu des états financiers ;</a:t>
            </a:r>
          </a:p>
          <a:p>
            <a:r>
              <a:rPr lang="fr-FR" sz="1600" b="1" dirty="0" smtClean="0"/>
              <a:t>Au </a:t>
            </a:r>
            <a:r>
              <a:rPr lang="fr-FR" sz="1600" b="1" dirty="0"/>
              <a:t>cinquième niveau</a:t>
            </a:r>
            <a:r>
              <a:rPr lang="fr-FR" sz="1600" dirty="0"/>
              <a:t>, les règles d’évaluation, de comptabilisation et de </a:t>
            </a:r>
            <a:r>
              <a:rPr lang="fr-FR" sz="1600" dirty="0" smtClean="0"/>
              <a:t>dé comptabilisation ou </a:t>
            </a:r>
            <a:r>
              <a:rPr lang="fr-FR" sz="1600" dirty="0"/>
              <a:t>de sortie des éléments des états financiers ainsi que les concepts de capital et de </a:t>
            </a:r>
            <a:r>
              <a:rPr lang="fr-FR" sz="1600" dirty="0" smtClean="0"/>
              <a:t>maintien du </a:t>
            </a:r>
            <a:r>
              <a:rPr lang="fr-FR" sz="1600" dirty="0"/>
              <a:t>capital.</a:t>
            </a:r>
          </a:p>
        </p:txBody>
      </p:sp>
      <p:sp>
        <p:nvSpPr>
          <p:cNvPr id="4" name="Espace réservé de la date 3"/>
          <p:cNvSpPr>
            <a:spLocks noGrp="1"/>
          </p:cNvSpPr>
          <p:nvPr>
            <p:ph type="dt" sz="half" idx="10"/>
          </p:nvPr>
        </p:nvSpPr>
        <p:spPr/>
        <p:txBody>
          <a:bodyPr/>
          <a:lstStyle/>
          <a:p>
            <a:fld id="{43D94DC9-210D-4315-B535-352DEB65D51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139</a:t>
            </a:fld>
            <a:endParaRPr lang="en-US" dirty="0"/>
          </a:p>
        </p:txBody>
      </p:sp>
    </p:spTree>
    <p:extLst>
      <p:ext uri="{BB962C8B-B14F-4D97-AF65-F5344CB8AC3E}">
        <p14:creationId xmlns:p14="http://schemas.microsoft.com/office/powerpoint/2010/main" xmlns="" val="259438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7130" y="1207468"/>
            <a:ext cx="7973721" cy="1591978"/>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1946053" y="398341"/>
            <a:ext cx="8298753" cy="828492"/>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a:spLocks noGrp="1"/>
          </p:cNvSpPr>
          <p:nvPr>
            <p:ph type="title"/>
          </p:nvPr>
        </p:nvSpPr>
        <p:spPr>
          <a:xfrm>
            <a:off x="2569386" y="601659"/>
            <a:ext cx="7010720" cy="335156"/>
          </a:xfrm>
          <a:prstGeom prst="rect">
            <a:avLst/>
          </a:prstGeom>
        </p:spPr>
        <p:txBody>
          <a:bodyPr vert="horz" wrap="square" lIns="0" tIns="0" rIns="0" bIns="0" rtlCol="0" anchor="t">
            <a:spAutoFit/>
          </a:bodyPr>
          <a:lstStyle/>
          <a:p>
            <a:pPr marL="11527"/>
            <a:r>
              <a:rPr sz="2178" spc="-5" dirty="0">
                <a:solidFill>
                  <a:srgbClr val="082B82"/>
                </a:solidFill>
              </a:rPr>
              <a:t>Dates de </a:t>
            </a:r>
            <a:r>
              <a:rPr sz="2178" dirty="0">
                <a:solidFill>
                  <a:srgbClr val="082B82"/>
                </a:solidFill>
              </a:rPr>
              <a:t>mise </a:t>
            </a:r>
            <a:r>
              <a:rPr sz="2178" spc="-5" dirty="0">
                <a:solidFill>
                  <a:srgbClr val="082B82"/>
                </a:solidFill>
              </a:rPr>
              <a:t>en vigueur du nouveau</a:t>
            </a:r>
            <a:r>
              <a:rPr sz="2178" spc="-59" dirty="0">
                <a:solidFill>
                  <a:srgbClr val="082B82"/>
                </a:solidFill>
              </a:rPr>
              <a:t> </a:t>
            </a:r>
            <a:r>
              <a:rPr sz="2178" spc="-5" dirty="0">
                <a:solidFill>
                  <a:srgbClr val="082B82"/>
                </a:solidFill>
              </a:rPr>
              <a:t>référentiel</a:t>
            </a:r>
            <a:endParaRPr sz="2178" dirty="0"/>
          </a:p>
        </p:txBody>
      </p:sp>
      <p:sp>
        <p:nvSpPr>
          <p:cNvPr id="5" name="object 5"/>
          <p:cNvSpPr/>
          <p:nvPr/>
        </p:nvSpPr>
        <p:spPr>
          <a:xfrm>
            <a:off x="8488237" y="4900416"/>
            <a:ext cx="1756569" cy="1640387"/>
          </a:xfrm>
          <a:prstGeom prst="rect">
            <a:avLst/>
          </a:prstGeom>
          <a:blipFill>
            <a:blip r:embed="rId4" cstate="print"/>
            <a:stretch>
              <a:fillRect/>
            </a:stretch>
          </a:blipFill>
        </p:spPr>
        <p:txBody>
          <a:bodyPr wrap="square" lIns="0" tIns="0" rIns="0" bIns="0" rtlCol="0"/>
          <a:lstStyle/>
          <a:p>
            <a:endParaRPr sz="1634"/>
          </a:p>
        </p:txBody>
      </p:sp>
      <p:sp>
        <p:nvSpPr>
          <p:cNvPr id="6" name="object 6"/>
          <p:cNvSpPr/>
          <p:nvPr/>
        </p:nvSpPr>
        <p:spPr>
          <a:xfrm>
            <a:off x="2828485" y="4367911"/>
            <a:ext cx="2092669" cy="1806363"/>
          </a:xfrm>
          <a:prstGeom prst="rect">
            <a:avLst/>
          </a:prstGeom>
          <a:blipFill>
            <a:blip r:embed="rId5" cstate="print"/>
            <a:stretch>
              <a:fillRect/>
            </a:stretch>
          </a:blipFill>
        </p:spPr>
        <p:txBody>
          <a:bodyPr wrap="square" lIns="0" tIns="0" rIns="0" bIns="0" rtlCol="0"/>
          <a:lstStyle/>
          <a:p>
            <a:endParaRPr sz="1634"/>
          </a:p>
        </p:txBody>
      </p:sp>
      <p:sp>
        <p:nvSpPr>
          <p:cNvPr id="7" name="object 7"/>
          <p:cNvSpPr/>
          <p:nvPr/>
        </p:nvSpPr>
        <p:spPr>
          <a:xfrm>
            <a:off x="4914239" y="4793915"/>
            <a:ext cx="3648686" cy="1746887"/>
          </a:xfrm>
          <a:prstGeom prst="rect">
            <a:avLst/>
          </a:prstGeom>
          <a:blipFill>
            <a:blip r:embed="rId6" cstate="print"/>
            <a:stretch>
              <a:fillRect/>
            </a:stretch>
          </a:blipFill>
        </p:spPr>
        <p:txBody>
          <a:bodyPr wrap="square" lIns="0" tIns="0" rIns="0" bIns="0" rtlCol="0"/>
          <a:lstStyle/>
          <a:p>
            <a:endParaRPr sz="1634"/>
          </a:p>
        </p:txBody>
      </p:sp>
      <p:sp>
        <p:nvSpPr>
          <p:cNvPr id="8" name="object 8"/>
          <p:cNvSpPr txBox="1"/>
          <p:nvPr/>
        </p:nvSpPr>
        <p:spPr>
          <a:xfrm>
            <a:off x="5028582" y="4834484"/>
            <a:ext cx="3418627" cy="1675843"/>
          </a:xfrm>
          <a:prstGeom prst="rect">
            <a:avLst/>
          </a:prstGeom>
        </p:spPr>
        <p:txBody>
          <a:bodyPr vert="horz" wrap="square" lIns="0" tIns="0" rIns="0" bIns="0" rtlCol="0">
            <a:spAutoFit/>
          </a:bodyPr>
          <a:lstStyle/>
          <a:p>
            <a:pPr marL="11527" marR="4611" algn="ctr"/>
            <a:r>
              <a:rPr sz="1815" b="1" dirty="0">
                <a:latin typeface="Bookman Old Style"/>
                <a:cs typeface="Bookman Old Style"/>
              </a:rPr>
              <a:t>Pour les comptes en</a:t>
            </a:r>
            <a:r>
              <a:rPr sz="1815" b="1" spc="-113" dirty="0">
                <a:latin typeface="Bookman Old Style"/>
                <a:cs typeface="Bookman Old Style"/>
              </a:rPr>
              <a:t> </a:t>
            </a:r>
            <a:r>
              <a:rPr sz="1815" b="1" dirty="0">
                <a:latin typeface="Bookman Old Style"/>
                <a:cs typeface="Bookman Old Style"/>
              </a:rPr>
              <a:t>normes  IFRS des sociétés cotées et  celles qui sollicitent un  financement dans le cadre  </a:t>
            </a:r>
            <a:r>
              <a:rPr sz="1815" b="1" spc="-5" dirty="0">
                <a:latin typeface="Bookman Old Style"/>
                <a:cs typeface="Bookman Old Style"/>
              </a:rPr>
              <a:t>d’un </a:t>
            </a:r>
            <a:r>
              <a:rPr sz="1815" b="1" dirty="0">
                <a:latin typeface="Bookman Old Style"/>
                <a:cs typeface="Bookman Old Style"/>
              </a:rPr>
              <a:t>appel </a:t>
            </a:r>
            <a:r>
              <a:rPr sz="1815" b="1" spc="-5" dirty="0">
                <a:latin typeface="Bookman Old Style"/>
                <a:cs typeface="Bookman Old Style"/>
              </a:rPr>
              <a:t>public </a:t>
            </a:r>
            <a:r>
              <a:rPr sz="1815" b="1" dirty="0">
                <a:latin typeface="Bookman Old Style"/>
                <a:cs typeface="Bookman Old Style"/>
              </a:rPr>
              <a:t>à  l’épargne : </a:t>
            </a:r>
            <a:r>
              <a:rPr sz="1815" b="1" spc="5" dirty="0">
                <a:solidFill>
                  <a:srgbClr val="C00000"/>
                </a:solidFill>
                <a:latin typeface="Bookman Old Style"/>
                <a:cs typeface="Bookman Old Style"/>
              </a:rPr>
              <a:t>1</a:t>
            </a:r>
            <a:r>
              <a:rPr sz="1770" b="1" spc="6" baseline="25641" dirty="0">
                <a:solidFill>
                  <a:srgbClr val="C00000"/>
                </a:solidFill>
                <a:latin typeface="Bookman Old Style"/>
                <a:cs typeface="Bookman Old Style"/>
              </a:rPr>
              <a:t>er  </a:t>
            </a:r>
            <a:r>
              <a:rPr sz="1815" b="1" dirty="0">
                <a:solidFill>
                  <a:srgbClr val="C00000"/>
                </a:solidFill>
                <a:latin typeface="Bookman Old Style"/>
                <a:cs typeface="Bookman Old Style"/>
              </a:rPr>
              <a:t>janvier</a:t>
            </a:r>
            <a:r>
              <a:rPr sz="1815" b="1" spc="-304" dirty="0">
                <a:solidFill>
                  <a:srgbClr val="C00000"/>
                </a:solidFill>
                <a:latin typeface="Bookman Old Style"/>
                <a:cs typeface="Bookman Old Style"/>
              </a:rPr>
              <a:t> </a:t>
            </a:r>
            <a:r>
              <a:rPr sz="1815" b="1" spc="-5" dirty="0">
                <a:solidFill>
                  <a:srgbClr val="C00000"/>
                </a:solidFill>
                <a:latin typeface="Bookman Old Style"/>
                <a:cs typeface="Bookman Old Style"/>
              </a:rPr>
              <a:t>2019</a:t>
            </a:r>
            <a:endParaRPr sz="1815" dirty="0">
              <a:latin typeface="Bookman Old Style"/>
              <a:cs typeface="Bookman Old Style"/>
            </a:endParaRPr>
          </a:p>
        </p:txBody>
      </p:sp>
      <p:sp>
        <p:nvSpPr>
          <p:cNvPr id="9" name="object 9"/>
          <p:cNvSpPr/>
          <p:nvPr/>
        </p:nvSpPr>
        <p:spPr>
          <a:xfrm>
            <a:off x="4586438" y="3616874"/>
            <a:ext cx="5044261" cy="724758"/>
          </a:xfrm>
          <a:prstGeom prst="rect">
            <a:avLst/>
          </a:prstGeom>
          <a:blipFill>
            <a:blip r:embed="rId7" cstate="print"/>
            <a:stretch>
              <a:fillRect/>
            </a:stretch>
          </a:blipFill>
        </p:spPr>
        <p:txBody>
          <a:bodyPr wrap="square" lIns="0" tIns="0" rIns="0" bIns="0" rtlCol="0"/>
          <a:lstStyle/>
          <a:p>
            <a:endParaRPr sz="1634"/>
          </a:p>
        </p:txBody>
      </p:sp>
      <p:sp>
        <p:nvSpPr>
          <p:cNvPr id="10" name="object 10"/>
          <p:cNvSpPr txBox="1"/>
          <p:nvPr/>
        </p:nvSpPr>
        <p:spPr>
          <a:xfrm>
            <a:off x="4916550" y="3696172"/>
            <a:ext cx="4383933" cy="558614"/>
          </a:xfrm>
          <a:prstGeom prst="rect">
            <a:avLst/>
          </a:prstGeom>
        </p:spPr>
        <p:txBody>
          <a:bodyPr vert="horz" wrap="square" lIns="0" tIns="0" rIns="0" bIns="0" rtlCol="0">
            <a:spAutoFit/>
          </a:bodyPr>
          <a:lstStyle/>
          <a:p>
            <a:pPr marL="513506" marR="4611" indent="-502556"/>
            <a:r>
              <a:rPr sz="1815" b="1" dirty="0">
                <a:latin typeface="Bookman Old Style"/>
                <a:cs typeface="Bookman Old Style"/>
              </a:rPr>
              <a:t>Pour les comptes consolidés</a:t>
            </a:r>
            <a:r>
              <a:rPr sz="1815" b="1" spc="-141" dirty="0">
                <a:latin typeface="Bookman Old Style"/>
                <a:cs typeface="Bookman Old Style"/>
              </a:rPr>
              <a:t> </a:t>
            </a:r>
            <a:r>
              <a:rPr sz="1815" b="1" dirty="0">
                <a:latin typeface="Bookman Old Style"/>
                <a:cs typeface="Bookman Old Style"/>
              </a:rPr>
              <a:t>(groupe  d’entités) : </a:t>
            </a:r>
            <a:r>
              <a:rPr sz="1815" b="1" dirty="0">
                <a:solidFill>
                  <a:srgbClr val="C00000"/>
                </a:solidFill>
                <a:latin typeface="Bookman Old Style"/>
                <a:cs typeface="Bookman Old Style"/>
              </a:rPr>
              <a:t>1er janvier</a:t>
            </a:r>
            <a:r>
              <a:rPr sz="1815" b="1" spc="-113" dirty="0">
                <a:solidFill>
                  <a:srgbClr val="C00000"/>
                </a:solidFill>
                <a:latin typeface="Bookman Old Style"/>
                <a:cs typeface="Bookman Old Style"/>
              </a:rPr>
              <a:t> </a:t>
            </a:r>
            <a:r>
              <a:rPr sz="1815" b="1" spc="-5" dirty="0">
                <a:solidFill>
                  <a:srgbClr val="C00000"/>
                </a:solidFill>
                <a:latin typeface="Bookman Old Style"/>
                <a:cs typeface="Bookman Old Style"/>
              </a:rPr>
              <a:t>2019</a:t>
            </a:r>
            <a:endParaRPr sz="1815" dirty="0">
              <a:latin typeface="Bookman Old Style"/>
              <a:cs typeface="Bookman Old Style"/>
            </a:endParaRPr>
          </a:p>
        </p:txBody>
      </p:sp>
      <p:sp>
        <p:nvSpPr>
          <p:cNvPr id="11" name="object 11"/>
          <p:cNvSpPr/>
          <p:nvPr/>
        </p:nvSpPr>
        <p:spPr>
          <a:xfrm>
            <a:off x="1946053" y="2975103"/>
            <a:ext cx="2196402" cy="1453665"/>
          </a:xfrm>
          <a:prstGeom prst="rect">
            <a:avLst/>
          </a:prstGeom>
          <a:blipFill>
            <a:blip r:embed="rId8" cstate="print"/>
            <a:stretch>
              <a:fillRect/>
            </a:stretch>
          </a:blipFill>
        </p:spPr>
        <p:txBody>
          <a:bodyPr wrap="square" lIns="0" tIns="0" rIns="0" bIns="0" rtlCol="0"/>
          <a:lstStyle/>
          <a:p>
            <a:endParaRPr sz="1634"/>
          </a:p>
        </p:txBody>
      </p:sp>
      <p:sp>
        <p:nvSpPr>
          <p:cNvPr id="12" name="object 12"/>
          <p:cNvSpPr txBox="1"/>
          <p:nvPr/>
        </p:nvSpPr>
        <p:spPr>
          <a:xfrm>
            <a:off x="1978786" y="3003226"/>
            <a:ext cx="2082757" cy="1396536"/>
          </a:xfrm>
          <a:prstGeom prst="rect">
            <a:avLst/>
          </a:prstGeom>
        </p:spPr>
        <p:txBody>
          <a:bodyPr vert="horz" wrap="square" lIns="0" tIns="0" rIns="0" bIns="0" rtlCol="0">
            <a:spAutoFit/>
          </a:bodyPr>
          <a:lstStyle/>
          <a:p>
            <a:pPr marL="10950" marR="4611" algn="ctr">
              <a:tabLst>
                <a:tab pos="1071966" algn="l"/>
              </a:tabLst>
            </a:pPr>
            <a:r>
              <a:rPr sz="1815" b="1" dirty="0">
                <a:latin typeface="Bookman Old Style"/>
                <a:cs typeface="Bookman Old Style"/>
              </a:rPr>
              <a:t>Pour les</a:t>
            </a:r>
            <a:r>
              <a:rPr sz="1815" b="1" spc="-91" dirty="0">
                <a:latin typeface="Bookman Old Style"/>
                <a:cs typeface="Bookman Old Style"/>
              </a:rPr>
              <a:t> </a:t>
            </a:r>
            <a:r>
              <a:rPr sz="1815" b="1" dirty="0">
                <a:latin typeface="Bookman Old Style"/>
                <a:cs typeface="Bookman Old Style"/>
              </a:rPr>
              <a:t>comptes  personnels </a:t>
            </a:r>
            <a:r>
              <a:rPr sz="1815" b="1" spc="5" dirty="0">
                <a:latin typeface="Bookman Old Style"/>
                <a:cs typeface="Bookman Old Style"/>
              </a:rPr>
              <a:t>ou  </a:t>
            </a:r>
            <a:r>
              <a:rPr sz="1815" b="1" dirty="0">
                <a:latin typeface="Bookman Old Style"/>
                <a:cs typeface="Bookman Old Style"/>
              </a:rPr>
              <a:t>sociaux</a:t>
            </a:r>
            <a:r>
              <a:rPr sz="1815" dirty="0">
                <a:latin typeface="Times New Roman"/>
                <a:cs typeface="Times New Roman"/>
              </a:rPr>
              <a:t>	</a:t>
            </a:r>
            <a:r>
              <a:rPr sz="1815" b="1" dirty="0">
                <a:latin typeface="Bookman Old Style"/>
                <a:cs typeface="Bookman Old Style"/>
              </a:rPr>
              <a:t>des  entités : </a:t>
            </a:r>
            <a:r>
              <a:rPr sz="1815" b="1" dirty="0">
                <a:solidFill>
                  <a:srgbClr val="C00000"/>
                </a:solidFill>
                <a:latin typeface="Bookman Old Style"/>
                <a:cs typeface="Bookman Old Style"/>
              </a:rPr>
              <a:t>1er  janvier</a:t>
            </a:r>
            <a:r>
              <a:rPr sz="1815" b="1" spc="-91" dirty="0">
                <a:solidFill>
                  <a:srgbClr val="C00000"/>
                </a:solidFill>
                <a:latin typeface="Bookman Old Style"/>
                <a:cs typeface="Bookman Old Style"/>
              </a:rPr>
              <a:t> </a:t>
            </a:r>
            <a:r>
              <a:rPr sz="1815" b="1" spc="-5" dirty="0">
                <a:solidFill>
                  <a:srgbClr val="C00000"/>
                </a:solidFill>
                <a:latin typeface="Bookman Old Style"/>
                <a:cs typeface="Bookman Old Style"/>
              </a:rPr>
              <a:t>2018</a:t>
            </a:r>
            <a:endParaRPr sz="1815" dirty="0">
              <a:latin typeface="Bookman Old Style"/>
              <a:cs typeface="Bookman Old Style"/>
            </a:endParaRPr>
          </a:p>
        </p:txBody>
      </p:sp>
      <p:sp>
        <p:nvSpPr>
          <p:cNvPr id="13" name="Espace réservé de la date 12"/>
          <p:cNvSpPr>
            <a:spLocks noGrp="1"/>
          </p:cNvSpPr>
          <p:nvPr>
            <p:ph type="dt" sz="half" idx="10"/>
          </p:nvPr>
        </p:nvSpPr>
        <p:spPr/>
        <p:txBody>
          <a:bodyPr/>
          <a:lstStyle/>
          <a:p>
            <a:fld id="{F5E668C1-1B5C-49DC-829B-F9988B1D3466}" type="datetime1">
              <a:rPr lang="fr-FR" smtClean="0"/>
              <a:pPr/>
              <a:t>06/03/2019</a:t>
            </a:fld>
            <a:endParaRPr lang="en-US" dirty="0"/>
          </a:p>
        </p:txBody>
      </p:sp>
      <p:sp>
        <p:nvSpPr>
          <p:cNvPr id="14" name="Espace réservé du numéro de diapositive 1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122127234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Champ d’application du cadre conceptuel </a:t>
            </a:r>
            <a:r>
              <a:rPr lang="fr-FR" sz="1800" dirty="0" smtClean="0"/>
              <a:t>(Pages 64 &amp; suivantes)</a:t>
            </a:r>
            <a:endParaRPr lang="fr-FR" sz="1800" dirty="0"/>
          </a:p>
        </p:txBody>
      </p:sp>
      <p:sp>
        <p:nvSpPr>
          <p:cNvPr id="3" name="Espace réservé du contenu 2"/>
          <p:cNvSpPr>
            <a:spLocks noGrp="1"/>
          </p:cNvSpPr>
          <p:nvPr>
            <p:ph idx="1"/>
          </p:nvPr>
        </p:nvSpPr>
        <p:spPr/>
        <p:txBody>
          <a:bodyPr>
            <a:normAutofit/>
          </a:bodyPr>
          <a:lstStyle/>
          <a:p>
            <a:r>
              <a:rPr lang="fr-FR" sz="1600" b="1" dirty="0"/>
              <a:t>2.1. Dispositions </a:t>
            </a:r>
            <a:r>
              <a:rPr lang="fr-FR" sz="1600" b="1" dirty="0" smtClean="0"/>
              <a:t>générales (Page 64)</a:t>
            </a:r>
          </a:p>
          <a:p>
            <a:r>
              <a:rPr lang="fr-FR" sz="1600" b="1" dirty="0"/>
              <a:t>2.2. Dispositions </a:t>
            </a:r>
            <a:r>
              <a:rPr lang="fr-FR" sz="1600" b="1" dirty="0" smtClean="0"/>
              <a:t>spécifiques (Pages 65 &amp; suivantes)</a:t>
            </a:r>
          </a:p>
          <a:p>
            <a:pPr lvl="1">
              <a:buFont typeface="Courier New" panose="02070309020205020404" pitchFamily="49" charset="0"/>
              <a:buChar char="o"/>
            </a:pPr>
            <a:r>
              <a:rPr lang="fr-FR" dirty="0"/>
              <a:t>2.2.1. Cas particulier des très petites </a:t>
            </a:r>
            <a:r>
              <a:rPr lang="fr-FR" dirty="0" smtClean="0"/>
              <a:t>entités</a:t>
            </a:r>
          </a:p>
          <a:p>
            <a:pPr lvl="1">
              <a:buFont typeface="Courier New" panose="02070309020205020404" pitchFamily="49" charset="0"/>
              <a:buChar char="o"/>
            </a:pPr>
            <a:r>
              <a:rPr lang="fr-FR" dirty="0"/>
              <a:t>2.2.2. Cas particulier des entités à but non </a:t>
            </a:r>
            <a:r>
              <a:rPr lang="fr-FR" dirty="0" smtClean="0"/>
              <a:t>lucratif</a:t>
            </a:r>
          </a:p>
          <a:p>
            <a:pPr lvl="1">
              <a:buFont typeface="Courier New" panose="02070309020205020404" pitchFamily="49" charset="0"/>
              <a:buChar char="o"/>
            </a:pPr>
            <a:r>
              <a:rPr lang="fr-FR" dirty="0"/>
              <a:t>2.2.3. Cas particulier des Entités d’Intérêt Public (EIP</a:t>
            </a:r>
            <a:r>
              <a:rPr lang="fr-FR" dirty="0" smtClean="0"/>
              <a:t>)</a:t>
            </a:r>
          </a:p>
          <a:p>
            <a:pPr lvl="1">
              <a:buFont typeface="Courier New" panose="02070309020205020404" pitchFamily="49" charset="0"/>
              <a:buChar char="o"/>
            </a:pPr>
            <a:r>
              <a:rPr lang="fr-FR" dirty="0"/>
              <a:t>2.2.4. Cas particuliers des comptes consolidés et des comptes combinés</a:t>
            </a:r>
          </a:p>
        </p:txBody>
      </p:sp>
      <p:sp>
        <p:nvSpPr>
          <p:cNvPr id="4" name="Espace réservé de la date 3"/>
          <p:cNvSpPr>
            <a:spLocks noGrp="1"/>
          </p:cNvSpPr>
          <p:nvPr>
            <p:ph type="dt" sz="half" idx="10"/>
          </p:nvPr>
        </p:nvSpPr>
        <p:spPr/>
        <p:txBody>
          <a:bodyPr/>
          <a:lstStyle/>
          <a:p>
            <a:fld id="{09A4D161-B87B-43DB-ABC8-17B5FAA7DE03}"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140</a:t>
            </a:fld>
            <a:endParaRPr lang="en-US" dirty="0"/>
          </a:p>
        </p:txBody>
      </p:sp>
    </p:spTree>
    <p:extLst>
      <p:ext uri="{BB962C8B-B14F-4D97-AF65-F5344CB8AC3E}">
        <p14:creationId xmlns:p14="http://schemas.microsoft.com/office/powerpoint/2010/main" xmlns="" val="322169549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de base en matière d’états financiers</a:t>
            </a:r>
            <a:endParaRPr lang="fr-FR" dirty="0"/>
          </a:p>
        </p:txBody>
      </p:sp>
      <p:sp>
        <p:nvSpPr>
          <p:cNvPr id="3" name="Espace réservé du contenu 2"/>
          <p:cNvSpPr>
            <a:spLocks noGrp="1"/>
          </p:cNvSpPr>
          <p:nvPr>
            <p:ph idx="1"/>
          </p:nvPr>
        </p:nvSpPr>
        <p:spPr/>
        <p:txBody>
          <a:bodyPr>
            <a:normAutofit/>
          </a:bodyPr>
          <a:lstStyle/>
          <a:p>
            <a:r>
              <a:rPr lang="fr-FR" sz="2000" dirty="0" smtClean="0"/>
              <a:t>Hypothèse sous-jacente:  La continuité d’exploitation (Page 73)</a:t>
            </a:r>
          </a:p>
          <a:p>
            <a:r>
              <a:rPr lang="fr-FR" sz="2000" dirty="0" smtClean="0"/>
              <a:t>Dispositions concernant : (Pages 71 &amp; suivantes) </a:t>
            </a:r>
            <a:endParaRPr lang="fr-FR" sz="2000" dirty="0"/>
          </a:p>
          <a:p>
            <a:pPr lvl="1">
              <a:buFont typeface="Courier New" panose="02070309020205020404" pitchFamily="49" charset="0"/>
              <a:buChar char="o"/>
            </a:pPr>
            <a:r>
              <a:rPr lang="fr-FR" sz="2000" dirty="0" smtClean="0"/>
              <a:t>la </a:t>
            </a:r>
            <a:r>
              <a:rPr lang="fr-FR" sz="2000" dirty="0"/>
              <a:t>saisie et l’enregistrement de l’information de base ;</a:t>
            </a:r>
          </a:p>
          <a:p>
            <a:pPr lvl="1">
              <a:buFont typeface="Courier New" panose="02070309020205020404" pitchFamily="49" charset="0"/>
              <a:buChar char="o"/>
            </a:pPr>
            <a:r>
              <a:rPr lang="fr-FR" sz="2000" dirty="0" smtClean="0"/>
              <a:t>l’organisation </a:t>
            </a:r>
            <a:r>
              <a:rPr lang="fr-FR" sz="2000" dirty="0"/>
              <a:t>comptable et le traitement de l’information ;</a:t>
            </a:r>
          </a:p>
          <a:p>
            <a:pPr lvl="1">
              <a:buFont typeface="Courier New" panose="02070309020205020404" pitchFamily="49" charset="0"/>
              <a:buChar char="o"/>
            </a:pPr>
            <a:r>
              <a:rPr lang="fr-FR" sz="2000" dirty="0" smtClean="0"/>
              <a:t>l’élaboration </a:t>
            </a:r>
            <a:r>
              <a:rPr lang="fr-FR" sz="2000" dirty="0"/>
              <a:t>et la présentation des états financiers ;</a:t>
            </a:r>
          </a:p>
          <a:p>
            <a:pPr lvl="1">
              <a:buFont typeface="Courier New" panose="02070309020205020404" pitchFamily="49" charset="0"/>
              <a:buChar char="o"/>
            </a:pPr>
            <a:r>
              <a:rPr lang="fr-FR" sz="2000" dirty="0" smtClean="0"/>
              <a:t>la </a:t>
            </a:r>
            <a:r>
              <a:rPr lang="fr-FR" sz="2000" dirty="0"/>
              <a:t>valeur probante de l’information comptable.</a:t>
            </a:r>
            <a:endParaRPr lang="fr-FR" sz="2000" dirty="0" smtClean="0"/>
          </a:p>
          <a:p>
            <a:endParaRPr lang="fr-FR" sz="2000" dirty="0"/>
          </a:p>
        </p:txBody>
      </p:sp>
      <p:sp>
        <p:nvSpPr>
          <p:cNvPr id="4" name="Espace réservé de la date 3"/>
          <p:cNvSpPr>
            <a:spLocks noGrp="1"/>
          </p:cNvSpPr>
          <p:nvPr>
            <p:ph type="dt" sz="half" idx="10"/>
          </p:nvPr>
        </p:nvSpPr>
        <p:spPr/>
        <p:txBody>
          <a:bodyPr/>
          <a:lstStyle/>
          <a:p>
            <a:fld id="{8045688E-D6B1-4A87-AB37-135EC0AB867A}"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141</a:t>
            </a:fld>
            <a:endParaRPr lang="en-US" dirty="0"/>
          </a:p>
        </p:txBody>
      </p:sp>
    </p:spTree>
    <p:extLst>
      <p:ext uri="{BB962C8B-B14F-4D97-AF65-F5344CB8AC3E}">
        <p14:creationId xmlns:p14="http://schemas.microsoft.com/office/powerpoint/2010/main" xmlns="" val="20429872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de base en matière d’états financiers</a:t>
            </a:r>
            <a:endParaRPr lang="fr-FR" dirty="0"/>
          </a:p>
        </p:txBody>
      </p:sp>
      <p:sp>
        <p:nvSpPr>
          <p:cNvPr id="3" name="Espace réservé du contenu 2"/>
          <p:cNvSpPr>
            <a:spLocks noGrp="1"/>
          </p:cNvSpPr>
          <p:nvPr>
            <p:ph idx="1"/>
          </p:nvPr>
        </p:nvSpPr>
        <p:spPr/>
        <p:txBody>
          <a:bodyPr>
            <a:normAutofit/>
          </a:bodyPr>
          <a:lstStyle/>
          <a:p>
            <a:r>
              <a:rPr lang="fr-FR" sz="2000" dirty="0" smtClean="0"/>
              <a:t>Principes fondamentaux: </a:t>
            </a:r>
          </a:p>
          <a:p>
            <a:pPr lvl="1">
              <a:buFont typeface="Courier New" panose="02070309020205020404" pitchFamily="49" charset="0"/>
              <a:buChar char="o"/>
            </a:pPr>
            <a:r>
              <a:rPr lang="fr-FR" sz="2000" dirty="0"/>
              <a:t>Postulats </a:t>
            </a:r>
            <a:r>
              <a:rPr lang="fr-FR" sz="2000" dirty="0" smtClean="0"/>
              <a:t>comptables (Pages 74 &amp; suivantes)</a:t>
            </a:r>
          </a:p>
          <a:p>
            <a:pPr lvl="2">
              <a:buFont typeface="Wingdings" panose="05000000000000000000" pitchFamily="2" charset="2"/>
              <a:buChar char="§"/>
            </a:pPr>
            <a:r>
              <a:rPr lang="fr-FR" sz="2000" dirty="0"/>
              <a:t>Postulat de l’entité</a:t>
            </a:r>
          </a:p>
          <a:p>
            <a:pPr lvl="2">
              <a:buFont typeface="Wingdings" panose="05000000000000000000" pitchFamily="2" charset="2"/>
              <a:buChar char="§"/>
            </a:pPr>
            <a:r>
              <a:rPr lang="fr-FR" sz="2000" dirty="0"/>
              <a:t>Postulat de la comptabilité d’engagement</a:t>
            </a:r>
          </a:p>
          <a:p>
            <a:pPr lvl="2">
              <a:buFont typeface="Wingdings" panose="05000000000000000000" pitchFamily="2" charset="2"/>
              <a:buChar char="§"/>
            </a:pPr>
            <a:r>
              <a:rPr lang="fr-FR" sz="2000" dirty="0"/>
              <a:t>Postulat de la spécialisation des exercices</a:t>
            </a:r>
          </a:p>
          <a:p>
            <a:pPr lvl="2">
              <a:buFont typeface="Wingdings" panose="05000000000000000000" pitchFamily="2" charset="2"/>
              <a:buChar char="§"/>
            </a:pPr>
            <a:r>
              <a:rPr lang="fr-FR" sz="2000" dirty="0"/>
              <a:t>Postulat de la permanence des méthodes</a:t>
            </a:r>
          </a:p>
          <a:p>
            <a:pPr lvl="2">
              <a:buFont typeface="Wingdings" panose="05000000000000000000" pitchFamily="2" charset="2"/>
              <a:buChar char="§"/>
            </a:pPr>
            <a:r>
              <a:rPr lang="fr-FR" sz="2000" dirty="0"/>
              <a:t>Postulat de la prééminence de la réalité économique </a:t>
            </a:r>
            <a:r>
              <a:rPr lang="fr-FR" sz="2000" dirty="0" smtClean="0"/>
              <a:t>sur l’apparence </a:t>
            </a:r>
            <a:r>
              <a:rPr lang="fr-FR" sz="2000" dirty="0"/>
              <a:t>juridique</a:t>
            </a:r>
            <a:endParaRPr lang="fr-FR" sz="2000" dirty="0" smtClean="0"/>
          </a:p>
        </p:txBody>
      </p:sp>
      <p:sp>
        <p:nvSpPr>
          <p:cNvPr id="4" name="Espace réservé de la date 3"/>
          <p:cNvSpPr>
            <a:spLocks noGrp="1"/>
          </p:cNvSpPr>
          <p:nvPr>
            <p:ph type="dt" sz="half" idx="10"/>
          </p:nvPr>
        </p:nvSpPr>
        <p:spPr/>
        <p:txBody>
          <a:bodyPr/>
          <a:lstStyle/>
          <a:p>
            <a:fld id="{A533E476-4227-41E9-A570-1BD34DB0E12B}"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142</a:t>
            </a:fld>
            <a:endParaRPr lang="en-US" dirty="0"/>
          </a:p>
        </p:txBody>
      </p:sp>
    </p:spTree>
    <p:extLst>
      <p:ext uri="{BB962C8B-B14F-4D97-AF65-F5344CB8AC3E}">
        <p14:creationId xmlns:p14="http://schemas.microsoft.com/office/powerpoint/2010/main" xmlns="" val="411454822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de base en matière d’états financiers</a:t>
            </a:r>
            <a:endParaRPr lang="fr-FR" dirty="0"/>
          </a:p>
        </p:txBody>
      </p:sp>
      <p:sp>
        <p:nvSpPr>
          <p:cNvPr id="3" name="Espace réservé du contenu 2"/>
          <p:cNvSpPr>
            <a:spLocks noGrp="1"/>
          </p:cNvSpPr>
          <p:nvPr>
            <p:ph idx="1"/>
          </p:nvPr>
        </p:nvSpPr>
        <p:spPr/>
        <p:txBody>
          <a:bodyPr>
            <a:normAutofit/>
          </a:bodyPr>
          <a:lstStyle/>
          <a:p>
            <a:r>
              <a:rPr lang="fr-FR" sz="2000" dirty="0" smtClean="0"/>
              <a:t>Principes fondamentaux:</a:t>
            </a:r>
          </a:p>
          <a:p>
            <a:pPr lvl="1">
              <a:buFont typeface="Courier New" panose="02070309020205020404" pitchFamily="49" charset="0"/>
              <a:buChar char="o"/>
            </a:pPr>
            <a:r>
              <a:rPr lang="fr-FR" sz="2000" dirty="0" smtClean="0"/>
              <a:t>Conventions comptables (Pages 81 &amp; suivantes)</a:t>
            </a:r>
          </a:p>
          <a:p>
            <a:pPr lvl="2">
              <a:buFont typeface="Wingdings" panose="05000000000000000000" pitchFamily="2" charset="2"/>
              <a:buChar char="§"/>
            </a:pPr>
            <a:r>
              <a:rPr lang="fr-FR" sz="2000" dirty="0"/>
              <a:t>Convention du coût historique,</a:t>
            </a:r>
          </a:p>
          <a:p>
            <a:pPr lvl="2">
              <a:lnSpc>
                <a:spcPct val="150000"/>
              </a:lnSpc>
              <a:buFont typeface="Wingdings" panose="05000000000000000000" pitchFamily="2" charset="2"/>
              <a:buChar char="§"/>
            </a:pPr>
            <a:r>
              <a:rPr lang="fr-FR" sz="2000" dirty="0"/>
              <a:t>Convention de prudence</a:t>
            </a:r>
          </a:p>
          <a:p>
            <a:pPr lvl="2">
              <a:lnSpc>
                <a:spcPct val="150000"/>
              </a:lnSpc>
              <a:spcBef>
                <a:spcPts val="0"/>
              </a:spcBef>
              <a:buFont typeface="Wingdings" panose="05000000000000000000" pitchFamily="2" charset="2"/>
              <a:buChar char="§"/>
            </a:pPr>
            <a:r>
              <a:rPr lang="fr-FR" sz="2000" dirty="0"/>
              <a:t>Convention de régularité et </a:t>
            </a:r>
            <a:r>
              <a:rPr lang="fr-FR" sz="2000" dirty="0" smtClean="0"/>
              <a:t>transparence</a:t>
            </a:r>
            <a:endParaRPr lang="fr-FR" sz="2000" dirty="0"/>
          </a:p>
          <a:p>
            <a:pPr lvl="2">
              <a:lnSpc>
                <a:spcPct val="150000"/>
              </a:lnSpc>
              <a:spcBef>
                <a:spcPts val="0"/>
              </a:spcBef>
              <a:buFont typeface="Wingdings" panose="05000000000000000000" pitchFamily="2" charset="2"/>
              <a:buChar char="§"/>
            </a:pPr>
            <a:r>
              <a:rPr lang="fr-FR" sz="2000" dirty="0"/>
              <a:t>Convention de la </a:t>
            </a:r>
            <a:r>
              <a:rPr lang="fr-FR" sz="2000" dirty="0" smtClean="0"/>
              <a:t>correspondance</a:t>
            </a:r>
          </a:p>
          <a:p>
            <a:pPr marL="914400" lvl="2" indent="0">
              <a:spcBef>
                <a:spcPts val="0"/>
              </a:spcBef>
              <a:buNone/>
            </a:pPr>
            <a:r>
              <a:rPr lang="fr-FR" sz="2000" dirty="0"/>
              <a:t> </a:t>
            </a:r>
            <a:r>
              <a:rPr lang="fr-FR" sz="2000" dirty="0" smtClean="0"/>
              <a:t>   </a:t>
            </a:r>
            <a:r>
              <a:rPr lang="fr-FR" sz="2000" dirty="0"/>
              <a:t>bilan de clôture- </a:t>
            </a:r>
            <a:r>
              <a:rPr lang="fr-FR" sz="2000" dirty="0" smtClean="0"/>
              <a:t>bilan d’ouverture</a:t>
            </a:r>
            <a:endParaRPr lang="fr-FR" sz="2000" dirty="0"/>
          </a:p>
          <a:p>
            <a:pPr lvl="2">
              <a:buFont typeface="Wingdings" panose="05000000000000000000" pitchFamily="2" charset="2"/>
              <a:buChar char="§"/>
            </a:pPr>
            <a:r>
              <a:rPr lang="fr-FR" sz="2000" dirty="0"/>
              <a:t>Convention de l’importance significative</a:t>
            </a:r>
            <a:endParaRPr lang="fr-FR" sz="2000" dirty="0" smtClean="0"/>
          </a:p>
        </p:txBody>
      </p:sp>
      <p:sp>
        <p:nvSpPr>
          <p:cNvPr id="4" name="Espace réservé de la date 3"/>
          <p:cNvSpPr>
            <a:spLocks noGrp="1"/>
          </p:cNvSpPr>
          <p:nvPr>
            <p:ph type="dt" sz="half" idx="10"/>
          </p:nvPr>
        </p:nvSpPr>
        <p:spPr/>
        <p:txBody>
          <a:bodyPr/>
          <a:lstStyle/>
          <a:p>
            <a:fld id="{AA9AC343-5158-4BFC-9DE0-21F71BA3CC7B}"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143</a:t>
            </a:fld>
            <a:endParaRPr lang="en-US" dirty="0"/>
          </a:p>
        </p:txBody>
      </p:sp>
    </p:spTree>
    <p:extLst>
      <p:ext uri="{BB962C8B-B14F-4D97-AF65-F5344CB8AC3E}">
        <p14:creationId xmlns:p14="http://schemas.microsoft.com/office/powerpoint/2010/main" xmlns="" val="37489610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de base en matière d’états financiers</a:t>
            </a:r>
            <a:endParaRPr lang="fr-FR" dirty="0"/>
          </a:p>
        </p:txBody>
      </p:sp>
      <p:sp>
        <p:nvSpPr>
          <p:cNvPr id="3" name="Espace réservé du contenu 2"/>
          <p:cNvSpPr>
            <a:spLocks noGrp="1"/>
          </p:cNvSpPr>
          <p:nvPr>
            <p:ph idx="1"/>
          </p:nvPr>
        </p:nvSpPr>
        <p:spPr>
          <a:xfrm>
            <a:off x="2589211" y="2133599"/>
            <a:ext cx="9123817" cy="4542972"/>
          </a:xfrm>
        </p:spPr>
        <p:txBody>
          <a:bodyPr>
            <a:normAutofit fontScale="92500" lnSpcReduction="10000"/>
          </a:bodyPr>
          <a:lstStyle/>
          <a:p>
            <a:r>
              <a:rPr lang="fr-FR" sz="2000" dirty="0" smtClean="0"/>
              <a:t>Principes fondamentaux:</a:t>
            </a:r>
          </a:p>
          <a:p>
            <a:pPr lvl="1">
              <a:buFont typeface="Courier New" panose="02070309020205020404" pitchFamily="49" charset="0"/>
              <a:buChar char="o"/>
            </a:pPr>
            <a:r>
              <a:rPr lang="fr-FR" sz="2000" dirty="0"/>
              <a:t>Caractéristiques qualitatives d’une information financière </a:t>
            </a:r>
            <a:r>
              <a:rPr lang="fr-FR" sz="2000" dirty="0" smtClean="0"/>
              <a:t>utile (pages 86 &amp; suivantes)</a:t>
            </a:r>
          </a:p>
          <a:p>
            <a:pPr lvl="2">
              <a:buFont typeface="Wingdings" panose="05000000000000000000" pitchFamily="2" charset="2"/>
              <a:buChar char="§"/>
            </a:pPr>
            <a:r>
              <a:rPr lang="fr-FR" sz="2000" dirty="0"/>
              <a:t>L</a:t>
            </a:r>
            <a:r>
              <a:rPr lang="fr-FR" sz="2000" dirty="0" smtClean="0"/>
              <a:t>es caractéristiques essentielles</a:t>
            </a:r>
          </a:p>
          <a:p>
            <a:pPr lvl="3">
              <a:buFont typeface="Wingdings" panose="05000000000000000000" pitchFamily="2" charset="2"/>
              <a:buChar char="ü"/>
            </a:pPr>
            <a:r>
              <a:rPr lang="fr-FR" sz="1800" dirty="0"/>
              <a:t>P</a:t>
            </a:r>
            <a:r>
              <a:rPr lang="fr-FR" sz="1800" dirty="0" smtClean="0"/>
              <a:t>ertinence</a:t>
            </a:r>
          </a:p>
          <a:p>
            <a:pPr lvl="3">
              <a:buFont typeface="Wingdings" panose="05000000000000000000" pitchFamily="2" charset="2"/>
              <a:buChar char="ü"/>
            </a:pPr>
            <a:r>
              <a:rPr lang="fr-FR" sz="1800" dirty="0"/>
              <a:t>F</a:t>
            </a:r>
            <a:r>
              <a:rPr lang="fr-FR" sz="1800" dirty="0" smtClean="0"/>
              <a:t>idélité</a:t>
            </a:r>
          </a:p>
          <a:p>
            <a:pPr lvl="2">
              <a:buFont typeface="Wingdings" panose="05000000000000000000" pitchFamily="2" charset="2"/>
              <a:buChar char="§"/>
            </a:pPr>
            <a:r>
              <a:rPr lang="fr-FR" sz="2000" dirty="0" smtClean="0"/>
              <a:t>Les caractéristiques auxiliaires</a:t>
            </a:r>
          </a:p>
          <a:p>
            <a:pPr lvl="3">
              <a:buFont typeface="Wingdings" panose="05000000000000000000" pitchFamily="2" charset="2"/>
              <a:buChar char="ü"/>
            </a:pPr>
            <a:r>
              <a:rPr lang="fr-FR" sz="1800" dirty="0" smtClean="0"/>
              <a:t>Comparabilité</a:t>
            </a:r>
          </a:p>
          <a:p>
            <a:pPr lvl="3">
              <a:buFont typeface="Wingdings" panose="05000000000000000000" pitchFamily="2" charset="2"/>
              <a:buChar char="ü"/>
            </a:pPr>
            <a:r>
              <a:rPr lang="fr-FR" sz="1800" dirty="0" smtClean="0"/>
              <a:t>Vérifiabilité</a:t>
            </a:r>
          </a:p>
          <a:p>
            <a:pPr lvl="3">
              <a:buFont typeface="Wingdings" panose="05000000000000000000" pitchFamily="2" charset="2"/>
              <a:buChar char="ü"/>
            </a:pPr>
            <a:r>
              <a:rPr lang="fr-FR" sz="1800" dirty="0" smtClean="0"/>
              <a:t>Rapidité</a:t>
            </a:r>
          </a:p>
          <a:p>
            <a:pPr lvl="3">
              <a:buFont typeface="Wingdings" panose="05000000000000000000" pitchFamily="2" charset="2"/>
              <a:buChar char="ü"/>
            </a:pPr>
            <a:r>
              <a:rPr lang="fr-FR" sz="1800" dirty="0" smtClean="0"/>
              <a:t>Compréhensibilité</a:t>
            </a:r>
          </a:p>
          <a:p>
            <a:pPr lvl="1">
              <a:buFont typeface="Courier New" panose="02070309020205020404" pitchFamily="49" charset="0"/>
              <a:buChar char="o"/>
            </a:pPr>
            <a:r>
              <a:rPr lang="fr-FR" sz="2100" dirty="0"/>
              <a:t>Contrainte à prendre en considération : équilibre avantages-coûts</a:t>
            </a:r>
            <a:endParaRPr lang="fr-FR" sz="2100" dirty="0" smtClean="0"/>
          </a:p>
          <a:p>
            <a:pPr>
              <a:buFont typeface="Wingdings" panose="05000000000000000000" pitchFamily="2" charset="2"/>
              <a:buChar char="ü"/>
            </a:pPr>
            <a:endParaRPr lang="fr-FR" sz="2400" dirty="0" smtClean="0"/>
          </a:p>
          <a:p>
            <a:pPr lvl="2">
              <a:buFont typeface="Wingdings" panose="05000000000000000000" pitchFamily="2" charset="2"/>
              <a:buChar char="§"/>
            </a:pPr>
            <a:endParaRPr lang="fr-FR" sz="2000" dirty="0" smtClean="0"/>
          </a:p>
        </p:txBody>
      </p:sp>
      <p:sp>
        <p:nvSpPr>
          <p:cNvPr id="4" name="Espace réservé de la date 3"/>
          <p:cNvSpPr>
            <a:spLocks noGrp="1"/>
          </p:cNvSpPr>
          <p:nvPr>
            <p:ph type="dt" sz="half" idx="10"/>
          </p:nvPr>
        </p:nvSpPr>
        <p:spPr/>
        <p:txBody>
          <a:bodyPr/>
          <a:lstStyle/>
          <a:p>
            <a:fld id="{203E7741-AE35-4255-BDAD-7F7A1473560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144</a:t>
            </a:fld>
            <a:endParaRPr lang="en-US" dirty="0"/>
          </a:p>
        </p:txBody>
      </p:sp>
    </p:spTree>
    <p:extLst>
      <p:ext uri="{BB962C8B-B14F-4D97-AF65-F5344CB8AC3E}">
        <p14:creationId xmlns:p14="http://schemas.microsoft.com/office/powerpoint/2010/main" xmlns="" val="39620537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Définitions de contenu des états financiers </a:t>
            </a:r>
            <a:r>
              <a:rPr lang="fr-FR" sz="1600" dirty="0" smtClean="0"/>
              <a:t>(Pages 91 &amp; suivantes)</a:t>
            </a:r>
            <a:endParaRPr lang="fr-FR" sz="1600" dirty="0"/>
          </a:p>
        </p:txBody>
      </p:sp>
      <p:sp>
        <p:nvSpPr>
          <p:cNvPr id="3" name="Espace réservé du contenu 2"/>
          <p:cNvSpPr>
            <a:spLocks noGrp="1"/>
          </p:cNvSpPr>
          <p:nvPr>
            <p:ph idx="1"/>
          </p:nvPr>
        </p:nvSpPr>
        <p:spPr/>
        <p:txBody>
          <a:bodyPr>
            <a:normAutofit lnSpcReduction="10000"/>
          </a:bodyPr>
          <a:lstStyle/>
          <a:p>
            <a:r>
              <a:rPr lang="fr-FR" sz="2000" dirty="0" smtClean="0"/>
              <a:t>Les principales définitions IFRS ont reprises – à titre d’exemple:</a:t>
            </a:r>
          </a:p>
          <a:p>
            <a:pPr marL="457200" lvl="1" indent="0">
              <a:buNone/>
            </a:pPr>
            <a:r>
              <a:rPr lang="fr-FR" sz="2000" b="1" dirty="0"/>
              <a:t>1.1. Actif</a:t>
            </a:r>
          </a:p>
          <a:p>
            <a:pPr marL="457200" lvl="1" indent="0">
              <a:buNone/>
            </a:pPr>
            <a:r>
              <a:rPr lang="fr-FR" sz="2000" b="1" dirty="0"/>
              <a:t>1.1.1. Définition d’un actif</a:t>
            </a:r>
          </a:p>
          <a:p>
            <a:pPr marL="457200" lvl="1" indent="0">
              <a:buNone/>
            </a:pPr>
            <a:r>
              <a:rPr lang="fr-FR" sz="2000" b="1" dirty="0"/>
              <a:t>Un actif </a:t>
            </a:r>
            <a:r>
              <a:rPr lang="fr-FR" sz="2000" dirty="0"/>
              <a:t>est un élément identifiable du patrimoine représentant une ressource économique </a:t>
            </a:r>
            <a:r>
              <a:rPr lang="fr-FR" sz="2000" dirty="0" smtClean="0"/>
              <a:t>actuelle contrôlée </a:t>
            </a:r>
            <a:r>
              <a:rPr lang="fr-FR" sz="2000" dirty="0"/>
              <a:t>par l’entité du fait d’événements passés.</a:t>
            </a:r>
          </a:p>
          <a:p>
            <a:pPr marL="457200" lvl="1" indent="0">
              <a:buNone/>
            </a:pPr>
            <a:r>
              <a:rPr lang="fr-FR" sz="2000" b="1" dirty="0"/>
              <a:t>Une ressource économique </a:t>
            </a:r>
            <a:r>
              <a:rPr lang="fr-FR" sz="2000" dirty="0"/>
              <a:t>est un droit ou toute autre source de valeur qui est capable de </a:t>
            </a:r>
            <a:r>
              <a:rPr lang="fr-FR" sz="2000" dirty="0" smtClean="0"/>
              <a:t>produire des </a:t>
            </a:r>
            <a:r>
              <a:rPr lang="fr-FR" sz="2000" dirty="0"/>
              <a:t>avantages économiques.</a:t>
            </a:r>
          </a:p>
          <a:p>
            <a:pPr marL="457200" lvl="1" indent="0">
              <a:buNone/>
            </a:pPr>
            <a:r>
              <a:rPr lang="fr-FR" sz="2000" b="1" dirty="0"/>
              <a:t>Les avantages économiques </a:t>
            </a:r>
            <a:r>
              <a:rPr lang="fr-FR" sz="2000" dirty="0"/>
              <a:t>générées par un actif sont le potentiel qu’a cet actif de </a:t>
            </a:r>
            <a:r>
              <a:rPr lang="fr-FR" sz="2000" dirty="0" smtClean="0"/>
              <a:t>contribuer, directement </a:t>
            </a:r>
            <a:r>
              <a:rPr lang="fr-FR" sz="2000" dirty="0"/>
              <a:t>ou </a:t>
            </a:r>
            <a:r>
              <a:rPr lang="fr-FR" sz="2000" dirty="0" smtClean="0"/>
              <a:t>indirectement</a:t>
            </a:r>
            <a:r>
              <a:rPr lang="fr-FR" sz="2000" dirty="0"/>
              <a:t>, à des flux nets de trésorerie au bénéfice de l’entité.</a:t>
            </a:r>
            <a:endParaRPr lang="fr-FR" sz="2000" dirty="0" smtClean="0"/>
          </a:p>
          <a:p>
            <a:endParaRPr lang="fr-FR" sz="2000" dirty="0" smtClean="0"/>
          </a:p>
          <a:p>
            <a:pPr>
              <a:buFont typeface="Wingdings" panose="05000000000000000000" pitchFamily="2" charset="2"/>
              <a:buChar char="ü"/>
            </a:pPr>
            <a:endParaRPr lang="fr-FR" sz="2400" dirty="0" smtClean="0"/>
          </a:p>
          <a:p>
            <a:pPr lvl="2">
              <a:buFont typeface="Wingdings" panose="05000000000000000000" pitchFamily="2" charset="2"/>
              <a:buChar char="§"/>
            </a:pPr>
            <a:endParaRPr lang="fr-FR" sz="2000" dirty="0" smtClean="0"/>
          </a:p>
        </p:txBody>
      </p:sp>
      <p:sp>
        <p:nvSpPr>
          <p:cNvPr id="4" name="Espace réservé de la date 3"/>
          <p:cNvSpPr>
            <a:spLocks noGrp="1"/>
          </p:cNvSpPr>
          <p:nvPr>
            <p:ph type="dt" sz="half" idx="10"/>
          </p:nvPr>
        </p:nvSpPr>
        <p:spPr/>
        <p:txBody>
          <a:bodyPr/>
          <a:lstStyle/>
          <a:p>
            <a:fld id="{5E1F442F-C302-4F6F-AF48-40BE56FB724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145</a:t>
            </a:fld>
            <a:endParaRPr lang="en-US" dirty="0"/>
          </a:p>
        </p:txBody>
      </p:sp>
    </p:spTree>
    <p:extLst>
      <p:ext uri="{BB962C8B-B14F-4D97-AF65-F5344CB8AC3E}">
        <p14:creationId xmlns:p14="http://schemas.microsoft.com/office/powerpoint/2010/main" xmlns="" val="156369918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des états financiers </a:t>
            </a:r>
            <a:br>
              <a:rPr lang="fr-FR" dirty="0" smtClean="0"/>
            </a:br>
            <a:r>
              <a:rPr lang="fr-FR" sz="1600" dirty="0" smtClean="0"/>
              <a:t>(Pages 97 &amp; suivantes)</a:t>
            </a:r>
            <a:endParaRPr lang="fr-FR" sz="1600" dirty="0"/>
          </a:p>
        </p:txBody>
      </p:sp>
      <p:sp>
        <p:nvSpPr>
          <p:cNvPr id="3" name="Espace réservé du contenu 2"/>
          <p:cNvSpPr>
            <a:spLocks noGrp="1"/>
          </p:cNvSpPr>
          <p:nvPr>
            <p:ph idx="1"/>
          </p:nvPr>
        </p:nvSpPr>
        <p:spPr/>
        <p:txBody>
          <a:bodyPr>
            <a:normAutofit/>
          </a:bodyPr>
          <a:lstStyle/>
          <a:p>
            <a:r>
              <a:rPr lang="fr-FR" sz="2000" dirty="0"/>
              <a:t>Les états financiers des entités autres que ceux des très petites entités comprennent :</a:t>
            </a:r>
          </a:p>
          <a:p>
            <a:pPr lvl="1">
              <a:buFont typeface="Courier New" panose="02070309020205020404" pitchFamily="49" charset="0"/>
              <a:buChar char="o"/>
            </a:pPr>
            <a:r>
              <a:rPr lang="fr-FR" sz="2000" dirty="0" smtClean="0"/>
              <a:t>un </a:t>
            </a:r>
            <a:r>
              <a:rPr lang="fr-FR" sz="2000" dirty="0"/>
              <a:t>bilan,</a:t>
            </a:r>
          </a:p>
          <a:p>
            <a:pPr lvl="1">
              <a:buFont typeface="Courier New" panose="02070309020205020404" pitchFamily="49" charset="0"/>
              <a:buChar char="o"/>
            </a:pPr>
            <a:r>
              <a:rPr lang="fr-FR" sz="2000" dirty="0" smtClean="0"/>
              <a:t>un </a:t>
            </a:r>
            <a:r>
              <a:rPr lang="fr-FR" sz="2000" dirty="0"/>
              <a:t>compte de résultat,</a:t>
            </a:r>
          </a:p>
          <a:p>
            <a:pPr lvl="1">
              <a:buFont typeface="Courier New" panose="02070309020205020404" pitchFamily="49" charset="0"/>
              <a:buChar char="o"/>
            </a:pPr>
            <a:r>
              <a:rPr lang="fr-FR" sz="2000" dirty="0" smtClean="0"/>
              <a:t>un </a:t>
            </a:r>
            <a:r>
              <a:rPr lang="fr-FR" sz="2000" dirty="0"/>
              <a:t>tableau des flux de trésorerie,</a:t>
            </a:r>
          </a:p>
          <a:p>
            <a:pPr lvl="1">
              <a:buFont typeface="Courier New" panose="02070309020205020404" pitchFamily="49" charset="0"/>
              <a:buChar char="o"/>
            </a:pPr>
            <a:r>
              <a:rPr lang="fr-FR" sz="2000" dirty="0" smtClean="0"/>
              <a:t>des </a:t>
            </a:r>
            <a:r>
              <a:rPr lang="fr-FR" sz="2000" dirty="0"/>
              <a:t>Notes annexes.</a:t>
            </a:r>
            <a:endParaRPr lang="fr-FR" sz="2000" dirty="0" smtClean="0"/>
          </a:p>
          <a:p>
            <a:pPr lvl="2">
              <a:buFont typeface="Wingdings" panose="05000000000000000000" pitchFamily="2" charset="2"/>
              <a:buChar char="§"/>
            </a:pPr>
            <a:endParaRPr lang="fr-FR" sz="2000" dirty="0" smtClean="0"/>
          </a:p>
        </p:txBody>
      </p:sp>
      <p:sp>
        <p:nvSpPr>
          <p:cNvPr id="4" name="Espace réservé de la date 3"/>
          <p:cNvSpPr>
            <a:spLocks noGrp="1"/>
          </p:cNvSpPr>
          <p:nvPr>
            <p:ph type="dt" sz="half" idx="10"/>
          </p:nvPr>
        </p:nvSpPr>
        <p:spPr/>
        <p:txBody>
          <a:bodyPr/>
          <a:lstStyle/>
          <a:p>
            <a:fld id="{94720A8E-75B8-444D-B27D-9ECF3AE07B3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146</a:t>
            </a:fld>
            <a:endParaRPr lang="en-US" dirty="0"/>
          </a:p>
        </p:txBody>
      </p:sp>
    </p:spTree>
    <p:extLst>
      <p:ext uri="{BB962C8B-B14F-4D97-AF65-F5344CB8AC3E}">
        <p14:creationId xmlns:p14="http://schemas.microsoft.com/office/powerpoint/2010/main" xmlns="" val="25295111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des états financiers – Bilan</a:t>
            </a:r>
            <a:br>
              <a:rPr lang="fr-FR" dirty="0" smtClean="0"/>
            </a:br>
            <a:r>
              <a:rPr lang="fr-FR" sz="1800" dirty="0" smtClean="0"/>
              <a:t>(Page 98)</a:t>
            </a:r>
            <a:endParaRPr lang="fr-FR" sz="180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xmlns="" val="4153213599"/>
              </p:ext>
            </p:extLst>
          </p:nvPr>
        </p:nvGraphicFramePr>
        <p:xfrm>
          <a:off x="2581812" y="1869695"/>
          <a:ext cx="8915400" cy="4445940"/>
        </p:xfrm>
        <a:graphic>
          <a:graphicData uri="http://schemas.openxmlformats.org/drawingml/2006/table">
            <a:tbl>
              <a:tblPr firstRow="1" bandRow="1">
                <a:tableStyleId>{5C22544A-7EE6-4342-B048-85BDC9FD1C3A}</a:tableStyleId>
              </a:tblPr>
              <a:tblGrid>
                <a:gridCol w="4457700"/>
                <a:gridCol w="4457700"/>
              </a:tblGrid>
              <a:tr h="387585">
                <a:tc>
                  <a:txBody>
                    <a:bodyPr/>
                    <a:lstStyle/>
                    <a:p>
                      <a:pPr algn="ctr"/>
                      <a:r>
                        <a:rPr lang="fr-FR" dirty="0" smtClean="0"/>
                        <a:t>Actifs</a:t>
                      </a:r>
                      <a:r>
                        <a:rPr lang="fr-FR" baseline="0" dirty="0" smtClean="0"/>
                        <a:t> ou emplois</a:t>
                      </a:r>
                      <a:endParaRPr lang="fr-FR" dirty="0"/>
                    </a:p>
                  </a:txBody>
                  <a:tcPr/>
                </a:tc>
                <a:tc>
                  <a:txBody>
                    <a:bodyPr/>
                    <a:lstStyle/>
                    <a:p>
                      <a:pPr algn="ctr"/>
                      <a:r>
                        <a:rPr lang="fr-FR" dirty="0" smtClean="0"/>
                        <a:t>Passif ou ressources</a:t>
                      </a:r>
                      <a:endParaRPr lang="fr-FR" dirty="0"/>
                    </a:p>
                  </a:txBody>
                  <a:tcPr/>
                </a:tc>
              </a:tr>
              <a:tr h="668983">
                <a:tc>
                  <a:txBody>
                    <a:bodyPr/>
                    <a:lstStyle/>
                    <a:p>
                      <a:r>
                        <a:rPr lang="fr-FR" b="1" dirty="0" smtClean="0"/>
                        <a:t>Actif immobilisé (Emplois stables)</a:t>
                      </a:r>
                    </a:p>
                  </a:txBody>
                  <a:tcPr>
                    <a:solidFill>
                      <a:schemeClr val="accent2">
                        <a:lumMod val="40000"/>
                        <a:lumOff val="60000"/>
                      </a:schemeClr>
                    </a:solidFill>
                  </a:tcPr>
                </a:tc>
                <a:tc>
                  <a:txBody>
                    <a:bodyPr/>
                    <a:lstStyle/>
                    <a:p>
                      <a:r>
                        <a:rPr lang="fr-FR" b="1" dirty="0" smtClean="0"/>
                        <a:t>Capitaux propres et ressources assimilées (ressources stables)</a:t>
                      </a:r>
                    </a:p>
                  </a:txBody>
                  <a:tcPr>
                    <a:solidFill>
                      <a:schemeClr val="accent2">
                        <a:lumMod val="40000"/>
                        <a:lumOff val="60000"/>
                      </a:schemeClr>
                    </a:solidFill>
                  </a:tcPr>
                </a:tc>
              </a:tr>
              <a:tr h="387585">
                <a:tc>
                  <a:txBody>
                    <a:bodyPr/>
                    <a:lstStyle/>
                    <a:p>
                      <a:r>
                        <a:rPr lang="fr-FR" smtClean="0"/>
                        <a:t>Immobilisations incorporelles</a:t>
                      </a:r>
                      <a:endParaRPr lang="fr-FR"/>
                    </a:p>
                  </a:txBody>
                  <a:tcPr>
                    <a:solidFill>
                      <a:schemeClr val="accent4">
                        <a:lumMod val="40000"/>
                        <a:lumOff val="60000"/>
                      </a:schemeClr>
                    </a:solidFill>
                  </a:tcPr>
                </a:tc>
                <a:tc>
                  <a:txBody>
                    <a:bodyPr/>
                    <a:lstStyle/>
                    <a:p>
                      <a:r>
                        <a:rPr lang="fr-FR" dirty="0" smtClean="0"/>
                        <a:t>Capitaux propres</a:t>
                      </a:r>
                      <a:endParaRPr lang="fr-FR" dirty="0"/>
                    </a:p>
                  </a:txBody>
                  <a:tcPr>
                    <a:solidFill>
                      <a:schemeClr val="accent4">
                        <a:lumMod val="40000"/>
                        <a:lumOff val="60000"/>
                      </a:schemeClr>
                    </a:solidFill>
                  </a:tcPr>
                </a:tc>
              </a:tr>
              <a:tr h="6689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Immobilisations corporelles</a:t>
                      </a:r>
                      <a:endParaRPr lang="fr-FR" dirty="0"/>
                    </a:p>
                  </a:txBody>
                  <a:tcPr>
                    <a:solidFill>
                      <a:schemeClr val="accent4">
                        <a:lumMod val="40000"/>
                        <a:lumOff val="60000"/>
                      </a:schemeClr>
                    </a:solid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Dettes financières et ressources assimilées</a:t>
                      </a:r>
                      <a:endParaRPr lang="fr-FR" dirty="0"/>
                    </a:p>
                  </a:txBody>
                  <a:tcPr anchor="ctr">
                    <a:solidFill>
                      <a:schemeClr val="accent4">
                        <a:lumMod val="40000"/>
                        <a:lumOff val="60000"/>
                      </a:schemeClr>
                    </a:solidFill>
                  </a:tcPr>
                </a:tc>
              </a:tr>
              <a:tr h="387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Immobilisations financières</a:t>
                      </a:r>
                      <a:endParaRPr lang="fr-FR" dirty="0"/>
                    </a:p>
                  </a:txBody>
                  <a:tcPr>
                    <a:solidFill>
                      <a:schemeClr val="accent4">
                        <a:lumMod val="40000"/>
                        <a:lumOff val="60000"/>
                      </a:schemeClr>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txBody>
                  <a:tcPr/>
                </a:tc>
              </a:tr>
              <a:tr h="394879">
                <a:tc>
                  <a:txBody>
                    <a:bodyPr/>
                    <a:lstStyle/>
                    <a:p>
                      <a:r>
                        <a:rPr lang="fr-FR" b="1" dirty="0" smtClean="0"/>
                        <a:t>Actif circulant</a:t>
                      </a:r>
                      <a:endParaRPr lang="fr-FR" b="1" dirty="0"/>
                    </a:p>
                  </a:txBody>
                  <a:tcPr>
                    <a:solidFill>
                      <a:schemeClr val="accent2">
                        <a:lumMod val="40000"/>
                        <a:lumOff val="60000"/>
                      </a:schemeClr>
                    </a:solidFill>
                  </a:tcPr>
                </a:tc>
                <a:tc>
                  <a:txBody>
                    <a:bodyPr/>
                    <a:lstStyle/>
                    <a:p>
                      <a:r>
                        <a:rPr lang="fr-FR" b="1" dirty="0" smtClean="0"/>
                        <a:t>Passif circulant</a:t>
                      </a:r>
                      <a:endParaRPr lang="fr-FR" b="1" dirty="0"/>
                    </a:p>
                  </a:txBody>
                  <a:tcPr>
                    <a:solidFill>
                      <a:schemeClr val="accent2">
                        <a:lumMod val="40000"/>
                        <a:lumOff val="60000"/>
                      </a:schemeClr>
                    </a:solidFill>
                  </a:tcPr>
                </a:tc>
              </a:tr>
              <a:tr h="387585">
                <a:tc>
                  <a:txBody>
                    <a:bodyPr/>
                    <a:lstStyle/>
                    <a:p>
                      <a:r>
                        <a:rPr lang="fr-FR" dirty="0" smtClean="0"/>
                        <a:t>Actif circulant HAO</a:t>
                      </a:r>
                      <a:endParaRPr lang="fr-FR" dirty="0"/>
                    </a:p>
                  </a:txBody>
                  <a:tcPr>
                    <a:solidFill>
                      <a:schemeClr val="accent4">
                        <a:lumMod val="40000"/>
                        <a:lumOff val="60000"/>
                      </a:schemeClr>
                    </a:solidFill>
                  </a:tcPr>
                </a:tc>
                <a:tc>
                  <a:txBody>
                    <a:bodyPr/>
                    <a:lstStyle/>
                    <a:p>
                      <a:r>
                        <a:rPr lang="fr-FR" dirty="0" smtClean="0"/>
                        <a:t>Passif circulant HAO</a:t>
                      </a:r>
                      <a:endParaRPr lang="fr-FR" dirty="0"/>
                    </a:p>
                  </a:txBody>
                  <a:tcPr>
                    <a:solidFill>
                      <a:schemeClr val="accent4">
                        <a:lumMod val="40000"/>
                        <a:lumOff val="60000"/>
                      </a:schemeClr>
                    </a:solidFill>
                  </a:tcPr>
                </a:tc>
              </a:tr>
              <a:tr h="387585">
                <a:tc>
                  <a:txBody>
                    <a:bodyPr/>
                    <a:lstStyle/>
                    <a:p>
                      <a:r>
                        <a:rPr lang="fr-FR" dirty="0" smtClean="0"/>
                        <a:t>Actif</a:t>
                      </a:r>
                      <a:r>
                        <a:rPr lang="fr-FR" baseline="0" dirty="0" smtClean="0"/>
                        <a:t> circulant d’exploitation</a:t>
                      </a:r>
                      <a:endParaRPr lang="fr-FR" dirty="0"/>
                    </a:p>
                  </a:txBody>
                  <a:tcPr>
                    <a:solidFill>
                      <a:schemeClr val="accent4">
                        <a:lumMod val="40000"/>
                        <a:lumOff val="60000"/>
                      </a:schemeClr>
                    </a:solidFill>
                  </a:tcPr>
                </a:tc>
                <a:tc>
                  <a:txBody>
                    <a:bodyPr/>
                    <a:lstStyle/>
                    <a:p>
                      <a:r>
                        <a:rPr lang="fr-FR" dirty="0" smtClean="0"/>
                        <a:t>Passif </a:t>
                      </a:r>
                      <a:r>
                        <a:rPr lang="fr-FR" baseline="0" dirty="0" smtClean="0"/>
                        <a:t>circulant d’exploitation</a:t>
                      </a:r>
                      <a:endParaRPr lang="fr-FR" dirty="0"/>
                    </a:p>
                  </a:txBody>
                  <a:tcPr>
                    <a:solidFill>
                      <a:schemeClr val="accent4">
                        <a:lumMod val="40000"/>
                        <a:lumOff val="60000"/>
                      </a:schemeClr>
                    </a:solidFill>
                  </a:tcPr>
                </a:tc>
              </a:tr>
              <a:tr h="387585">
                <a:tc>
                  <a:txBody>
                    <a:bodyPr/>
                    <a:lstStyle/>
                    <a:p>
                      <a:r>
                        <a:rPr lang="fr-FR" b="1" dirty="0" smtClean="0"/>
                        <a:t>Trésorerie - actif</a:t>
                      </a:r>
                      <a:endParaRPr lang="fr-FR" b="1" dirty="0"/>
                    </a:p>
                  </a:txBody>
                  <a:tcPr>
                    <a:solidFill>
                      <a:schemeClr val="accent2">
                        <a:lumMod val="40000"/>
                        <a:lumOff val="60000"/>
                      </a:schemeClr>
                    </a:solidFill>
                  </a:tcPr>
                </a:tc>
                <a:tc>
                  <a:txBody>
                    <a:bodyPr/>
                    <a:lstStyle/>
                    <a:p>
                      <a:r>
                        <a:rPr lang="fr-FR" b="1" dirty="0" smtClean="0"/>
                        <a:t>Trésorerie - passif</a:t>
                      </a:r>
                      <a:endParaRPr lang="fr-FR" b="1" dirty="0"/>
                    </a:p>
                  </a:txBody>
                  <a:tcPr>
                    <a:solidFill>
                      <a:schemeClr val="accent2">
                        <a:lumMod val="40000"/>
                        <a:lumOff val="60000"/>
                      </a:schemeClr>
                    </a:solidFill>
                  </a:tcPr>
                </a:tc>
              </a:tr>
              <a:tr h="387585">
                <a:tc>
                  <a:txBody>
                    <a:bodyPr/>
                    <a:lstStyle/>
                    <a:p>
                      <a:r>
                        <a:rPr lang="fr-FR" b="1" dirty="0" smtClean="0"/>
                        <a:t>Ecart de conversion-</a:t>
                      </a:r>
                      <a:r>
                        <a:rPr lang="fr-FR" b="1" baseline="0" dirty="0" smtClean="0"/>
                        <a:t> Actif</a:t>
                      </a:r>
                      <a:endParaRPr lang="fr-FR" b="1" dirty="0"/>
                    </a:p>
                  </a:txBody>
                  <a:tcPr>
                    <a:solidFill>
                      <a:schemeClr val="accent2">
                        <a:lumMod val="40000"/>
                        <a:lumOff val="60000"/>
                      </a:schemeClr>
                    </a:solidFill>
                  </a:tcPr>
                </a:tc>
                <a:tc>
                  <a:txBody>
                    <a:bodyPr/>
                    <a:lstStyle/>
                    <a:p>
                      <a:r>
                        <a:rPr lang="fr-FR" b="1" dirty="0" smtClean="0"/>
                        <a:t>Ecart de conversion-</a:t>
                      </a:r>
                      <a:r>
                        <a:rPr lang="fr-FR" b="1" baseline="0" dirty="0" smtClean="0"/>
                        <a:t> Passif</a:t>
                      </a:r>
                      <a:endParaRPr lang="fr-FR" b="1" dirty="0"/>
                    </a:p>
                  </a:txBody>
                  <a:tcPr>
                    <a:solidFill>
                      <a:schemeClr val="accent2">
                        <a:lumMod val="40000"/>
                        <a:lumOff val="60000"/>
                      </a:schemeClr>
                    </a:solidFill>
                  </a:tcPr>
                </a:tc>
              </a:tr>
            </a:tbl>
          </a:graphicData>
        </a:graphic>
      </p:graphicFrame>
      <p:sp>
        <p:nvSpPr>
          <p:cNvPr id="4" name="Espace réservé de la date 3"/>
          <p:cNvSpPr>
            <a:spLocks noGrp="1"/>
          </p:cNvSpPr>
          <p:nvPr>
            <p:ph type="dt" sz="half" idx="10"/>
          </p:nvPr>
        </p:nvSpPr>
        <p:spPr/>
        <p:txBody>
          <a:bodyPr/>
          <a:lstStyle/>
          <a:p>
            <a:fld id="{5B6CDC85-9DC3-4E8B-9496-8118BAF73C66}"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147</a:t>
            </a:fld>
            <a:endParaRPr lang="en-US" dirty="0"/>
          </a:p>
        </p:txBody>
      </p:sp>
    </p:spTree>
    <p:extLst>
      <p:ext uri="{BB962C8B-B14F-4D97-AF65-F5344CB8AC3E}">
        <p14:creationId xmlns:p14="http://schemas.microsoft.com/office/powerpoint/2010/main" xmlns="" val="240647817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Structure des états </a:t>
            </a:r>
            <a:r>
              <a:rPr lang="fr-FR" dirty="0" smtClean="0"/>
              <a:t>financiers – </a:t>
            </a:r>
            <a:br>
              <a:rPr lang="fr-FR" dirty="0" smtClean="0"/>
            </a:br>
            <a:r>
              <a:rPr lang="fr-FR" dirty="0" smtClean="0"/>
              <a:t>Compte de résultat </a:t>
            </a:r>
            <a:r>
              <a:rPr lang="fr-FR" sz="1800" dirty="0" smtClean="0"/>
              <a:t>(Pages 101 &amp; suivante)</a:t>
            </a:r>
            <a:endParaRPr lang="fr-FR" sz="1800" dirty="0"/>
          </a:p>
        </p:txBody>
      </p:sp>
      <p:sp>
        <p:nvSpPr>
          <p:cNvPr id="3" name="Espace réservé du contenu 2"/>
          <p:cNvSpPr>
            <a:spLocks noGrp="1"/>
          </p:cNvSpPr>
          <p:nvPr>
            <p:ph idx="1"/>
          </p:nvPr>
        </p:nvSpPr>
        <p:spPr>
          <a:xfrm>
            <a:off x="2589211" y="2133599"/>
            <a:ext cx="9225418" cy="4367234"/>
          </a:xfrm>
        </p:spPr>
        <p:txBody>
          <a:bodyPr>
            <a:noAutofit/>
          </a:bodyPr>
          <a:lstStyle/>
          <a:p>
            <a:r>
              <a:rPr lang="fr-FR" sz="1600" dirty="0"/>
              <a:t>Le compte de résultat permet la lecture directe :</a:t>
            </a:r>
          </a:p>
          <a:p>
            <a:pPr lvl="1">
              <a:buFont typeface="Courier New" panose="02070309020205020404" pitchFamily="49" charset="0"/>
              <a:buChar char="o"/>
            </a:pPr>
            <a:r>
              <a:rPr lang="fr-FR" dirty="0" smtClean="0"/>
              <a:t>de </a:t>
            </a:r>
            <a:r>
              <a:rPr lang="fr-FR" dirty="0"/>
              <a:t>la Marge commerciale (MC)</a:t>
            </a:r>
          </a:p>
          <a:p>
            <a:pPr lvl="1">
              <a:buFont typeface="Courier New" panose="02070309020205020404" pitchFamily="49" charset="0"/>
              <a:buChar char="o"/>
            </a:pPr>
            <a:r>
              <a:rPr lang="fr-FR" dirty="0" smtClean="0"/>
              <a:t>de </a:t>
            </a:r>
            <a:r>
              <a:rPr lang="fr-FR" dirty="0"/>
              <a:t>la Valeur ajoutée (V.A.)</a:t>
            </a:r>
          </a:p>
          <a:p>
            <a:pPr lvl="1">
              <a:buFont typeface="Courier New" panose="02070309020205020404" pitchFamily="49" charset="0"/>
              <a:buChar char="o"/>
            </a:pPr>
            <a:r>
              <a:rPr lang="fr-FR" dirty="0" smtClean="0"/>
              <a:t>de </a:t>
            </a:r>
            <a:r>
              <a:rPr lang="fr-FR" dirty="0"/>
              <a:t>l’Excédent brut d’exploitation (E.B.E.)</a:t>
            </a:r>
          </a:p>
          <a:p>
            <a:pPr lvl="1">
              <a:buFont typeface="Courier New" panose="02070309020205020404" pitchFamily="49" charset="0"/>
              <a:buChar char="o"/>
            </a:pPr>
            <a:r>
              <a:rPr lang="fr-FR" dirty="0" smtClean="0"/>
              <a:t>du </a:t>
            </a:r>
            <a:r>
              <a:rPr lang="fr-FR" dirty="0"/>
              <a:t>Résultat d’exploitation (R.E.)</a:t>
            </a:r>
          </a:p>
          <a:p>
            <a:pPr lvl="1">
              <a:buFont typeface="Courier New" panose="02070309020205020404" pitchFamily="49" charset="0"/>
              <a:buChar char="o"/>
            </a:pPr>
            <a:r>
              <a:rPr lang="fr-FR" dirty="0" smtClean="0"/>
              <a:t>du </a:t>
            </a:r>
            <a:r>
              <a:rPr lang="fr-FR" dirty="0"/>
              <a:t>Résultat financier (R.F.)</a:t>
            </a:r>
          </a:p>
          <a:p>
            <a:pPr lvl="1">
              <a:buFont typeface="Courier New" panose="02070309020205020404" pitchFamily="49" charset="0"/>
              <a:buChar char="o"/>
            </a:pPr>
            <a:r>
              <a:rPr lang="fr-FR" dirty="0" smtClean="0"/>
              <a:t>du </a:t>
            </a:r>
            <a:r>
              <a:rPr lang="fr-FR" dirty="0"/>
              <a:t>Résultat des activités ordinaires (R.A.O.)</a:t>
            </a:r>
          </a:p>
          <a:p>
            <a:pPr lvl="1">
              <a:buFont typeface="Courier New" panose="02070309020205020404" pitchFamily="49" charset="0"/>
              <a:buChar char="o"/>
            </a:pPr>
            <a:r>
              <a:rPr lang="fr-FR" dirty="0" smtClean="0"/>
              <a:t>du </a:t>
            </a:r>
            <a:r>
              <a:rPr lang="fr-FR" dirty="0"/>
              <a:t>Résultat hors activités ordinaires (R.H.A.O.)</a:t>
            </a:r>
          </a:p>
          <a:p>
            <a:pPr lvl="1">
              <a:buFont typeface="Courier New" panose="02070309020205020404" pitchFamily="49" charset="0"/>
              <a:buChar char="o"/>
            </a:pPr>
            <a:r>
              <a:rPr lang="fr-FR" dirty="0" smtClean="0"/>
              <a:t>du </a:t>
            </a:r>
            <a:r>
              <a:rPr lang="fr-FR" dirty="0"/>
              <a:t>Résultat net (R.N.)</a:t>
            </a:r>
          </a:p>
        </p:txBody>
      </p:sp>
      <p:sp>
        <p:nvSpPr>
          <p:cNvPr id="4" name="Espace réservé de la date 3"/>
          <p:cNvSpPr>
            <a:spLocks noGrp="1"/>
          </p:cNvSpPr>
          <p:nvPr>
            <p:ph type="dt" sz="half" idx="10"/>
          </p:nvPr>
        </p:nvSpPr>
        <p:spPr/>
        <p:txBody>
          <a:bodyPr/>
          <a:lstStyle/>
          <a:p>
            <a:fld id="{190DCF33-C827-4C72-AA2F-1ABCAA82BAA1}"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148</a:t>
            </a:fld>
            <a:endParaRPr lang="en-US" dirty="0"/>
          </a:p>
        </p:txBody>
      </p:sp>
    </p:spTree>
    <p:extLst>
      <p:ext uri="{BB962C8B-B14F-4D97-AF65-F5344CB8AC3E}">
        <p14:creationId xmlns:p14="http://schemas.microsoft.com/office/powerpoint/2010/main" xmlns="" val="38229865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Structure des états </a:t>
            </a:r>
            <a:r>
              <a:rPr lang="fr-FR" dirty="0" smtClean="0"/>
              <a:t>financiers – </a:t>
            </a:r>
            <a:br>
              <a:rPr lang="fr-FR" dirty="0" smtClean="0"/>
            </a:br>
            <a:r>
              <a:rPr lang="fr-FR" dirty="0" smtClean="0"/>
              <a:t>Tableau de flux de trésorerie </a:t>
            </a:r>
            <a:r>
              <a:rPr lang="fr-FR" sz="1800" dirty="0" smtClean="0"/>
              <a:t>(Pages 102 &amp; suivantes)</a:t>
            </a:r>
            <a:endParaRPr lang="fr-FR" sz="1800" dirty="0"/>
          </a:p>
        </p:txBody>
      </p:sp>
      <p:sp>
        <p:nvSpPr>
          <p:cNvPr id="4" name="Espace réservé de la date 3"/>
          <p:cNvSpPr>
            <a:spLocks noGrp="1"/>
          </p:cNvSpPr>
          <p:nvPr>
            <p:ph type="dt" sz="half" idx="10"/>
          </p:nvPr>
        </p:nvSpPr>
        <p:spPr/>
        <p:txBody>
          <a:bodyPr/>
          <a:lstStyle/>
          <a:p>
            <a:fld id="{49FC578B-8C96-43D6-BB3E-2D0CB0D98F2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149</a:t>
            </a:fld>
            <a:endParaRPr lang="en-US" dirty="0"/>
          </a:p>
        </p:txBody>
      </p:sp>
      <p:pic>
        <p:nvPicPr>
          <p:cNvPr id="6" name="Image 5"/>
          <p:cNvPicPr>
            <a:picLocks noChangeAspect="1"/>
          </p:cNvPicPr>
          <p:nvPr/>
        </p:nvPicPr>
        <p:blipFill>
          <a:blip r:embed="rId2"/>
          <a:stretch>
            <a:fillRect/>
          </a:stretch>
        </p:blipFill>
        <p:spPr>
          <a:xfrm>
            <a:off x="2036761" y="2042886"/>
            <a:ext cx="9467850" cy="4572000"/>
          </a:xfrm>
          <a:prstGeom prst="rect">
            <a:avLst/>
          </a:prstGeom>
        </p:spPr>
      </p:pic>
    </p:spTree>
    <p:extLst>
      <p:ext uri="{BB962C8B-B14F-4D97-AF65-F5344CB8AC3E}">
        <p14:creationId xmlns:p14="http://schemas.microsoft.com/office/powerpoint/2010/main" xmlns="" val="2451212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 REVISE/ SYSCOHADA</a:t>
            </a:r>
            <a:endParaRPr lang="fr-FR" dirty="0"/>
          </a:p>
        </p:txBody>
      </p:sp>
      <p:sp>
        <p:nvSpPr>
          <p:cNvPr id="3" name="Espace réservé du texte 2"/>
          <p:cNvSpPr>
            <a:spLocks noGrp="1"/>
          </p:cNvSpPr>
          <p:nvPr>
            <p:ph type="body" idx="1"/>
          </p:nvPr>
        </p:nvSpPr>
        <p:spPr/>
        <p:txBody>
          <a:bodyPr/>
          <a:lstStyle/>
          <a:p>
            <a:r>
              <a:rPr lang="fr-FR" dirty="0" smtClean="0"/>
              <a:t>Présentation générale</a:t>
            </a:r>
            <a:endParaRPr lang="fr-FR" dirty="0"/>
          </a:p>
        </p:txBody>
      </p:sp>
      <p:sp>
        <p:nvSpPr>
          <p:cNvPr id="4" name="Espace réservé de la date 3"/>
          <p:cNvSpPr>
            <a:spLocks noGrp="1"/>
          </p:cNvSpPr>
          <p:nvPr>
            <p:ph type="dt" sz="half" idx="10"/>
          </p:nvPr>
        </p:nvSpPr>
        <p:spPr/>
        <p:txBody>
          <a:bodyPr/>
          <a:lstStyle/>
          <a:p>
            <a:fld id="{AE3215D2-97F6-4083-A4C3-2236A746A970}"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 val="26989041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Structure des états financiers – </a:t>
            </a:r>
            <a:br>
              <a:rPr lang="fr-FR" dirty="0"/>
            </a:br>
            <a:r>
              <a:rPr lang="fr-FR" dirty="0" smtClean="0"/>
              <a:t>Les Notes annexes </a:t>
            </a:r>
            <a:r>
              <a:rPr lang="fr-FR" sz="1800" dirty="0" smtClean="0"/>
              <a:t>(Pages 104 &amp; suivantes)</a:t>
            </a:r>
            <a:endParaRPr lang="fr-FR" sz="1800" dirty="0"/>
          </a:p>
        </p:txBody>
      </p:sp>
      <p:sp>
        <p:nvSpPr>
          <p:cNvPr id="3" name="Espace réservé du contenu 2"/>
          <p:cNvSpPr>
            <a:spLocks noGrp="1"/>
          </p:cNvSpPr>
          <p:nvPr>
            <p:ph idx="1"/>
          </p:nvPr>
        </p:nvSpPr>
        <p:spPr/>
        <p:txBody>
          <a:bodyPr>
            <a:normAutofit/>
          </a:bodyPr>
          <a:lstStyle/>
          <a:p>
            <a:r>
              <a:rPr lang="fr-FR" sz="1600" dirty="0"/>
              <a:t>Les états (bilan, compte de résultat et tableau des flux de trésorerie) doivent être étayés par </a:t>
            </a:r>
            <a:r>
              <a:rPr lang="fr-FR" sz="1600" dirty="0" smtClean="0"/>
              <a:t>des informations </a:t>
            </a:r>
            <a:r>
              <a:rPr lang="fr-FR" sz="1600" dirty="0"/>
              <a:t>explicatives et </a:t>
            </a:r>
            <a:r>
              <a:rPr lang="fr-FR" sz="1600" dirty="0" smtClean="0"/>
              <a:t>supplémentaires </a:t>
            </a:r>
            <a:r>
              <a:rPr lang="fr-FR" sz="1600" dirty="0"/>
              <a:t>présentées sous forme de notes permettant </a:t>
            </a:r>
            <a:r>
              <a:rPr lang="fr-FR" sz="1600" dirty="0" smtClean="0"/>
              <a:t>une meilleure </a:t>
            </a:r>
            <a:r>
              <a:rPr lang="fr-FR" sz="1600" dirty="0"/>
              <a:t>intelligibilité des états financiers. </a:t>
            </a:r>
            <a:endParaRPr lang="fr-FR" sz="1600" dirty="0" smtClean="0"/>
          </a:p>
          <a:p>
            <a:r>
              <a:rPr lang="fr-FR" sz="1600" dirty="0" smtClean="0"/>
              <a:t>Ces </a:t>
            </a:r>
            <a:r>
              <a:rPr lang="fr-FR" sz="1600" dirty="0"/>
              <a:t>notes font partie intégrante des états financiers.</a:t>
            </a:r>
          </a:p>
          <a:p>
            <a:r>
              <a:rPr lang="fr-FR" sz="1600" dirty="0"/>
              <a:t>Chacun des postes du bilan, du compte de résultat, et du tableau des flux de trésorerie doit </a:t>
            </a:r>
            <a:r>
              <a:rPr lang="fr-FR" sz="1600" dirty="0" smtClean="0"/>
              <a:t>en principe</a:t>
            </a:r>
            <a:r>
              <a:rPr lang="fr-FR" sz="1600" dirty="0"/>
              <a:t>, faire l'objet d'une référence croisée vers l'information liée figurant dans les notes annexes.</a:t>
            </a:r>
          </a:p>
        </p:txBody>
      </p:sp>
      <p:sp>
        <p:nvSpPr>
          <p:cNvPr id="4" name="Espace réservé de la date 3"/>
          <p:cNvSpPr>
            <a:spLocks noGrp="1"/>
          </p:cNvSpPr>
          <p:nvPr>
            <p:ph type="dt" sz="half" idx="10"/>
          </p:nvPr>
        </p:nvSpPr>
        <p:spPr/>
        <p:txBody>
          <a:bodyPr/>
          <a:lstStyle/>
          <a:p>
            <a:fld id="{A10063BA-B20A-4D7D-B03E-32A83CCE81C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150</a:t>
            </a:fld>
            <a:endParaRPr lang="en-US" dirty="0"/>
          </a:p>
        </p:txBody>
      </p:sp>
    </p:spTree>
    <p:extLst>
      <p:ext uri="{BB962C8B-B14F-4D97-AF65-F5344CB8AC3E}">
        <p14:creationId xmlns:p14="http://schemas.microsoft.com/office/powerpoint/2010/main" xmlns="" val="288514140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des états financiers – </a:t>
            </a:r>
            <a:br>
              <a:rPr lang="fr-FR" dirty="0"/>
            </a:br>
            <a:r>
              <a:rPr lang="fr-FR" dirty="0" smtClean="0"/>
              <a:t>Etats annexés </a:t>
            </a:r>
            <a:r>
              <a:rPr lang="fr-FR" sz="1800" dirty="0" smtClean="0"/>
              <a:t>(Pages 104 &amp; suivante)</a:t>
            </a:r>
            <a:endParaRPr lang="fr-FR" sz="1800" dirty="0"/>
          </a:p>
        </p:txBody>
      </p:sp>
      <p:sp>
        <p:nvSpPr>
          <p:cNvPr id="3" name="Espace réservé du contenu 2"/>
          <p:cNvSpPr>
            <a:spLocks noGrp="1"/>
          </p:cNvSpPr>
          <p:nvPr>
            <p:ph idx="1"/>
          </p:nvPr>
        </p:nvSpPr>
        <p:spPr>
          <a:xfrm>
            <a:off x="2351314" y="1904999"/>
            <a:ext cx="9347200" cy="4595833"/>
          </a:xfrm>
        </p:spPr>
        <p:txBody>
          <a:bodyPr>
            <a:noAutofit/>
          </a:bodyPr>
          <a:lstStyle/>
          <a:p>
            <a:r>
              <a:rPr lang="fr-FR" sz="1600" dirty="0"/>
              <a:t>Les notes annexes comportent des informations sur les points suivants, dès lors que ces </a:t>
            </a:r>
            <a:r>
              <a:rPr lang="fr-FR" sz="1600" dirty="0" smtClean="0"/>
              <a:t>informations présentent </a:t>
            </a:r>
            <a:r>
              <a:rPr lang="fr-FR" sz="1600" dirty="0"/>
              <a:t>un caractère significatif ou sont utiles pour la compréhension des opérations figurant </a:t>
            </a:r>
            <a:r>
              <a:rPr lang="fr-FR" sz="1600" dirty="0" smtClean="0"/>
              <a:t>sur les </a:t>
            </a:r>
            <a:r>
              <a:rPr lang="fr-FR" sz="1600" dirty="0"/>
              <a:t>états financiers :</a:t>
            </a:r>
          </a:p>
          <a:p>
            <a:pPr lvl="1">
              <a:buFont typeface="Courier New" panose="02070309020205020404" pitchFamily="49" charset="0"/>
              <a:buChar char="o"/>
            </a:pPr>
            <a:r>
              <a:rPr lang="fr-FR" dirty="0" smtClean="0"/>
              <a:t>une </a:t>
            </a:r>
            <a:r>
              <a:rPr lang="fr-FR" dirty="0"/>
              <a:t>déclaration de conformité au Système Comptable OHADA (les états financiers </a:t>
            </a:r>
            <a:r>
              <a:rPr lang="fr-FR" dirty="0" smtClean="0"/>
              <a:t>ne doivent </a:t>
            </a:r>
            <a:r>
              <a:rPr lang="fr-FR" dirty="0"/>
              <a:t>être déclarés conformes </a:t>
            </a:r>
            <a:r>
              <a:rPr lang="fr-FR" dirty="0" smtClean="0"/>
              <a:t>au </a:t>
            </a:r>
            <a:r>
              <a:rPr lang="fr-FR" dirty="0"/>
              <a:t>SYSCOHADA que s’ils sont conformes à toutes </a:t>
            </a:r>
            <a:r>
              <a:rPr lang="fr-FR" dirty="0" smtClean="0"/>
              <a:t>les dispositions  normatives </a:t>
            </a:r>
            <a:r>
              <a:rPr lang="fr-FR" dirty="0"/>
              <a:t>du Système Comptable OHADA) ;</a:t>
            </a:r>
          </a:p>
          <a:p>
            <a:pPr lvl="1">
              <a:buFont typeface="Courier New" panose="02070309020205020404" pitchFamily="49" charset="0"/>
              <a:buChar char="o"/>
            </a:pPr>
            <a:r>
              <a:rPr lang="fr-FR" dirty="0" smtClean="0"/>
              <a:t>les </a:t>
            </a:r>
            <a:r>
              <a:rPr lang="fr-FR" dirty="0"/>
              <a:t>règles et les méthodes comptables adoptées pour la tenue de la comptabilité </a:t>
            </a:r>
            <a:r>
              <a:rPr lang="fr-FR" dirty="0" smtClean="0"/>
              <a:t>et l’établissement </a:t>
            </a:r>
            <a:r>
              <a:rPr lang="fr-FR" dirty="0"/>
              <a:t>des états financiers </a:t>
            </a:r>
            <a:r>
              <a:rPr lang="fr-FR" dirty="0" smtClean="0"/>
              <a:t>( la </a:t>
            </a:r>
            <a:r>
              <a:rPr lang="fr-FR" dirty="0"/>
              <a:t>conformité aux normes est précisée, et </a:t>
            </a:r>
            <a:r>
              <a:rPr lang="fr-FR" dirty="0" smtClean="0"/>
              <a:t>toute dérogation </a:t>
            </a:r>
            <a:r>
              <a:rPr lang="fr-FR" dirty="0"/>
              <a:t>est expliquée et justifiée</a:t>
            </a:r>
            <a:r>
              <a:rPr lang="fr-FR" dirty="0" smtClean="0"/>
              <a:t>);</a:t>
            </a:r>
            <a:endParaRPr lang="fr-FR" dirty="0"/>
          </a:p>
          <a:p>
            <a:pPr lvl="1">
              <a:buFont typeface="Courier New" panose="02070309020205020404" pitchFamily="49" charset="0"/>
              <a:buChar char="o"/>
            </a:pPr>
            <a:r>
              <a:rPr lang="fr-FR" dirty="0" smtClean="0"/>
              <a:t>les </a:t>
            </a:r>
            <a:r>
              <a:rPr lang="fr-FR" dirty="0"/>
              <a:t>compléments d’information nécessaires à une bonne compréhension du bilan, du </a:t>
            </a:r>
            <a:r>
              <a:rPr lang="fr-FR" dirty="0" smtClean="0"/>
              <a:t>compte de </a:t>
            </a:r>
            <a:r>
              <a:rPr lang="fr-FR" dirty="0"/>
              <a:t>résultat, du tableau des flux de </a:t>
            </a:r>
            <a:r>
              <a:rPr lang="fr-FR" dirty="0" smtClean="0"/>
              <a:t>trésorerie ;</a:t>
            </a:r>
          </a:p>
          <a:p>
            <a:pPr lvl="1">
              <a:buFont typeface="Courier New" panose="02070309020205020404" pitchFamily="49" charset="0"/>
              <a:buChar char="o"/>
            </a:pPr>
            <a:r>
              <a:rPr lang="fr-FR" dirty="0"/>
              <a:t>les informations à caractère général ou concernant certaines opérations particulières nécessaires à l’obtention d’une image fidèle.</a:t>
            </a:r>
          </a:p>
          <a:p>
            <a:r>
              <a:rPr lang="fr-FR" sz="1600" dirty="0"/>
              <a:t>De façon spécifique, les entités exerçant une activité économique ayant un impact sur l’environnement (secteur de l’industrie et des mines par exemple) doivent fournir des informations environnementales et sociétales.</a:t>
            </a:r>
          </a:p>
          <a:p>
            <a:pPr lvl="1">
              <a:buFont typeface="Courier New" panose="02070309020205020404" pitchFamily="49" charset="0"/>
              <a:buChar char="o"/>
            </a:pPr>
            <a:endParaRPr lang="fr-FR" dirty="0"/>
          </a:p>
        </p:txBody>
      </p:sp>
      <p:sp>
        <p:nvSpPr>
          <p:cNvPr id="4" name="Espace réservé de la date 3"/>
          <p:cNvSpPr>
            <a:spLocks noGrp="1"/>
          </p:cNvSpPr>
          <p:nvPr>
            <p:ph type="dt" sz="half" idx="10"/>
          </p:nvPr>
        </p:nvSpPr>
        <p:spPr/>
        <p:txBody>
          <a:bodyPr/>
          <a:lstStyle/>
          <a:p>
            <a:fld id="{BCCFC883-31E8-4C5C-B4AD-E7C0BBE8F72A}"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151</a:t>
            </a:fld>
            <a:endParaRPr lang="en-US" dirty="0"/>
          </a:p>
        </p:txBody>
      </p:sp>
    </p:spTree>
    <p:extLst>
      <p:ext uri="{BB962C8B-B14F-4D97-AF65-F5344CB8AC3E}">
        <p14:creationId xmlns:p14="http://schemas.microsoft.com/office/powerpoint/2010/main" xmlns="" val="17624401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d’évaluation </a:t>
            </a:r>
            <a:r>
              <a:rPr lang="fr-FR" sz="2800" dirty="0" smtClean="0"/>
              <a:t>des éléments </a:t>
            </a:r>
            <a:r>
              <a:rPr lang="fr-FR" sz="2800" dirty="0"/>
              <a:t>des états </a:t>
            </a:r>
            <a:r>
              <a:rPr lang="fr-FR" sz="2800" dirty="0" smtClean="0"/>
              <a:t>financiers </a:t>
            </a:r>
            <a:r>
              <a:rPr lang="fr-FR" sz="2000" dirty="0" smtClean="0"/>
              <a:t>(Pages 107 &amp; suivantes)</a:t>
            </a:r>
            <a:endParaRPr lang="fr-FR" sz="2000" dirty="0"/>
          </a:p>
        </p:txBody>
      </p:sp>
      <p:sp>
        <p:nvSpPr>
          <p:cNvPr id="3" name="Espace réservé du contenu 2"/>
          <p:cNvSpPr>
            <a:spLocks noGrp="1"/>
          </p:cNvSpPr>
          <p:nvPr>
            <p:ph idx="1"/>
          </p:nvPr>
        </p:nvSpPr>
        <p:spPr/>
        <p:txBody>
          <a:bodyPr>
            <a:normAutofit/>
          </a:bodyPr>
          <a:lstStyle/>
          <a:p>
            <a:r>
              <a:rPr lang="fr-FR" sz="2000" dirty="0" smtClean="0"/>
              <a:t>Le </a:t>
            </a:r>
            <a:r>
              <a:rPr lang="fr-FR" sz="2000" dirty="0"/>
              <a:t>système comptable OHADA distingue :</a:t>
            </a:r>
          </a:p>
          <a:p>
            <a:pPr lvl="1">
              <a:buFont typeface="Courier New" panose="02070309020205020404" pitchFamily="49" charset="0"/>
              <a:buChar char="o"/>
            </a:pPr>
            <a:r>
              <a:rPr lang="fr-FR" dirty="0" smtClean="0"/>
              <a:t>la </a:t>
            </a:r>
            <a:r>
              <a:rPr lang="fr-FR" dirty="0"/>
              <a:t>valeur d’entrée dans le patrimoine ;</a:t>
            </a:r>
          </a:p>
          <a:p>
            <a:pPr lvl="1">
              <a:buFont typeface="Courier New" panose="02070309020205020404" pitchFamily="49" charset="0"/>
              <a:buChar char="o"/>
            </a:pPr>
            <a:r>
              <a:rPr lang="fr-FR" dirty="0" smtClean="0"/>
              <a:t>la </a:t>
            </a:r>
            <a:r>
              <a:rPr lang="fr-FR" dirty="0"/>
              <a:t>valeur actuelle à une date quelconque, qui porte le nom de valeur d’inventaire lorsque </a:t>
            </a:r>
            <a:r>
              <a:rPr lang="fr-FR" dirty="0" smtClean="0"/>
              <a:t>cette date </a:t>
            </a:r>
            <a:r>
              <a:rPr lang="fr-FR" dirty="0"/>
              <a:t>est celle de la clôture de l’exercice ;</a:t>
            </a:r>
          </a:p>
          <a:p>
            <a:pPr lvl="1">
              <a:buFont typeface="Courier New" panose="02070309020205020404" pitchFamily="49" charset="0"/>
              <a:buChar char="o"/>
            </a:pPr>
            <a:r>
              <a:rPr lang="fr-FR" dirty="0" smtClean="0"/>
              <a:t>la </a:t>
            </a:r>
            <a:r>
              <a:rPr lang="fr-FR" dirty="0"/>
              <a:t>valeur nette au bilan.</a:t>
            </a:r>
          </a:p>
        </p:txBody>
      </p:sp>
      <p:sp>
        <p:nvSpPr>
          <p:cNvPr id="4" name="Espace réservé de la date 3"/>
          <p:cNvSpPr>
            <a:spLocks noGrp="1"/>
          </p:cNvSpPr>
          <p:nvPr>
            <p:ph type="dt" sz="half" idx="10"/>
          </p:nvPr>
        </p:nvSpPr>
        <p:spPr/>
        <p:txBody>
          <a:bodyPr/>
          <a:lstStyle/>
          <a:p>
            <a:fld id="{40D66D9D-45E5-422E-ABAF-F8411C22475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152</a:t>
            </a:fld>
            <a:endParaRPr lang="en-US" dirty="0"/>
          </a:p>
        </p:txBody>
      </p:sp>
    </p:spTree>
    <p:extLst>
      <p:ext uri="{BB962C8B-B14F-4D97-AF65-F5344CB8AC3E}">
        <p14:creationId xmlns:p14="http://schemas.microsoft.com/office/powerpoint/2010/main" xmlns="" val="3697124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d’évaluation </a:t>
            </a:r>
            <a:r>
              <a:rPr lang="fr-FR" sz="2800" dirty="0" smtClean="0"/>
              <a:t>des éléments </a:t>
            </a:r>
            <a:r>
              <a:rPr lang="fr-FR" sz="2800" dirty="0"/>
              <a:t>des états </a:t>
            </a:r>
            <a:r>
              <a:rPr lang="fr-FR" sz="2800" dirty="0" smtClean="0"/>
              <a:t>financiers – extrait valeur d’entrée</a:t>
            </a:r>
            <a:endParaRPr lang="fr-FR" sz="2800" dirty="0"/>
          </a:p>
        </p:txBody>
      </p:sp>
      <p:sp>
        <p:nvSpPr>
          <p:cNvPr id="3" name="Espace réservé du contenu 2"/>
          <p:cNvSpPr>
            <a:spLocks noGrp="1"/>
          </p:cNvSpPr>
          <p:nvPr>
            <p:ph idx="1"/>
          </p:nvPr>
        </p:nvSpPr>
        <p:spPr/>
        <p:txBody>
          <a:bodyPr>
            <a:noAutofit/>
          </a:bodyPr>
          <a:lstStyle/>
          <a:p>
            <a:r>
              <a:rPr lang="fr-FR" sz="1600" dirty="0"/>
              <a:t>L’article 36 indique la règle en cas :</a:t>
            </a:r>
          </a:p>
          <a:p>
            <a:pPr lvl="1">
              <a:buFont typeface="Courier New" panose="02070309020205020404" pitchFamily="49" charset="0"/>
              <a:buChar char="o"/>
            </a:pPr>
            <a:r>
              <a:rPr lang="fr-FR" dirty="0" smtClean="0"/>
              <a:t>d’apports </a:t>
            </a:r>
            <a:r>
              <a:rPr lang="fr-FR" dirty="0"/>
              <a:t>des associés ou de l’État : il s’agit alors de la valeur d’apport définie et </a:t>
            </a:r>
            <a:r>
              <a:rPr lang="fr-FR" dirty="0" smtClean="0"/>
              <a:t>contrôlée dans </a:t>
            </a:r>
            <a:r>
              <a:rPr lang="fr-FR" dirty="0"/>
              <a:t>le cadre du contrat ;</a:t>
            </a:r>
          </a:p>
          <a:p>
            <a:pPr lvl="1">
              <a:buFont typeface="Courier New" panose="02070309020205020404" pitchFamily="49" charset="0"/>
              <a:buChar char="o"/>
            </a:pPr>
            <a:r>
              <a:rPr lang="fr-FR" dirty="0" smtClean="0"/>
              <a:t>d’acquisition </a:t>
            </a:r>
            <a:r>
              <a:rPr lang="fr-FR" dirty="0"/>
              <a:t>à titre gratuit : utilisation de la « valeur actuelle » pour que le bien </a:t>
            </a:r>
            <a:r>
              <a:rPr lang="fr-FR" dirty="0" smtClean="0"/>
              <a:t>apparaisse dans </a:t>
            </a:r>
            <a:r>
              <a:rPr lang="fr-FR" dirty="0"/>
              <a:t>les états financiers pour cette valeur et non pour un montant </a:t>
            </a:r>
            <a:r>
              <a:rPr lang="fr-FR" dirty="0" smtClean="0"/>
              <a:t>nul;</a:t>
            </a:r>
            <a:endParaRPr lang="fr-FR" dirty="0"/>
          </a:p>
          <a:p>
            <a:pPr lvl="1">
              <a:buFont typeface="Courier New" panose="02070309020205020404" pitchFamily="49" charset="0"/>
              <a:buChar char="o"/>
            </a:pPr>
            <a:r>
              <a:rPr lang="fr-FR" dirty="0" smtClean="0"/>
              <a:t>d’échange </a:t>
            </a:r>
            <a:r>
              <a:rPr lang="fr-FR" dirty="0"/>
              <a:t>: si les deux termes de l’échange ne présentent pas la même fiabilité quant à </a:t>
            </a:r>
            <a:r>
              <a:rPr lang="fr-FR" dirty="0" smtClean="0"/>
              <a:t>leur évaluation</a:t>
            </a:r>
            <a:r>
              <a:rPr lang="fr-FR" dirty="0"/>
              <a:t>, c’est la valeur actuelle du lot dont l’estimation est la plus sûre qui est retenue</a:t>
            </a:r>
            <a:r>
              <a:rPr lang="fr-FR" dirty="0" smtClean="0"/>
              <a:t>.</a:t>
            </a:r>
            <a:endParaRPr lang="fr-FR" dirty="0"/>
          </a:p>
        </p:txBody>
      </p:sp>
      <p:sp>
        <p:nvSpPr>
          <p:cNvPr id="4" name="Espace réservé de la date 3"/>
          <p:cNvSpPr>
            <a:spLocks noGrp="1"/>
          </p:cNvSpPr>
          <p:nvPr>
            <p:ph type="dt" sz="half" idx="10"/>
          </p:nvPr>
        </p:nvSpPr>
        <p:spPr/>
        <p:txBody>
          <a:bodyPr/>
          <a:lstStyle/>
          <a:p>
            <a:fld id="{51C88815-B67C-4B6B-A87E-E092DFF4ACD8}"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153</a:t>
            </a:fld>
            <a:endParaRPr lang="en-US" dirty="0"/>
          </a:p>
        </p:txBody>
      </p:sp>
    </p:spTree>
    <p:extLst>
      <p:ext uri="{BB962C8B-B14F-4D97-AF65-F5344CB8AC3E}">
        <p14:creationId xmlns:p14="http://schemas.microsoft.com/office/powerpoint/2010/main" xmlns="" val="422286602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d’évaluation </a:t>
            </a:r>
            <a:r>
              <a:rPr lang="fr-FR" sz="2800" dirty="0" smtClean="0"/>
              <a:t>des éléments </a:t>
            </a:r>
            <a:r>
              <a:rPr lang="fr-FR" sz="2800" dirty="0"/>
              <a:t>des états </a:t>
            </a:r>
            <a:r>
              <a:rPr lang="fr-FR" sz="2800" dirty="0" smtClean="0"/>
              <a:t>financiers – extrait valeur d’entrée</a:t>
            </a:r>
            <a:endParaRPr lang="fr-FR" sz="2800" dirty="0"/>
          </a:p>
        </p:txBody>
      </p:sp>
      <p:sp>
        <p:nvSpPr>
          <p:cNvPr id="3" name="Espace réservé du contenu 2"/>
          <p:cNvSpPr>
            <a:spLocks noGrp="1"/>
          </p:cNvSpPr>
          <p:nvPr>
            <p:ph idx="1"/>
          </p:nvPr>
        </p:nvSpPr>
        <p:spPr/>
        <p:txBody>
          <a:bodyPr>
            <a:noAutofit/>
          </a:bodyPr>
          <a:lstStyle/>
          <a:p>
            <a:r>
              <a:rPr lang="fr-FR" sz="1600" dirty="0" smtClean="0"/>
              <a:t>Ces </a:t>
            </a:r>
            <a:r>
              <a:rPr lang="fr-FR" sz="1600" dirty="0"/>
              <a:t>cas particuliers évoqués par l’Acte uniforme portant organisation et harmonisation </a:t>
            </a:r>
            <a:r>
              <a:rPr lang="fr-FR" sz="1600" dirty="0" smtClean="0"/>
              <a:t>des comptabilités </a:t>
            </a:r>
            <a:r>
              <a:rPr lang="fr-FR" sz="1600" dirty="0"/>
              <a:t>des entreprises n’étant pas exhaustifs, il convient de les compléter </a:t>
            </a:r>
            <a:r>
              <a:rPr lang="fr-FR" sz="1600" dirty="0" smtClean="0"/>
              <a:t>:</a:t>
            </a:r>
          </a:p>
          <a:p>
            <a:pPr lvl="2">
              <a:buFont typeface="+mj-lt"/>
              <a:buAutoNum type="alphaLcPeriod"/>
            </a:pPr>
            <a:r>
              <a:rPr lang="fr-FR" sz="1600" dirty="0" smtClean="0"/>
              <a:t> </a:t>
            </a:r>
            <a:r>
              <a:rPr lang="fr-FR" sz="1600" dirty="0"/>
              <a:t>Acquisition par </a:t>
            </a:r>
            <a:r>
              <a:rPr lang="fr-FR" sz="1600" dirty="0" smtClean="0"/>
              <a:t>échange</a:t>
            </a:r>
          </a:p>
          <a:p>
            <a:pPr lvl="2">
              <a:buFont typeface="+mj-lt"/>
              <a:buAutoNum type="alphaLcPeriod"/>
            </a:pPr>
            <a:r>
              <a:rPr lang="fr-FR" sz="1600" dirty="0" smtClean="0"/>
              <a:t>Paiement à terme</a:t>
            </a:r>
          </a:p>
          <a:p>
            <a:pPr lvl="2">
              <a:buFont typeface="+mj-lt"/>
              <a:buAutoNum type="alphaLcPeriod"/>
            </a:pPr>
            <a:r>
              <a:rPr lang="fr-FR" sz="1600" dirty="0" smtClean="0"/>
              <a:t>Acquisition </a:t>
            </a:r>
            <a:r>
              <a:rPr lang="fr-FR" sz="1600" dirty="0"/>
              <a:t>avec </a:t>
            </a:r>
            <a:r>
              <a:rPr lang="fr-FR" sz="1600" dirty="0" smtClean="0"/>
              <a:t>subvention</a:t>
            </a:r>
          </a:p>
          <a:p>
            <a:pPr lvl="2">
              <a:buFont typeface="+mj-lt"/>
              <a:buAutoNum type="alphaLcPeriod"/>
            </a:pPr>
            <a:r>
              <a:rPr lang="fr-FR" sz="1600" dirty="0" smtClean="0"/>
              <a:t>Acquisition </a:t>
            </a:r>
            <a:r>
              <a:rPr lang="fr-FR" sz="1600" dirty="0"/>
              <a:t>contre versement de rente </a:t>
            </a:r>
            <a:r>
              <a:rPr lang="fr-FR" sz="1600" dirty="0" smtClean="0"/>
              <a:t>viagère</a:t>
            </a:r>
          </a:p>
          <a:p>
            <a:pPr lvl="2">
              <a:buFont typeface="+mj-lt"/>
              <a:buAutoNum type="alphaLcPeriod"/>
            </a:pPr>
            <a:r>
              <a:rPr lang="fr-FR" sz="1600" dirty="0" smtClean="0"/>
              <a:t>Acquisition dans </a:t>
            </a:r>
            <a:r>
              <a:rPr lang="fr-FR" sz="1600" dirty="0"/>
              <a:t>le cadre des contrats de location </a:t>
            </a:r>
            <a:r>
              <a:rPr lang="fr-FR" sz="1600" dirty="0" smtClean="0"/>
              <a:t>financement</a:t>
            </a:r>
          </a:p>
          <a:p>
            <a:pPr lvl="2">
              <a:buFont typeface="+mj-lt"/>
              <a:buAutoNum type="alphaLcPeriod"/>
            </a:pPr>
            <a:r>
              <a:rPr lang="fr-FR" sz="1600" dirty="0" smtClean="0"/>
              <a:t>Acquisition </a:t>
            </a:r>
            <a:r>
              <a:rPr lang="fr-FR" sz="1600" dirty="0"/>
              <a:t>de </a:t>
            </a:r>
            <a:r>
              <a:rPr lang="fr-FR" sz="1600" dirty="0" smtClean="0"/>
              <a:t>titres</a:t>
            </a:r>
          </a:p>
          <a:p>
            <a:pPr lvl="2">
              <a:buFont typeface="+mj-lt"/>
              <a:buAutoNum type="alphaLcPeriod"/>
            </a:pPr>
            <a:endParaRPr lang="fr-FR" sz="1600" dirty="0"/>
          </a:p>
        </p:txBody>
      </p:sp>
      <p:sp>
        <p:nvSpPr>
          <p:cNvPr id="4" name="Espace réservé de la date 3"/>
          <p:cNvSpPr>
            <a:spLocks noGrp="1"/>
          </p:cNvSpPr>
          <p:nvPr>
            <p:ph type="dt" sz="half" idx="10"/>
          </p:nvPr>
        </p:nvSpPr>
        <p:spPr/>
        <p:txBody>
          <a:bodyPr/>
          <a:lstStyle/>
          <a:p>
            <a:fld id="{0A9F75C7-0939-4BDE-8A73-AFB1415B908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154</a:t>
            </a:fld>
            <a:endParaRPr lang="en-US" dirty="0"/>
          </a:p>
        </p:txBody>
      </p:sp>
    </p:spTree>
    <p:extLst>
      <p:ext uri="{BB962C8B-B14F-4D97-AF65-F5344CB8AC3E}">
        <p14:creationId xmlns:p14="http://schemas.microsoft.com/office/powerpoint/2010/main" xmlns="" val="175591929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d’évaluation </a:t>
            </a:r>
            <a:r>
              <a:rPr lang="fr-FR" sz="2800" dirty="0" smtClean="0"/>
              <a:t>des éléments </a:t>
            </a:r>
            <a:r>
              <a:rPr lang="fr-FR" sz="2800" dirty="0"/>
              <a:t>des états </a:t>
            </a:r>
            <a:r>
              <a:rPr lang="fr-FR" sz="2800" dirty="0" smtClean="0"/>
              <a:t>financiers – extrait valeur actuelle</a:t>
            </a:r>
            <a:endParaRPr lang="fr-FR" sz="2800" dirty="0"/>
          </a:p>
        </p:txBody>
      </p:sp>
      <p:sp>
        <p:nvSpPr>
          <p:cNvPr id="3" name="Espace réservé du contenu 2"/>
          <p:cNvSpPr>
            <a:spLocks noGrp="1"/>
          </p:cNvSpPr>
          <p:nvPr>
            <p:ph idx="1"/>
          </p:nvPr>
        </p:nvSpPr>
        <p:spPr/>
        <p:txBody>
          <a:bodyPr>
            <a:noAutofit/>
          </a:bodyPr>
          <a:lstStyle/>
          <a:p>
            <a:r>
              <a:rPr lang="fr-FR" sz="1600" dirty="0"/>
              <a:t>La valeur actuelle est une forme de la « juste valeur » définie dans la norme </a:t>
            </a:r>
            <a:r>
              <a:rPr lang="fr-FR" sz="1600" b="1" dirty="0"/>
              <a:t>IFRS 13 </a:t>
            </a:r>
            <a:r>
              <a:rPr lang="fr-FR" sz="1600" dirty="0"/>
              <a:t>(date </a:t>
            </a:r>
            <a:r>
              <a:rPr lang="fr-FR" sz="1600" dirty="0" smtClean="0"/>
              <a:t>de publication </a:t>
            </a:r>
            <a:r>
              <a:rPr lang="fr-FR" sz="1600" dirty="0"/>
              <a:t>: 12 mai 2011).</a:t>
            </a:r>
          </a:p>
          <a:p>
            <a:pPr lvl="1">
              <a:buFont typeface="Courier New" panose="02070309020205020404" pitchFamily="49" charset="0"/>
              <a:buChar char="o"/>
            </a:pPr>
            <a:r>
              <a:rPr lang="fr-FR" dirty="0"/>
              <a:t>La juste valeur selon la norme </a:t>
            </a:r>
            <a:r>
              <a:rPr lang="fr-FR" b="1" dirty="0"/>
              <a:t>IFRS 13 </a:t>
            </a:r>
            <a:r>
              <a:rPr lang="fr-FR" dirty="0"/>
              <a:t>est le prix qui serait reçu pour la vente d’un actif ou </a:t>
            </a:r>
            <a:r>
              <a:rPr lang="fr-FR" dirty="0" smtClean="0"/>
              <a:t>payé pour </a:t>
            </a:r>
            <a:r>
              <a:rPr lang="fr-FR" dirty="0"/>
              <a:t>le transfert d’un passif dans une transaction ordonnée sur le marché principal (ou le </a:t>
            </a:r>
            <a:r>
              <a:rPr lang="fr-FR" dirty="0" smtClean="0"/>
              <a:t>plus avantageux</a:t>
            </a:r>
            <a:r>
              <a:rPr lang="fr-FR" dirty="0"/>
              <a:t>) à la date d’évaluation selon les conditions courantes du marché (c'est-à-dire un prix </a:t>
            </a:r>
            <a:r>
              <a:rPr lang="fr-FR" dirty="0" smtClean="0"/>
              <a:t>de sortie</a:t>
            </a:r>
            <a:r>
              <a:rPr lang="fr-FR" dirty="0"/>
              <a:t>), que ce prix soit directement observable ou estimé en utilisant une autre </a:t>
            </a:r>
            <a:r>
              <a:rPr lang="fr-FR" dirty="0" smtClean="0"/>
              <a:t>technique d’évaluation.</a:t>
            </a:r>
            <a:endParaRPr lang="fr-FR" dirty="0"/>
          </a:p>
        </p:txBody>
      </p:sp>
      <p:sp>
        <p:nvSpPr>
          <p:cNvPr id="4" name="Espace réservé de la date 3"/>
          <p:cNvSpPr>
            <a:spLocks noGrp="1"/>
          </p:cNvSpPr>
          <p:nvPr>
            <p:ph type="dt" sz="half" idx="10"/>
          </p:nvPr>
        </p:nvSpPr>
        <p:spPr/>
        <p:txBody>
          <a:bodyPr/>
          <a:lstStyle/>
          <a:p>
            <a:fld id="{2F6BD733-2A10-45C3-B85F-E9656C4E25A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155</a:t>
            </a:fld>
            <a:endParaRPr lang="en-US" dirty="0"/>
          </a:p>
        </p:txBody>
      </p:sp>
    </p:spTree>
    <p:extLst>
      <p:ext uri="{BB962C8B-B14F-4D97-AF65-F5344CB8AC3E}">
        <p14:creationId xmlns:p14="http://schemas.microsoft.com/office/powerpoint/2010/main" xmlns="" val="341445182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d’évaluation </a:t>
            </a:r>
            <a:r>
              <a:rPr lang="fr-FR" sz="2800" dirty="0" smtClean="0"/>
              <a:t>des éléments </a:t>
            </a:r>
            <a:r>
              <a:rPr lang="fr-FR" sz="2800" dirty="0"/>
              <a:t>des états </a:t>
            </a:r>
            <a:r>
              <a:rPr lang="fr-FR" sz="2800" dirty="0" smtClean="0"/>
              <a:t>financiers – extrait «  cas particuliers » :</a:t>
            </a:r>
            <a:br>
              <a:rPr lang="fr-FR" sz="2800" dirty="0" smtClean="0"/>
            </a:br>
            <a:r>
              <a:rPr lang="fr-FR" sz="2800" dirty="0" smtClean="0"/>
              <a:t> </a:t>
            </a:r>
            <a:r>
              <a:rPr lang="fr-FR" sz="2800" b="1" dirty="0" smtClean="0"/>
              <a:t>Créances en francs</a:t>
            </a:r>
            <a:endParaRPr lang="fr-FR" sz="2800" b="1" dirty="0"/>
          </a:p>
        </p:txBody>
      </p:sp>
      <p:sp>
        <p:nvSpPr>
          <p:cNvPr id="3" name="Espace réservé du contenu 2"/>
          <p:cNvSpPr>
            <a:spLocks noGrp="1"/>
          </p:cNvSpPr>
          <p:nvPr>
            <p:ph idx="1"/>
          </p:nvPr>
        </p:nvSpPr>
        <p:spPr/>
        <p:txBody>
          <a:bodyPr>
            <a:noAutofit/>
          </a:bodyPr>
          <a:lstStyle/>
          <a:p>
            <a:r>
              <a:rPr lang="fr-FR" sz="1600" dirty="0" smtClean="0"/>
              <a:t>En </a:t>
            </a:r>
            <a:r>
              <a:rPr lang="fr-FR" sz="1600" dirty="0"/>
              <a:t>vertu du nominalisme monétaire résultant du coût historique, les créances sont enregistrées à </a:t>
            </a:r>
            <a:r>
              <a:rPr lang="fr-FR" sz="1600" dirty="0" smtClean="0"/>
              <a:t>leur valeur </a:t>
            </a:r>
            <a:r>
              <a:rPr lang="fr-FR" sz="1600" dirty="0"/>
              <a:t>nominale ; leur éventuelle dépréciation tient essentiellement à la défaillance probable </a:t>
            </a:r>
            <a:r>
              <a:rPr lang="fr-FR" sz="1600" dirty="0" smtClean="0"/>
              <a:t>du débiteur</a:t>
            </a:r>
            <a:r>
              <a:rPr lang="fr-FR" sz="1600" dirty="0"/>
              <a:t>, qui est à apprécier.</a:t>
            </a:r>
          </a:p>
          <a:p>
            <a:r>
              <a:rPr lang="fr-FR" sz="1600" dirty="0"/>
              <a:t>Toutefois, pour les créances à long et à moyen terme, le concept de valeur actuelle peut conduire </a:t>
            </a:r>
            <a:r>
              <a:rPr lang="fr-FR" sz="1600" dirty="0" smtClean="0"/>
              <a:t>à l’enregistrement </a:t>
            </a:r>
            <a:r>
              <a:rPr lang="fr-FR" sz="1600" dirty="0"/>
              <a:t>d’une provision pour actualisation dans le cas où ces créances seraient prévues </a:t>
            </a:r>
            <a:r>
              <a:rPr lang="fr-FR" sz="1600" dirty="0" smtClean="0"/>
              <a:t>sans intérêt </a:t>
            </a:r>
            <a:r>
              <a:rPr lang="fr-FR" sz="1600" dirty="0"/>
              <a:t>ou à un taux très inférieur au taux moyen du marché financier.</a:t>
            </a:r>
          </a:p>
        </p:txBody>
      </p:sp>
      <p:sp>
        <p:nvSpPr>
          <p:cNvPr id="4" name="Espace réservé de la date 3"/>
          <p:cNvSpPr>
            <a:spLocks noGrp="1"/>
          </p:cNvSpPr>
          <p:nvPr>
            <p:ph type="dt" sz="half" idx="10"/>
          </p:nvPr>
        </p:nvSpPr>
        <p:spPr/>
        <p:txBody>
          <a:bodyPr/>
          <a:lstStyle/>
          <a:p>
            <a:fld id="{4BF9109D-7A53-4228-BE33-39AEAEC49BE0}"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156</a:t>
            </a:fld>
            <a:endParaRPr lang="en-US" dirty="0"/>
          </a:p>
        </p:txBody>
      </p:sp>
    </p:spTree>
    <p:extLst>
      <p:ext uri="{BB962C8B-B14F-4D97-AF65-F5344CB8AC3E}">
        <p14:creationId xmlns:p14="http://schemas.microsoft.com/office/powerpoint/2010/main" xmlns="" val="98279913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941290"/>
          </a:xfrm>
        </p:spPr>
        <p:txBody>
          <a:bodyPr>
            <a:noAutofit/>
          </a:bodyPr>
          <a:lstStyle/>
          <a:p>
            <a:r>
              <a:rPr lang="fr-FR" sz="2800" dirty="0"/>
              <a:t>Règles d’évaluation </a:t>
            </a:r>
            <a:r>
              <a:rPr lang="fr-FR" sz="2800" dirty="0" smtClean="0"/>
              <a:t>des éléments </a:t>
            </a:r>
            <a:r>
              <a:rPr lang="fr-FR" sz="2800" dirty="0"/>
              <a:t>des états </a:t>
            </a:r>
            <a:r>
              <a:rPr lang="fr-FR" sz="2800" dirty="0" smtClean="0"/>
              <a:t>financiers – extrait «  cas particuliers » :</a:t>
            </a:r>
            <a:br>
              <a:rPr lang="fr-FR" sz="2800" dirty="0" smtClean="0"/>
            </a:br>
            <a:r>
              <a:rPr lang="fr-FR" sz="2800" dirty="0" smtClean="0"/>
              <a:t> </a:t>
            </a:r>
            <a:r>
              <a:rPr lang="fr-FR" sz="2800" b="1" dirty="0" smtClean="0"/>
              <a:t>Créances-dettes en monnaie étrangère</a:t>
            </a:r>
            <a:br>
              <a:rPr lang="fr-FR" sz="2800" b="1" dirty="0" smtClean="0"/>
            </a:br>
            <a:r>
              <a:rPr lang="fr-FR" sz="2800" b="1" dirty="0" smtClean="0"/>
              <a:t> </a:t>
            </a:r>
            <a:r>
              <a:rPr lang="fr-FR" sz="1600" dirty="0" smtClean="0"/>
              <a:t>(pages 116 &amp; suivantes</a:t>
            </a:r>
            <a:endParaRPr lang="fr-FR" sz="1600" dirty="0"/>
          </a:p>
        </p:txBody>
      </p:sp>
      <p:sp>
        <p:nvSpPr>
          <p:cNvPr id="3" name="Espace réservé du contenu 2"/>
          <p:cNvSpPr>
            <a:spLocks noGrp="1"/>
          </p:cNvSpPr>
          <p:nvPr>
            <p:ph idx="1"/>
          </p:nvPr>
        </p:nvSpPr>
        <p:spPr>
          <a:xfrm>
            <a:off x="2569650" y="2723211"/>
            <a:ext cx="8915400" cy="3777622"/>
          </a:xfrm>
        </p:spPr>
        <p:txBody>
          <a:bodyPr>
            <a:noAutofit/>
          </a:bodyPr>
          <a:lstStyle/>
          <a:p>
            <a:r>
              <a:rPr lang="fr-FR" sz="1600" dirty="0"/>
              <a:t>distinction des </a:t>
            </a:r>
            <a:r>
              <a:rPr lang="fr-FR" sz="1600" dirty="0" smtClean="0"/>
              <a:t>opérations </a:t>
            </a:r>
            <a:r>
              <a:rPr lang="fr-FR" sz="1600" dirty="0"/>
              <a:t>commerciales et des opérations financières (article 52). </a:t>
            </a:r>
            <a:r>
              <a:rPr lang="fr-FR" sz="1600" dirty="0" smtClean="0"/>
              <a:t>Les conversions </a:t>
            </a:r>
            <a:r>
              <a:rPr lang="fr-FR" sz="1600" dirty="0"/>
              <a:t>sont à opérer au cours de change de la date de formalisation de l’accord </a:t>
            </a:r>
            <a:r>
              <a:rPr lang="fr-FR" sz="1600" dirty="0" smtClean="0"/>
              <a:t>des parties </a:t>
            </a:r>
            <a:r>
              <a:rPr lang="fr-FR" sz="1600" dirty="0"/>
              <a:t>pour les premières, à celle de remise des devises pour les secondes </a:t>
            </a:r>
            <a:r>
              <a:rPr lang="fr-FR" sz="1600" dirty="0" smtClean="0"/>
              <a:t>;</a:t>
            </a:r>
          </a:p>
          <a:p>
            <a:r>
              <a:rPr lang="fr-FR" sz="1600" dirty="0"/>
              <a:t>constatation des gains et pertes de change dès la conclusion des opérations de couverture</a:t>
            </a:r>
            <a:r>
              <a:rPr lang="fr-FR" sz="1600" dirty="0" smtClean="0"/>
              <a:t>, dans </a:t>
            </a:r>
            <a:r>
              <a:rPr lang="fr-FR" sz="1600" dirty="0"/>
              <a:t>la limite des montants couverts (article 53) ;</a:t>
            </a:r>
          </a:p>
          <a:p>
            <a:r>
              <a:rPr lang="fr-FR" sz="1600" dirty="0" smtClean="0"/>
              <a:t>enregistrement </a:t>
            </a:r>
            <a:r>
              <a:rPr lang="fr-FR" sz="1600" dirty="0"/>
              <a:t>des pertes probables en provisions pour risques et non comptabilisation </a:t>
            </a:r>
            <a:r>
              <a:rPr lang="fr-FR" sz="1600" dirty="0" smtClean="0"/>
              <a:t>en résultat </a:t>
            </a:r>
            <a:r>
              <a:rPr lang="fr-FR" sz="1600" dirty="0"/>
              <a:t>des gains probables (article 54) ;</a:t>
            </a:r>
          </a:p>
        </p:txBody>
      </p:sp>
      <p:sp>
        <p:nvSpPr>
          <p:cNvPr id="4" name="Espace réservé de la date 3"/>
          <p:cNvSpPr>
            <a:spLocks noGrp="1"/>
          </p:cNvSpPr>
          <p:nvPr>
            <p:ph type="dt" sz="half" idx="10"/>
          </p:nvPr>
        </p:nvSpPr>
        <p:spPr/>
        <p:txBody>
          <a:bodyPr/>
          <a:lstStyle/>
          <a:p>
            <a:fld id="{BFDAC447-A45B-464F-ABCC-2E72B5E629A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157</a:t>
            </a:fld>
            <a:endParaRPr lang="en-US" dirty="0"/>
          </a:p>
        </p:txBody>
      </p:sp>
    </p:spTree>
    <p:extLst>
      <p:ext uri="{BB962C8B-B14F-4D97-AF65-F5344CB8AC3E}">
        <p14:creationId xmlns:p14="http://schemas.microsoft.com/office/powerpoint/2010/main" xmlns="" val="175878415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générales </a:t>
            </a:r>
            <a:r>
              <a:rPr lang="fr-FR" sz="1800" dirty="0" smtClean="0"/>
              <a:t>(Page 119)</a:t>
            </a:r>
            <a:r>
              <a:rPr lang="fr-FR" sz="1800" dirty="0"/>
              <a:t/>
            </a:r>
            <a:br>
              <a:rPr lang="fr-FR" sz="1800" dirty="0"/>
            </a:br>
            <a:endParaRPr lang="fr-FR" sz="1800" dirty="0"/>
          </a:p>
        </p:txBody>
      </p:sp>
      <p:sp>
        <p:nvSpPr>
          <p:cNvPr id="3" name="Espace réservé du contenu 2"/>
          <p:cNvSpPr>
            <a:spLocks noGrp="1"/>
          </p:cNvSpPr>
          <p:nvPr>
            <p:ph idx="1"/>
          </p:nvPr>
        </p:nvSpPr>
        <p:spPr/>
        <p:txBody>
          <a:bodyPr>
            <a:noAutofit/>
          </a:bodyPr>
          <a:lstStyle/>
          <a:p>
            <a:r>
              <a:rPr lang="fr-FR" sz="1600" dirty="0" smtClean="0"/>
              <a:t>Un </a:t>
            </a:r>
            <a:r>
              <a:rPr lang="fr-FR" sz="1600" dirty="0"/>
              <a:t>élément d’actif, de passif, de produit, de charge est comptabilisé dès lors que :</a:t>
            </a:r>
          </a:p>
          <a:p>
            <a:pPr lvl="1">
              <a:buFont typeface="Courier New" panose="02070309020205020404" pitchFamily="49" charset="0"/>
              <a:buChar char="o"/>
            </a:pPr>
            <a:r>
              <a:rPr lang="fr-FR" dirty="0" smtClean="0"/>
              <a:t>il </a:t>
            </a:r>
            <a:r>
              <a:rPr lang="fr-FR" dirty="0"/>
              <a:t>est probable que tout avantage économique qui lui est liée ira à l’entité ou en proviendra,</a:t>
            </a:r>
          </a:p>
          <a:p>
            <a:pPr lvl="1">
              <a:buFont typeface="Courier New" panose="02070309020205020404" pitchFamily="49" charset="0"/>
              <a:buChar char="o"/>
            </a:pPr>
            <a:r>
              <a:rPr lang="fr-FR" dirty="0" smtClean="0"/>
              <a:t>l’élément </a:t>
            </a:r>
            <a:r>
              <a:rPr lang="fr-FR" dirty="0"/>
              <a:t>a un coût ou une valeur qui peut être évalué de façon fiable.</a:t>
            </a:r>
          </a:p>
        </p:txBody>
      </p:sp>
      <p:sp>
        <p:nvSpPr>
          <p:cNvPr id="4" name="Espace réservé de la date 3"/>
          <p:cNvSpPr>
            <a:spLocks noGrp="1"/>
          </p:cNvSpPr>
          <p:nvPr>
            <p:ph type="dt" sz="half" idx="10"/>
          </p:nvPr>
        </p:nvSpPr>
        <p:spPr/>
        <p:txBody>
          <a:bodyPr/>
          <a:lstStyle/>
          <a:p>
            <a:fld id="{F4A5FADC-D23C-4EBC-8F9B-E21B25589AC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158</a:t>
            </a:fld>
            <a:endParaRPr lang="en-US" dirty="0"/>
          </a:p>
        </p:txBody>
      </p:sp>
    </p:spTree>
    <p:extLst>
      <p:ext uri="{BB962C8B-B14F-4D97-AF65-F5344CB8AC3E}">
        <p14:creationId xmlns:p14="http://schemas.microsoft.com/office/powerpoint/2010/main" xmlns="" val="236626798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spécifiques – </a:t>
            </a:r>
            <a:r>
              <a:rPr lang="fr-FR" sz="1800" dirty="0" smtClean="0"/>
              <a:t>(Pages 119 &amp; suivantes)</a:t>
            </a:r>
            <a:r>
              <a:rPr lang="fr-FR" sz="2800" b="1" dirty="0"/>
              <a:t/>
            </a:r>
            <a:br>
              <a:rPr lang="fr-FR" sz="2800" b="1" dirty="0"/>
            </a:br>
            <a:endParaRPr lang="fr-FR" sz="2800" b="1" dirty="0"/>
          </a:p>
        </p:txBody>
      </p:sp>
      <p:sp>
        <p:nvSpPr>
          <p:cNvPr id="3" name="Espace réservé du contenu 2"/>
          <p:cNvSpPr>
            <a:spLocks noGrp="1"/>
          </p:cNvSpPr>
          <p:nvPr>
            <p:ph idx="1"/>
          </p:nvPr>
        </p:nvSpPr>
        <p:spPr/>
        <p:txBody>
          <a:bodyPr>
            <a:noAutofit/>
          </a:bodyPr>
          <a:lstStyle/>
          <a:p>
            <a:r>
              <a:rPr lang="fr-FR" sz="1600" b="1" dirty="0" smtClean="0"/>
              <a:t>Prise </a:t>
            </a:r>
            <a:r>
              <a:rPr lang="fr-FR" sz="1600" b="1" dirty="0"/>
              <a:t>en compte d’un actif</a:t>
            </a:r>
          </a:p>
          <a:p>
            <a:pPr lvl="1">
              <a:buFont typeface="Courier New" panose="02070309020205020404" pitchFamily="49" charset="0"/>
              <a:buChar char="o"/>
            </a:pPr>
            <a:r>
              <a:rPr lang="fr-FR" dirty="0"/>
              <a:t>Un actif est pris en compte dans le bilan lorsqu'il est probable que des avantages </a:t>
            </a:r>
            <a:r>
              <a:rPr lang="fr-FR" dirty="0" smtClean="0"/>
              <a:t>économiques bénéficieront </a:t>
            </a:r>
            <a:r>
              <a:rPr lang="fr-FR" dirty="0"/>
              <a:t>à l'entreprise et que l'actif a un coût ou une valeur qui peut être mesuré(e) d'une </a:t>
            </a:r>
            <a:r>
              <a:rPr lang="fr-FR" dirty="0" smtClean="0"/>
              <a:t>façon fiable</a:t>
            </a:r>
            <a:r>
              <a:rPr lang="fr-FR" dirty="0"/>
              <a:t>.</a:t>
            </a:r>
          </a:p>
          <a:p>
            <a:r>
              <a:rPr lang="fr-FR" sz="1600" b="1" dirty="0" smtClean="0"/>
              <a:t>Prise </a:t>
            </a:r>
            <a:r>
              <a:rPr lang="fr-FR" sz="1600" b="1" dirty="0"/>
              <a:t>en compte du passif</a:t>
            </a:r>
          </a:p>
          <a:p>
            <a:pPr lvl="1">
              <a:buFont typeface="Courier New" panose="02070309020205020404" pitchFamily="49" charset="0"/>
              <a:buChar char="o"/>
            </a:pPr>
            <a:r>
              <a:rPr lang="fr-FR" dirty="0"/>
              <a:t>Un passif est pris en compte dans le bilan lorsqu'il est probable qu'un transfert de </a:t>
            </a:r>
            <a:r>
              <a:rPr lang="fr-FR" dirty="0" smtClean="0"/>
              <a:t>ressources économiques </a:t>
            </a:r>
            <a:r>
              <a:rPr lang="fr-FR" dirty="0"/>
              <a:t>résultera du règlement de l'obligation à la charge de l'entreprise et que le montant </a:t>
            </a:r>
            <a:r>
              <a:rPr lang="fr-FR" dirty="0" smtClean="0"/>
              <a:t>de ce </a:t>
            </a:r>
            <a:r>
              <a:rPr lang="fr-FR" dirty="0"/>
              <a:t>règlement peut être mesuré d'une façon fiable.</a:t>
            </a:r>
          </a:p>
        </p:txBody>
      </p:sp>
      <p:sp>
        <p:nvSpPr>
          <p:cNvPr id="4" name="Espace réservé de la date 3"/>
          <p:cNvSpPr>
            <a:spLocks noGrp="1"/>
          </p:cNvSpPr>
          <p:nvPr>
            <p:ph type="dt" sz="half" idx="10"/>
          </p:nvPr>
        </p:nvSpPr>
        <p:spPr/>
        <p:txBody>
          <a:bodyPr/>
          <a:lstStyle/>
          <a:p>
            <a:fld id="{690DB01A-EA9D-4B4B-9653-8C7183B82DE1}"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159</a:t>
            </a:fld>
            <a:endParaRPr lang="en-US" dirty="0"/>
          </a:p>
        </p:txBody>
      </p:sp>
    </p:spTree>
    <p:extLst>
      <p:ext uri="{BB962C8B-B14F-4D97-AF65-F5344CB8AC3E}">
        <p14:creationId xmlns:p14="http://schemas.microsoft.com/office/powerpoint/2010/main" xmlns="" val="416542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FDE580-EE94-4796-B14C-4CB3BE21F90C}"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520753492"/>
              </p:ext>
            </p:extLst>
          </p:nvPr>
        </p:nvGraphicFramePr>
        <p:xfrm>
          <a:off x="1634837" y="610759"/>
          <a:ext cx="10557163" cy="5657295"/>
        </p:xfrm>
        <a:graphic>
          <a:graphicData uri="http://schemas.openxmlformats.org/drawingml/2006/table">
            <a:tbl>
              <a:tblPr>
                <a:tableStyleId>{5C22544A-7EE6-4342-B048-85BDC9FD1C3A}</a:tableStyleId>
              </a:tblPr>
              <a:tblGrid>
                <a:gridCol w="1782432"/>
                <a:gridCol w="5342073"/>
                <a:gridCol w="1647676"/>
                <a:gridCol w="1784982"/>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r h="325174">
                <a:tc gridSpan="2">
                  <a:txBody>
                    <a:bodyPr/>
                    <a:lstStyle/>
                    <a:p>
                      <a:pPr algn="l" fontAlgn="b"/>
                      <a:r>
                        <a:rPr lang="fr-FR" sz="1600" b="1" u="none" strike="noStrike" dirty="0">
                          <a:effectLst/>
                        </a:rPr>
                        <a:t>Droit comptable</a:t>
                      </a:r>
                      <a:endParaRPr lang="fr-FR" sz="16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fr-FR"/>
                    </a:p>
                  </a:txBody>
                  <a:tcPr/>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Des comptes </a:t>
                      </a:r>
                      <a:r>
                        <a:rPr lang="fr-FR" sz="1600" u="none" strike="noStrike" dirty="0" smtClean="0">
                          <a:effectLst/>
                        </a:rPr>
                        <a:t>personnels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Des comptes consolidés et des comptes combinés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II</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II</a:t>
                      </a:r>
                      <a:endParaRPr lang="fr-FR" sz="1600" b="0" i="0" u="none" strike="noStrike" dirty="0">
                        <a:solidFill>
                          <a:srgbClr val="000000"/>
                        </a:solidFill>
                        <a:effectLst/>
                        <a:latin typeface="Calibri" panose="020F0502020204030204" pitchFamily="34" charset="0"/>
                      </a:endParaRPr>
                    </a:p>
                  </a:txBody>
                  <a:tcPr marL="0" marR="0" marT="0" marB="0" anchor="b"/>
                </a:tc>
              </a:tr>
              <a:tr h="292167">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Dispositions pénales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III</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III</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Dispositions </a:t>
                      </a:r>
                      <a:r>
                        <a:rPr lang="fr-FR" sz="1600" u="none" strike="noStrike" dirty="0" smtClean="0">
                          <a:effectLst/>
                        </a:rPr>
                        <a:t>transitoires </a:t>
                      </a:r>
                      <a:r>
                        <a:rPr lang="fr-FR" sz="1600" u="none" strike="noStrike" dirty="0">
                          <a:effectLst/>
                        </a:rPr>
                        <a:t>et finales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IV</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IV</a:t>
                      </a:r>
                      <a:endParaRPr lang="fr-FR" sz="1600" b="0" i="0" u="none" strike="noStrike" dirty="0">
                        <a:solidFill>
                          <a:srgbClr val="000000"/>
                        </a:solidFill>
                        <a:effectLst/>
                        <a:latin typeface="Calibri" panose="020F0502020204030204" pitchFamily="34" charset="0"/>
                      </a:endParaRPr>
                    </a:p>
                  </a:txBody>
                  <a:tcPr marL="0" marR="0" marT="0" marB="0" anchor="b"/>
                </a:tc>
              </a:tr>
              <a:tr h="325174">
                <a:tc gridSpan="2">
                  <a:txBody>
                    <a:bodyPr/>
                    <a:lstStyle/>
                    <a:p>
                      <a:pPr algn="l" fontAlgn="b"/>
                      <a:r>
                        <a:rPr lang="fr-FR" sz="1600" b="1" u="none" strike="noStrike" dirty="0">
                          <a:effectLst/>
                        </a:rPr>
                        <a:t>Système Comptable OHADA</a:t>
                      </a:r>
                      <a:endParaRPr lang="fr-FR" sz="16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fr-FR"/>
                    </a:p>
                  </a:txBody>
                  <a:tcPr/>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r>
              <a:tr h="325174">
                <a:tc gridSpan="4">
                  <a:txBody>
                    <a:bodyPr/>
                    <a:lstStyle/>
                    <a:p>
                      <a:pPr algn="l" fontAlgn="b"/>
                      <a:r>
                        <a:rPr lang="fr-FR" sz="1600" b="1" u="none" strike="noStrike" dirty="0" smtClean="0">
                          <a:solidFill>
                            <a:srgbClr val="C00000"/>
                          </a:solidFill>
                          <a:effectLst/>
                        </a:rPr>
                        <a:t>Système Comptable OHADA – Plan Comptable</a:t>
                      </a:r>
                      <a:r>
                        <a:rPr lang="fr-FR" sz="1600" b="1" u="none" strike="noStrike" baseline="0" dirty="0" smtClean="0">
                          <a:solidFill>
                            <a:srgbClr val="C00000"/>
                          </a:solidFill>
                          <a:effectLst/>
                        </a:rPr>
                        <a:t> Général OHADA (PCGO)</a:t>
                      </a:r>
                      <a:endParaRPr lang="fr-FR" sz="1600" b="1" i="0" u="none" strike="noStrike" dirty="0">
                        <a:solidFill>
                          <a:srgbClr val="C00000"/>
                        </a:solidFill>
                        <a:effectLst/>
                        <a:latin typeface="Calibri" panose="020F0502020204030204" pitchFamily="34" charset="0"/>
                      </a:endParaRPr>
                    </a:p>
                  </a:txBody>
                  <a:tcPr marL="0" marR="0" marT="0" marB="0" anchor="b"/>
                </a:tc>
                <a:tc hMerge="1">
                  <a:txBody>
                    <a:bodyPr/>
                    <a:lstStyle/>
                    <a:p>
                      <a:pPr algn="l" fontAlgn="b"/>
                      <a:endParaRPr lang="fr-FR" sz="1600" b="1" i="0" u="none" strike="noStrike" dirty="0">
                        <a:solidFill>
                          <a:srgbClr val="C00000"/>
                        </a:solidFill>
                        <a:effectLst/>
                        <a:latin typeface="Calibri" panose="020F0502020204030204" pitchFamily="34" charset="0"/>
                      </a:endParaRPr>
                    </a:p>
                  </a:txBody>
                  <a:tcPr marL="0" marR="0" marT="0" marB="0" anchor="b">
                    <a:solidFill>
                      <a:schemeClr val="accent1">
                        <a:lumMod val="20000"/>
                        <a:lumOff val="80000"/>
                      </a:schemeClr>
                    </a:solidFill>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r>
              <a:tr h="325174">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Cadre conceptuel</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Titre V</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r>
              <a:tr h="325174">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fr-FR" sz="1600" u="none" strike="noStrike" dirty="0" smtClean="0">
                          <a:effectLst/>
                        </a:rPr>
                        <a:t>Définitions des termes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VI</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a:effectLst/>
                        </a:rPr>
                        <a:t>Chapitre 7</a:t>
                      </a:r>
                      <a:endParaRPr lang="fr-FR" sz="1600" b="0" i="0" u="none" strike="noStrike">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Structure et fonctionnement des comptes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VII</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smtClean="0">
                          <a:effectLst/>
                        </a:rPr>
                        <a:t>Chapitres </a:t>
                      </a:r>
                      <a:r>
                        <a:rPr lang="fr-FR" sz="1600" u="none" strike="noStrike" dirty="0">
                          <a:effectLst/>
                        </a:rPr>
                        <a:t>1 et 2</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Opérations et problèmes spécifiques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VIII</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smtClean="0">
                          <a:effectLst/>
                        </a:rPr>
                        <a:t>Chapitre </a:t>
                      </a:r>
                      <a:r>
                        <a:rPr lang="fr-FR" sz="1600" u="none" strike="noStrike" dirty="0">
                          <a:effectLst/>
                        </a:rPr>
                        <a:t>6</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Présentation des états financiers </a:t>
                      </a:r>
                      <a:r>
                        <a:rPr lang="fr-FR" sz="1600" u="none" strike="noStrike" dirty="0" smtClean="0">
                          <a:effectLst/>
                        </a:rPr>
                        <a:t>annuels du système </a:t>
                      </a:r>
                      <a:r>
                        <a:rPr lang="fr-FR" sz="1600" u="none" strike="noStrike" dirty="0">
                          <a:effectLst/>
                        </a:rPr>
                        <a:t>normal</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Titre IX</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a:effectLst/>
                        </a:rPr>
                        <a:t>Chapitres 3 et 4</a:t>
                      </a:r>
                      <a:endParaRPr lang="fr-FR" sz="1600" b="0" i="0" u="none" strike="noStrike">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Présentation des états financiers </a:t>
                      </a:r>
                      <a:r>
                        <a:rPr lang="fr-FR" sz="1600" u="none" strike="noStrike" dirty="0" smtClean="0">
                          <a:effectLst/>
                        </a:rPr>
                        <a:t>annuels du système </a:t>
                      </a:r>
                      <a:r>
                        <a:rPr lang="fr-FR" sz="1600" u="none" strike="noStrike" dirty="0">
                          <a:effectLst/>
                        </a:rPr>
                        <a:t>minimal de trésorerie</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X</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Chapitre 9</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smtClean="0">
                          <a:effectLst/>
                        </a:rPr>
                        <a:t>Nomenclatures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XI</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Chapitre 8</a:t>
                      </a:r>
                      <a:endParaRPr lang="fr-FR" sz="1600" b="0" i="0" u="none" strike="noStrike" dirty="0">
                        <a:solidFill>
                          <a:srgbClr val="000000"/>
                        </a:solidFill>
                        <a:effectLst/>
                        <a:latin typeface="Calibri" panose="020F0502020204030204" pitchFamily="34" charset="0"/>
                      </a:endParaRPr>
                    </a:p>
                  </a:txBody>
                  <a:tcPr marL="0" marR="0" marT="0" marB="0" anchor="b"/>
                </a:tc>
              </a:tr>
              <a:tr h="325174">
                <a:tc gridSpan="4">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u="none" strike="noStrike" dirty="0" smtClean="0">
                          <a:solidFill>
                            <a:srgbClr val="C00000"/>
                          </a:solidFill>
                          <a:effectLst/>
                        </a:rPr>
                        <a:t>Système Comptable OHADA – Dispositif</a:t>
                      </a:r>
                      <a:r>
                        <a:rPr lang="fr-FR" sz="1600" b="1" u="none" strike="noStrike" baseline="0" dirty="0" smtClean="0">
                          <a:solidFill>
                            <a:srgbClr val="C00000"/>
                          </a:solidFill>
                          <a:effectLst/>
                        </a:rPr>
                        <a:t> comptable relatif aux Comptes Consolidés et Combinés (D4C)</a:t>
                      </a: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fr-FR"/>
                    </a:p>
                  </a:txBody>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xmlns="" val="110005867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générales et 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r>
              <a:rPr lang="fr-FR" sz="2000" b="1" dirty="0" smtClean="0"/>
              <a:t>Prise </a:t>
            </a:r>
            <a:r>
              <a:rPr lang="fr-FR" sz="2000" b="1" dirty="0"/>
              <a:t>en compte </a:t>
            </a:r>
            <a:r>
              <a:rPr lang="fr-FR" sz="2000" b="1" dirty="0" smtClean="0"/>
              <a:t>des produits</a:t>
            </a:r>
            <a:endParaRPr lang="fr-FR" sz="2000" b="1" dirty="0"/>
          </a:p>
          <a:p>
            <a:pPr lvl="1">
              <a:buFont typeface="Courier New" panose="02070309020205020404" pitchFamily="49" charset="0"/>
              <a:buChar char="o"/>
            </a:pPr>
            <a:r>
              <a:rPr lang="fr-FR" sz="2000" dirty="0"/>
              <a:t>Les produits sont généralement pris en compte lorsqu'une augmentation des avantages économiques</a:t>
            </a:r>
            <a:r>
              <a:rPr lang="fr-FR" sz="2000" dirty="0" smtClean="0"/>
              <a:t>, liée </a:t>
            </a:r>
            <a:r>
              <a:rPr lang="fr-FR" sz="2000" dirty="0"/>
              <a:t>à une augmentation d'actif ou à une diminution de passif, s'est produite et qu'elle peut </a:t>
            </a:r>
            <a:r>
              <a:rPr lang="fr-FR" sz="2000" dirty="0" smtClean="0"/>
              <a:t>être mesurée </a:t>
            </a:r>
            <a:r>
              <a:rPr lang="fr-FR" sz="2000" dirty="0"/>
              <a:t>de </a:t>
            </a:r>
            <a:r>
              <a:rPr lang="fr-FR" sz="2000" dirty="0" smtClean="0"/>
              <a:t>façon</a:t>
            </a:r>
          </a:p>
          <a:p>
            <a:r>
              <a:rPr lang="fr-FR" b="1" i="1" dirty="0" smtClean="0"/>
              <a:t>Cas </a:t>
            </a:r>
            <a:r>
              <a:rPr lang="fr-FR" b="1" i="1" dirty="0"/>
              <a:t>particulier de la comptabilisation du chiffre d’affaires</a:t>
            </a:r>
          </a:p>
          <a:p>
            <a:pPr lvl="1">
              <a:buFont typeface="Courier New" panose="02070309020205020404" pitchFamily="49" charset="0"/>
              <a:buChar char="o"/>
            </a:pPr>
            <a:r>
              <a:rPr lang="fr-FR" sz="2000" dirty="0"/>
              <a:t>Selon la norme comptable internationale </a:t>
            </a:r>
            <a:r>
              <a:rPr lang="fr-FR" sz="2000" b="1" dirty="0"/>
              <a:t>IFRS 15 </a:t>
            </a:r>
            <a:r>
              <a:rPr lang="fr-FR" sz="2000" dirty="0"/>
              <a:t>« Produits des contrats avec les clients » (date </a:t>
            </a:r>
            <a:r>
              <a:rPr lang="fr-FR" sz="2000" dirty="0" smtClean="0"/>
              <a:t>de publication </a:t>
            </a:r>
            <a:r>
              <a:rPr lang="fr-FR" sz="2000" dirty="0"/>
              <a:t>: 28 mai 2014), la comptabilisation des produits résultant de contrats avec les clients </a:t>
            </a:r>
            <a:r>
              <a:rPr lang="fr-FR" sz="2000" dirty="0" smtClean="0"/>
              <a:t>doit traduire </a:t>
            </a:r>
            <a:r>
              <a:rPr lang="fr-FR" sz="2000" dirty="0"/>
              <a:t>le transfert à un client du contrôle d'un bien ou d'un service pour le montant auquel </a:t>
            </a:r>
            <a:r>
              <a:rPr lang="fr-FR" sz="2000" dirty="0" smtClean="0"/>
              <a:t>le vendeur </a:t>
            </a:r>
            <a:r>
              <a:rPr lang="fr-FR" sz="2000" dirty="0"/>
              <a:t>s’attend à avoir droit.</a:t>
            </a:r>
          </a:p>
        </p:txBody>
      </p:sp>
      <p:sp>
        <p:nvSpPr>
          <p:cNvPr id="4" name="Espace réservé de la date 3"/>
          <p:cNvSpPr>
            <a:spLocks noGrp="1"/>
          </p:cNvSpPr>
          <p:nvPr>
            <p:ph type="dt" sz="half" idx="10"/>
          </p:nvPr>
        </p:nvSpPr>
        <p:spPr/>
        <p:txBody>
          <a:bodyPr/>
          <a:lstStyle/>
          <a:p>
            <a:fld id="{EF35F043-AEF5-4883-BC9B-120AFE5AA04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160</a:t>
            </a:fld>
            <a:endParaRPr lang="en-US" dirty="0"/>
          </a:p>
        </p:txBody>
      </p:sp>
    </p:spTree>
    <p:extLst>
      <p:ext uri="{BB962C8B-B14F-4D97-AF65-F5344CB8AC3E}">
        <p14:creationId xmlns:p14="http://schemas.microsoft.com/office/powerpoint/2010/main" xmlns="" val="16593198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générales et 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1" y="1763204"/>
            <a:ext cx="9356045" cy="5094796"/>
          </a:xfrm>
        </p:spPr>
        <p:txBody>
          <a:bodyPr>
            <a:noAutofit/>
          </a:bodyPr>
          <a:lstStyle/>
          <a:p>
            <a:r>
              <a:rPr lang="fr-FR" sz="2000" b="1" i="1" dirty="0" smtClean="0"/>
              <a:t>Cas </a:t>
            </a:r>
            <a:r>
              <a:rPr lang="fr-FR" sz="2000" b="1" i="1" dirty="0"/>
              <a:t>particulier de la comptabilisation du chiffre d’affaires</a:t>
            </a:r>
          </a:p>
          <a:p>
            <a:pPr lvl="1">
              <a:buFont typeface="Courier New" panose="02070309020205020404" pitchFamily="49" charset="0"/>
              <a:buChar char="o"/>
            </a:pPr>
            <a:r>
              <a:rPr lang="fr-FR" sz="2000" dirty="0"/>
              <a:t>La comptabilisation du chiffre d’affaires selon le système comptable OHADA se fait selon les </a:t>
            </a:r>
            <a:r>
              <a:rPr lang="fr-FR" sz="2000" dirty="0" smtClean="0"/>
              <a:t>règles suivantes : </a:t>
            </a:r>
            <a:endParaRPr lang="fr-FR" sz="2000" dirty="0"/>
          </a:p>
          <a:p>
            <a:pPr>
              <a:buFont typeface="+mj-lt"/>
              <a:buAutoNum type="alphaLcPeriod"/>
            </a:pPr>
            <a:r>
              <a:rPr lang="fr-FR" sz="2000" b="1" dirty="0" smtClean="0"/>
              <a:t>Le </a:t>
            </a:r>
            <a:r>
              <a:rPr lang="fr-FR" sz="2000" b="1" dirty="0"/>
              <a:t>rattachement des ventes de biens</a:t>
            </a:r>
          </a:p>
          <a:p>
            <a:pPr marL="0" indent="0">
              <a:buNone/>
            </a:pPr>
            <a:r>
              <a:rPr lang="fr-FR" sz="2000" b="1" dirty="0" smtClean="0"/>
              <a:t>Principe :</a:t>
            </a:r>
            <a:r>
              <a:rPr lang="fr-FR" sz="2000" dirty="0" smtClean="0"/>
              <a:t>C’est </a:t>
            </a:r>
            <a:r>
              <a:rPr lang="fr-FR" sz="2000" dirty="0"/>
              <a:t>la livraison, c'est-à-dire la délivrance du bien ayant fait l'objet du contrat, qui marque </a:t>
            </a:r>
            <a:r>
              <a:rPr lang="fr-FR" sz="2000" dirty="0" smtClean="0"/>
              <a:t>le transfert </a:t>
            </a:r>
            <a:r>
              <a:rPr lang="fr-FR" sz="2000" dirty="0"/>
              <a:t>à un client du contrôle d'un bien. C'est donc la livraison qui sera prise en considération </a:t>
            </a:r>
            <a:r>
              <a:rPr lang="fr-FR" sz="2000" dirty="0" smtClean="0"/>
              <a:t>pour le </a:t>
            </a:r>
            <a:r>
              <a:rPr lang="fr-FR" sz="2000" dirty="0"/>
              <a:t>rattachement des produits correspondants à l'exercice</a:t>
            </a:r>
            <a:r>
              <a:rPr lang="fr-FR" sz="2000" dirty="0" smtClean="0"/>
              <a:t>.</a:t>
            </a:r>
            <a:endParaRPr lang="fr-FR" sz="2000" dirty="0"/>
          </a:p>
          <a:p>
            <a:pPr marL="0" indent="0">
              <a:buNone/>
            </a:pPr>
            <a:r>
              <a:rPr lang="fr-FR" sz="2000" b="1" dirty="0" smtClean="0"/>
              <a:t>Le </a:t>
            </a:r>
            <a:r>
              <a:rPr lang="fr-FR" sz="2000" b="1" dirty="0"/>
              <a:t>cas des ventes sous </a:t>
            </a:r>
            <a:r>
              <a:rPr lang="fr-FR" sz="2000" b="1" dirty="0" smtClean="0"/>
              <a:t>conditions : </a:t>
            </a:r>
            <a:r>
              <a:rPr lang="fr-FR" sz="2000" dirty="0" smtClean="0"/>
              <a:t>Il </a:t>
            </a:r>
            <a:r>
              <a:rPr lang="fr-FR" sz="2000" dirty="0"/>
              <a:t>existe trois catégories principales de ventes sous conditions :</a:t>
            </a:r>
          </a:p>
          <a:p>
            <a:pPr lvl="1">
              <a:buFont typeface="Courier New" panose="02070309020205020404" pitchFamily="49" charset="0"/>
              <a:buChar char="o"/>
            </a:pPr>
            <a:r>
              <a:rPr lang="fr-FR" sz="2000" dirty="0" smtClean="0"/>
              <a:t>vente </a:t>
            </a:r>
            <a:r>
              <a:rPr lang="fr-FR" sz="2000" dirty="0"/>
              <a:t>sous condition suspensive ;</a:t>
            </a:r>
          </a:p>
          <a:p>
            <a:pPr lvl="1">
              <a:buFont typeface="Courier New" panose="02070309020205020404" pitchFamily="49" charset="0"/>
              <a:buChar char="o"/>
            </a:pPr>
            <a:r>
              <a:rPr lang="fr-FR" sz="2000" dirty="0" smtClean="0"/>
              <a:t>vente </a:t>
            </a:r>
            <a:r>
              <a:rPr lang="fr-FR" sz="2000" dirty="0"/>
              <a:t>sous condition résolutoire ;</a:t>
            </a:r>
          </a:p>
          <a:p>
            <a:pPr lvl="1">
              <a:buFont typeface="Courier New" panose="02070309020205020404" pitchFamily="49" charset="0"/>
              <a:buChar char="o"/>
            </a:pPr>
            <a:r>
              <a:rPr lang="fr-FR" sz="2000" dirty="0" smtClean="0"/>
              <a:t>vente </a:t>
            </a:r>
            <a:r>
              <a:rPr lang="fr-FR" sz="2000" dirty="0"/>
              <a:t>avec clause de réserve de propriété</a:t>
            </a:r>
          </a:p>
        </p:txBody>
      </p:sp>
      <p:sp>
        <p:nvSpPr>
          <p:cNvPr id="4" name="Espace réservé de la date 3"/>
          <p:cNvSpPr>
            <a:spLocks noGrp="1"/>
          </p:cNvSpPr>
          <p:nvPr>
            <p:ph type="dt" sz="half" idx="10"/>
          </p:nvPr>
        </p:nvSpPr>
        <p:spPr/>
        <p:txBody>
          <a:bodyPr/>
          <a:lstStyle/>
          <a:p>
            <a:fld id="{D65F694E-03E8-4836-810E-65DF20A3E67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161</a:t>
            </a:fld>
            <a:endParaRPr lang="en-US" dirty="0"/>
          </a:p>
        </p:txBody>
      </p:sp>
    </p:spTree>
    <p:extLst>
      <p:ext uri="{BB962C8B-B14F-4D97-AF65-F5344CB8AC3E}">
        <p14:creationId xmlns:p14="http://schemas.microsoft.com/office/powerpoint/2010/main" xmlns="" val="320215639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générales et 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pPr>
              <a:buAutoNum type="alphaLcPeriod" startAt="2"/>
            </a:pPr>
            <a:r>
              <a:rPr lang="fr-FR" sz="2000" b="1" dirty="0" smtClean="0"/>
              <a:t>Le </a:t>
            </a:r>
            <a:r>
              <a:rPr lang="fr-FR" sz="2000" b="1" dirty="0"/>
              <a:t>rattachement des </a:t>
            </a:r>
            <a:r>
              <a:rPr lang="fr-FR" sz="2000" b="1" dirty="0" smtClean="0"/>
              <a:t>prestations de services</a:t>
            </a:r>
          </a:p>
          <a:p>
            <a:pPr marL="0" indent="0">
              <a:buNone/>
            </a:pPr>
            <a:r>
              <a:rPr lang="fr-FR" sz="2000" b="1" dirty="0" smtClean="0"/>
              <a:t>Principe : </a:t>
            </a:r>
            <a:r>
              <a:rPr lang="fr-FR" sz="2000" dirty="0" smtClean="0"/>
              <a:t>Comme </a:t>
            </a:r>
            <a:r>
              <a:rPr lang="fr-FR" sz="2000" dirty="0"/>
              <a:t>pour les ventes de biens, c'est en principe à la date d'achèvement de la prestation (date </a:t>
            </a:r>
            <a:r>
              <a:rPr lang="fr-FR" sz="2000" dirty="0" smtClean="0"/>
              <a:t>qui correspond </a:t>
            </a:r>
            <a:r>
              <a:rPr lang="fr-FR" sz="2000" dirty="0"/>
              <a:t>en général à la date à laquelle le client bénéficie de la prestation de service) que </a:t>
            </a:r>
            <a:r>
              <a:rPr lang="fr-FR" sz="2000" dirty="0" smtClean="0"/>
              <a:t>le produit </a:t>
            </a:r>
            <a:r>
              <a:rPr lang="fr-FR" sz="2000" dirty="0"/>
              <a:t>correspondant à celle-ci est rattaché à l'exercice</a:t>
            </a:r>
            <a:r>
              <a:rPr lang="fr-FR" sz="2000" dirty="0" smtClean="0"/>
              <a:t>.</a:t>
            </a:r>
          </a:p>
          <a:p>
            <a:pPr marL="0" indent="0">
              <a:buNone/>
            </a:pPr>
            <a:r>
              <a:rPr lang="fr-FR" sz="2000" dirty="0" smtClean="0"/>
              <a:t>Toutefois</a:t>
            </a:r>
            <a:r>
              <a:rPr lang="fr-FR" sz="2000" dirty="0"/>
              <a:t>, certaines prestations de services se caractérisent par des obligations de faire en continu ou par des obligations discontinues mais à échéances successives.</a:t>
            </a:r>
          </a:p>
          <a:p>
            <a:pPr marL="0" indent="0">
              <a:buNone/>
            </a:pPr>
            <a:r>
              <a:rPr lang="fr-FR" sz="2000" dirty="0"/>
              <a:t>Dans ces hypothèses, le transfert du contrôle qui détermine l'exercice de rattachement du produit a lieu au fur et à mesure de l'exécution de la prestation.</a:t>
            </a:r>
          </a:p>
          <a:p>
            <a:pPr marL="0" indent="0">
              <a:buNone/>
            </a:pPr>
            <a:endParaRPr lang="fr-FR" sz="2000" dirty="0" smtClean="0"/>
          </a:p>
        </p:txBody>
      </p:sp>
      <p:sp>
        <p:nvSpPr>
          <p:cNvPr id="4" name="Espace réservé de la date 3"/>
          <p:cNvSpPr>
            <a:spLocks noGrp="1"/>
          </p:cNvSpPr>
          <p:nvPr>
            <p:ph type="dt" sz="half" idx="10"/>
          </p:nvPr>
        </p:nvSpPr>
        <p:spPr/>
        <p:txBody>
          <a:bodyPr/>
          <a:lstStyle/>
          <a:p>
            <a:fld id="{045DBC72-8703-4FB8-BF37-8E5733B6EB2E}"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162</a:t>
            </a:fld>
            <a:endParaRPr lang="en-US" dirty="0"/>
          </a:p>
        </p:txBody>
      </p:sp>
    </p:spTree>
    <p:extLst>
      <p:ext uri="{BB962C8B-B14F-4D97-AF65-F5344CB8AC3E}">
        <p14:creationId xmlns:p14="http://schemas.microsoft.com/office/powerpoint/2010/main" xmlns="" val="291847639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r>
              <a:rPr lang="fr-FR" sz="2000" dirty="0" smtClean="0"/>
              <a:t>Le cas des prestations continues</a:t>
            </a:r>
          </a:p>
          <a:p>
            <a:r>
              <a:rPr lang="fr-FR" sz="2000" dirty="0" smtClean="0"/>
              <a:t>Le cas </a:t>
            </a:r>
            <a:r>
              <a:rPr lang="fr-FR" sz="2000" dirty="0"/>
              <a:t>des prestations discontinues à échéances </a:t>
            </a:r>
            <a:r>
              <a:rPr lang="fr-FR" sz="2000" dirty="0" smtClean="0"/>
              <a:t>successives</a:t>
            </a:r>
          </a:p>
          <a:p>
            <a:r>
              <a:rPr lang="fr-FR" sz="2000" dirty="0" smtClean="0"/>
              <a:t>Le cas des contrats </a:t>
            </a:r>
            <a:r>
              <a:rPr lang="fr-FR" sz="2000" dirty="0"/>
              <a:t>« composites </a:t>
            </a:r>
            <a:r>
              <a:rPr lang="fr-FR" sz="2000" dirty="0" smtClean="0"/>
              <a:t>»</a:t>
            </a:r>
          </a:p>
          <a:p>
            <a:r>
              <a:rPr lang="fr-FR" sz="2000" dirty="0" smtClean="0"/>
              <a:t>Le cas des </a:t>
            </a:r>
            <a:r>
              <a:rPr lang="fr-FR" sz="2000" dirty="0"/>
              <a:t>contrats de biens </a:t>
            </a:r>
            <a:r>
              <a:rPr lang="fr-FR" sz="2000" dirty="0" smtClean="0"/>
              <a:t>immobiliers</a:t>
            </a:r>
          </a:p>
          <a:p>
            <a:pPr lvl="1">
              <a:buFont typeface="Courier New" panose="02070309020205020404" pitchFamily="49" charset="0"/>
              <a:buChar char="o"/>
            </a:pPr>
            <a:r>
              <a:rPr lang="fr-FR" sz="2000" dirty="0"/>
              <a:t>Les règles de comptabilisation du chiffre d’affaires provenant des contrats de biens </a:t>
            </a:r>
            <a:r>
              <a:rPr lang="fr-FR" sz="2000" dirty="0" smtClean="0"/>
              <a:t>immobiliers dépendent </a:t>
            </a:r>
            <a:r>
              <a:rPr lang="fr-FR" sz="2000" dirty="0"/>
              <a:t>de la nature des contrats :</a:t>
            </a:r>
          </a:p>
          <a:p>
            <a:pPr lvl="2">
              <a:buFont typeface="Wingdings" panose="05000000000000000000" pitchFamily="2" charset="2"/>
              <a:buChar char="§"/>
            </a:pPr>
            <a:r>
              <a:rPr lang="fr-FR" sz="2000" dirty="0" smtClean="0"/>
              <a:t>le </a:t>
            </a:r>
            <a:r>
              <a:rPr lang="fr-FR" sz="2000" dirty="0"/>
              <a:t>contrat est un contrat pluri-exercices,</a:t>
            </a:r>
          </a:p>
          <a:p>
            <a:pPr lvl="2">
              <a:buFont typeface="Wingdings" panose="05000000000000000000" pitchFamily="2" charset="2"/>
              <a:buChar char="§"/>
            </a:pPr>
            <a:r>
              <a:rPr lang="fr-FR" sz="2000" dirty="0" smtClean="0"/>
              <a:t>le </a:t>
            </a:r>
            <a:r>
              <a:rPr lang="fr-FR" sz="2000" dirty="0"/>
              <a:t>contrat est un contrat de fourniture de services,</a:t>
            </a:r>
          </a:p>
          <a:p>
            <a:pPr lvl="2">
              <a:buFont typeface="Wingdings" panose="05000000000000000000" pitchFamily="2" charset="2"/>
              <a:buChar char="§"/>
            </a:pPr>
            <a:r>
              <a:rPr lang="fr-FR" sz="2000" dirty="0" smtClean="0"/>
              <a:t>le </a:t>
            </a:r>
            <a:r>
              <a:rPr lang="fr-FR" sz="2000" dirty="0"/>
              <a:t>contrat est un contrat de vente de biens.</a:t>
            </a:r>
            <a:endParaRPr lang="fr-FR" sz="2000" dirty="0" smtClean="0"/>
          </a:p>
          <a:p>
            <a:pPr lvl="2">
              <a:buFont typeface="Wingdings" panose="05000000000000000000" pitchFamily="2" charset="2"/>
              <a:buChar char="§"/>
            </a:pPr>
            <a:endParaRPr lang="fr-FR" dirty="0"/>
          </a:p>
          <a:p>
            <a:endParaRPr lang="fr-FR" sz="2000" dirty="0" smtClean="0"/>
          </a:p>
        </p:txBody>
      </p:sp>
      <p:sp>
        <p:nvSpPr>
          <p:cNvPr id="4" name="Espace réservé de la date 3"/>
          <p:cNvSpPr>
            <a:spLocks noGrp="1"/>
          </p:cNvSpPr>
          <p:nvPr>
            <p:ph type="dt" sz="half" idx="10"/>
          </p:nvPr>
        </p:nvSpPr>
        <p:spPr/>
        <p:txBody>
          <a:bodyPr/>
          <a:lstStyle/>
          <a:p>
            <a:fld id="{C6430CB6-E9BC-4039-A2F8-73B20DF45E9A}"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163</a:t>
            </a:fld>
            <a:endParaRPr lang="en-US" dirty="0"/>
          </a:p>
        </p:txBody>
      </p:sp>
    </p:spTree>
    <p:extLst>
      <p:ext uri="{BB962C8B-B14F-4D97-AF65-F5344CB8AC3E}">
        <p14:creationId xmlns:p14="http://schemas.microsoft.com/office/powerpoint/2010/main" xmlns="" val="14772986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r>
              <a:rPr lang="fr-FR" sz="2000" dirty="0"/>
              <a:t>Lorsque le contrat est un contrat pluri-exercices et que son résultat peut être estimé de façon </a:t>
            </a:r>
            <a:r>
              <a:rPr lang="fr-FR" sz="2000" dirty="0" smtClean="0"/>
              <a:t>fiable, l’entité </a:t>
            </a:r>
            <a:r>
              <a:rPr lang="fr-FR" sz="2000" dirty="0"/>
              <a:t>doit comptabiliser le chiffre d’affaires en fonction du degré d’avancement de </a:t>
            </a:r>
            <a:r>
              <a:rPr lang="fr-FR" sz="2000" dirty="0" smtClean="0"/>
              <a:t>l’activité contractuelle</a:t>
            </a:r>
            <a:r>
              <a:rPr lang="fr-FR" sz="2000" dirty="0"/>
              <a:t>.</a:t>
            </a:r>
          </a:p>
          <a:p>
            <a:r>
              <a:rPr lang="fr-FR" sz="2000" dirty="0"/>
              <a:t>Lorsque le contrat est un contrat de fourniture de services (c’est le cas où l’entité n’est pas </a:t>
            </a:r>
            <a:r>
              <a:rPr lang="fr-FR" sz="2000" dirty="0" smtClean="0"/>
              <a:t>tenue d’acquérir </a:t>
            </a:r>
            <a:r>
              <a:rPr lang="fr-FR" sz="2000" dirty="0"/>
              <a:t>et de fournir des matériaux de construction), l’entité doit comptabiliser le </a:t>
            </a:r>
            <a:r>
              <a:rPr lang="fr-FR" sz="2000" dirty="0" smtClean="0"/>
              <a:t>chiffre d’affaires </a:t>
            </a:r>
            <a:r>
              <a:rPr lang="fr-FR" sz="2000" dirty="0"/>
              <a:t>par référence au degré d’avancement de la transaction en appliquant la méthode </a:t>
            </a:r>
            <a:r>
              <a:rPr lang="fr-FR" sz="2000" dirty="0" smtClean="0"/>
              <a:t>du pourcentage </a:t>
            </a:r>
            <a:r>
              <a:rPr lang="fr-FR" sz="2000" dirty="0"/>
              <a:t>d’avancement.</a:t>
            </a:r>
            <a:endParaRPr lang="fr-FR" dirty="0"/>
          </a:p>
          <a:p>
            <a:endParaRPr lang="fr-FR" sz="2000" dirty="0" smtClean="0"/>
          </a:p>
        </p:txBody>
      </p:sp>
      <p:sp>
        <p:nvSpPr>
          <p:cNvPr id="4" name="Espace réservé de la date 3"/>
          <p:cNvSpPr>
            <a:spLocks noGrp="1"/>
          </p:cNvSpPr>
          <p:nvPr>
            <p:ph type="dt" sz="half" idx="10"/>
          </p:nvPr>
        </p:nvSpPr>
        <p:spPr/>
        <p:txBody>
          <a:bodyPr/>
          <a:lstStyle/>
          <a:p>
            <a:fld id="{A34120DB-FFED-40A9-A519-3A5F50E30D24}"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164</a:t>
            </a:fld>
            <a:endParaRPr lang="en-US" dirty="0"/>
          </a:p>
        </p:txBody>
      </p:sp>
    </p:spTree>
    <p:extLst>
      <p:ext uri="{BB962C8B-B14F-4D97-AF65-F5344CB8AC3E}">
        <p14:creationId xmlns:p14="http://schemas.microsoft.com/office/powerpoint/2010/main" xmlns="" val="295265246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r>
              <a:rPr lang="fr-FR" sz="2000" dirty="0"/>
              <a:t>Lorsque le contrat est un contrat de vente de biens (cas où l’entité est tenue de fournir des services </a:t>
            </a:r>
            <a:r>
              <a:rPr lang="fr-FR" sz="2000" dirty="0" smtClean="0"/>
              <a:t>en </a:t>
            </a:r>
            <a:r>
              <a:rPr lang="fr-FR" sz="2000" dirty="0"/>
              <a:t>même temps que des matériaux de construction afin d’exécuter ses obligations contractuelles </a:t>
            </a:r>
            <a:r>
              <a:rPr lang="fr-FR" sz="2000" dirty="0" smtClean="0"/>
              <a:t>de livraison </a:t>
            </a:r>
            <a:r>
              <a:rPr lang="fr-FR" sz="2000" dirty="0"/>
              <a:t>du bien immobilier à l’acquéreur), la solution comptable varie selon les deux cas suivants :</a:t>
            </a:r>
          </a:p>
          <a:p>
            <a:pPr lvl="1">
              <a:buFont typeface="Courier New" panose="02070309020205020404" pitchFamily="49" charset="0"/>
              <a:buChar char="o"/>
            </a:pPr>
            <a:r>
              <a:rPr lang="fr-FR" sz="2000" dirty="0" smtClean="0"/>
              <a:t>l’entité </a:t>
            </a:r>
            <a:r>
              <a:rPr lang="fr-FR" sz="2000" dirty="0"/>
              <a:t>doit comptabiliser le chiffre d’affaires par référence au degré d’avancement </a:t>
            </a:r>
            <a:r>
              <a:rPr lang="fr-FR" sz="2000" dirty="0" smtClean="0"/>
              <a:t>si elle </a:t>
            </a:r>
            <a:r>
              <a:rPr lang="fr-FR" sz="2000" dirty="0"/>
              <a:t>peut transférer à l’acquéreur, le contrôle des travaux en cours dans leur état actuel</a:t>
            </a:r>
            <a:r>
              <a:rPr lang="fr-FR" sz="2000" dirty="0" smtClean="0"/>
              <a:t>, au </a:t>
            </a:r>
            <a:r>
              <a:rPr lang="fr-FR" sz="2000" dirty="0"/>
              <a:t>fur et à mesure que la construction progresse,</a:t>
            </a:r>
          </a:p>
          <a:p>
            <a:pPr lvl="1">
              <a:buFont typeface="Courier New" panose="02070309020205020404" pitchFamily="49" charset="0"/>
              <a:buChar char="o"/>
            </a:pPr>
            <a:r>
              <a:rPr lang="fr-FR" sz="2000" dirty="0" smtClean="0"/>
              <a:t>l’entité </a:t>
            </a:r>
            <a:r>
              <a:rPr lang="fr-FR" sz="2000" dirty="0"/>
              <a:t>doit comptabiliser le chiffre d’affaires uniquement à un moment précis (</a:t>
            </a:r>
            <a:r>
              <a:rPr lang="fr-FR" sz="2000" dirty="0" smtClean="0"/>
              <a:t>par exemple </a:t>
            </a:r>
            <a:r>
              <a:rPr lang="fr-FR" sz="2000" dirty="0"/>
              <a:t>à l’achèvement, à la livraison, ou après livraison) que lorsque le </a:t>
            </a:r>
            <a:r>
              <a:rPr lang="fr-FR" sz="2000" dirty="0" smtClean="0"/>
              <a:t>transfert intégral </a:t>
            </a:r>
            <a:r>
              <a:rPr lang="fr-FR" sz="2000" dirty="0"/>
              <a:t>du contrôle du bien à l’acquéreur ne peut s’opérer qu’à un moment précis.</a:t>
            </a:r>
            <a:endParaRPr lang="fr-FR" sz="2000" dirty="0" smtClean="0"/>
          </a:p>
        </p:txBody>
      </p:sp>
      <p:sp>
        <p:nvSpPr>
          <p:cNvPr id="4" name="Espace réservé de la date 3"/>
          <p:cNvSpPr>
            <a:spLocks noGrp="1"/>
          </p:cNvSpPr>
          <p:nvPr>
            <p:ph type="dt" sz="half" idx="10"/>
          </p:nvPr>
        </p:nvSpPr>
        <p:spPr/>
        <p:txBody>
          <a:bodyPr/>
          <a:lstStyle/>
          <a:p>
            <a:fld id="{35BEE6FC-FCA2-4023-BE26-E0006083E992}"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165</a:t>
            </a:fld>
            <a:endParaRPr lang="en-US" dirty="0"/>
          </a:p>
        </p:txBody>
      </p:sp>
    </p:spTree>
    <p:extLst>
      <p:ext uri="{BB962C8B-B14F-4D97-AF65-F5344CB8AC3E}">
        <p14:creationId xmlns:p14="http://schemas.microsoft.com/office/powerpoint/2010/main" xmlns="" val="240137078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de comptabilisation des éléments des états financiers -  </a:t>
            </a:r>
            <a:r>
              <a:rPr lang="fr-FR" sz="2800" b="1" dirty="0"/>
              <a:t>Règles </a:t>
            </a:r>
            <a:r>
              <a:rPr lang="fr-FR" sz="2800" b="1" dirty="0" smtClean="0"/>
              <a:t>spécifiques</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r>
              <a:rPr lang="fr-FR" sz="2000" b="1" dirty="0"/>
              <a:t>Prise en compte des </a:t>
            </a:r>
            <a:r>
              <a:rPr lang="fr-FR" sz="2000" b="1" dirty="0" smtClean="0"/>
              <a:t>charges</a:t>
            </a:r>
            <a:endParaRPr lang="fr-FR" sz="2000" b="1" dirty="0"/>
          </a:p>
          <a:p>
            <a:pPr lvl="1">
              <a:buFont typeface="Courier New" panose="02070309020205020404" pitchFamily="49" charset="0"/>
              <a:buChar char="o"/>
            </a:pPr>
            <a:r>
              <a:rPr lang="fr-FR" sz="2000" dirty="0"/>
              <a:t>Les charges sont prises en compte lorsqu'une diminution des avantages économiques, liée à </a:t>
            </a:r>
            <a:r>
              <a:rPr lang="fr-FR" sz="2000" dirty="0" smtClean="0"/>
              <a:t>la diminution </a:t>
            </a:r>
            <a:r>
              <a:rPr lang="fr-FR" sz="2000" dirty="0"/>
              <a:t>d'un actif ou à l'augmentation d'un passif, s'est produite et qu'elle peut être mesurée </a:t>
            </a:r>
            <a:r>
              <a:rPr lang="fr-FR" sz="2000" dirty="0" smtClean="0"/>
              <a:t>de façon </a:t>
            </a:r>
            <a:r>
              <a:rPr lang="fr-FR" sz="2000" dirty="0"/>
              <a:t>fiable.</a:t>
            </a:r>
          </a:p>
        </p:txBody>
      </p:sp>
      <p:sp>
        <p:nvSpPr>
          <p:cNvPr id="4" name="Espace réservé de la date 3"/>
          <p:cNvSpPr>
            <a:spLocks noGrp="1"/>
          </p:cNvSpPr>
          <p:nvPr>
            <p:ph type="dt" sz="half" idx="10"/>
          </p:nvPr>
        </p:nvSpPr>
        <p:spPr/>
        <p:txBody>
          <a:bodyPr/>
          <a:lstStyle/>
          <a:p>
            <a:fld id="{BD796CFD-83F7-4DCB-901A-B0AE0489205F}"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166</a:t>
            </a:fld>
            <a:endParaRPr lang="en-US" dirty="0"/>
          </a:p>
        </p:txBody>
      </p:sp>
    </p:spTree>
    <p:extLst>
      <p:ext uri="{BB962C8B-B14F-4D97-AF65-F5344CB8AC3E}">
        <p14:creationId xmlns:p14="http://schemas.microsoft.com/office/powerpoint/2010/main" xmlns="" val="318594559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Règles </a:t>
            </a:r>
            <a:r>
              <a:rPr lang="fr-FR" sz="2800" dirty="0" smtClean="0"/>
              <a:t>générales de dé comptabilisation ou de sortie</a:t>
            </a:r>
            <a:r>
              <a:rPr lang="fr-FR" sz="2800" b="1" dirty="0"/>
              <a:t/>
            </a:r>
            <a:br>
              <a:rPr lang="fr-FR" sz="2800" b="1" dirty="0"/>
            </a:br>
            <a:endParaRPr lang="fr-FR" sz="2800" b="1" dirty="0"/>
          </a:p>
        </p:txBody>
      </p:sp>
      <p:sp>
        <p:nvSpPr>
          <p:cNvPr id="3" name="Espace réservé du contenu 2"/>
          <p:cNvSpPr>
            <a:spLocks noGrp="1"/>
          </p:cNvSpPr>
          <p:nvPr>
            <p:ph idx="1"/>
          </p:nvPr>
        </p:nvSpPr>
        <p:spPr>
          <a:xfrm>
            <a:off x="2589212" y="2133599"/>
            <a:ext cx="8915400" cy="4367233"/>
          </a:xfrm>
        </p:spPr>
        <p:txBody>
          <a:bodyPr>
            <a:noAutofit/>
          </a:bodyPr>
          <a:lstStyle/>
          <a:p>
            <a:r>
              <a:rPr lang="fr-FR" sz="2000" dirty="0"/>
              <a:t>Une entité doit </a:t>
            </a:r>
            <a:r>
              <a:rPr lang="fr-FR" sz="2000" dirty="0" smtClean="0"/>
              <a:t>dé comptabiliser </a:t>
            </a:r>
            <a:r>
              <a:rPr lang="fr-FR" sz="2000" dirty="0"/>
              <a:t>un actif ou un passif lorsqu'il ne remplit plus les critères </a:t>
            </a:r>
            <a:r>
              <a:rPr lang="fr-FR" sz="2000" dirty="0" smtClean="0"/>
              <a:t>de comptabilisation</a:t>
            </a:r>
            <a:r>
              <a:rPr lang="fr-FR" sz="2000" dirty="0"/>
              <a:t>.</a:t>
            </a:r>
          </a:p>
          <a:p>
            <a:pPr lvl="1">
              <a:buFont typeface="Courier New" panose="02070309020205020404" pitchFamily="49" charset="0"/>
              <a:buChar char="o"/>
            </a:pPr>
            <a:r>
              <a:rPr lang="fr-FR" sz="2000" dirty="0" smtClean="0"/>
              <a:t>L'entité </a:t>
            </a:r>
            <a:r>
              <a:rPr lang="fr-FR" sz="2000" dirty="0"/>
              <a:t>doit </a:t>
            </a:r>
            <a:r>
              <a:rPr lang="fr-FR" sz="2000" dirty="0" smtClean="0"/>
              <a:t>dé comptabiliser </a:t>
            </a:r>
            <a:r>
              <a:rPr lang="fr-FR" sz="2000" dirty="0"/>
              <a:t>un actif en cas de mise au rebut, de cession, de destruction, </a:t>
            </a:r>
            <a:r>
              <a:rPr lang="fr-FR" sz="2000" dirty="0" smtClean="0"/>
              <a:t>de vol </a:t>
            </a:r>
            <a:r>
              <a:rPr lang="fr-FR" sz="2000" dirty="0"/>
              <a:t>ou de disparition ou lorsque les droits contractuels sur les flux de trésorerie de </a:t>
            </a:r>
            <a:r>
              <a:rPr lang="fr-FR" sz="2000" dirty="0" smtClean="0"/>
              <a:t>l'actif arrivent </a:t>
            </a:r>
            <a:r>
              <a:rPr lang="fr-FR" sz="2000" dirty="0"/>
              <a:t>à expiration ou encore lorsque l'entité transfère cet actif.</a:t>
            </a:r>
          </a:p>
          <a:p>
            <a:pPr lvl="1">
              <a:buFont typeface="Courier New" panose="02070309020205020404" pitchFamily="49" charset="0"/>
              <a:buChar char="o"/>
            </a:pPr>
            <a:r>
              <a:rPr lang="fr-FR" sz="2000" dirty="0" smtClean="0"/>
              <a:t>L'entité </a:t>
            </a:r>
            <a:r>
              <a:rPr lang="fr-FR" sz="2000" dirty="0"/>
              <a:t>doit </a:t>
            </a:r>
            <a:r>
              <a:rPr lang="fr-FR" sz="2000" dirty="0" smtClean="0"/>
              <a:t>dé comptabiliser </a:t>
            </a:r>
            <a:r>
              <a:rPr lang="fr-FR" sz="2000" dirty="0"/>
              <a:t>un passif externe (ou une partie du passif externe) lorsque </a:t>
            </a:r>
            <a:r>
              <a:rPr lang="fr-FR" sz="2000" dirty="0" smtClean="0"/>
              <a:t>ce passif </a:t>
            </a:r>
            <a:r>
              <a:rPr lang="fr-FR" sz="2000" dirty="0"/>
              <a:t>est éteint</a:t>
            </a:r>
            <a:r>
              <a:rPr lang="fr-FR" sz="2000" dirty="0" smtClean="0"/>
              <a:t>, </a:t>
            </a:r>
            <a:r>
              <a:rPr lang="fr-FR" sz="2000" dirty="0"/>
              <a:t>lorsque l'obligation précisée au contrat est exécutée, qu'elle est annulée </a:t>
            </a:r>
            <a:r>
              <a:rPr lang="fr-FR" sz="2000" dirty="0" smtClean="0"/>
              <a:t>ou qu'elle </a:t>
            </a:r>
            <a:r>
              <a:rPr lang="fr-FR" sz="2000" dirty="0"/>
              <a:t>expire.</a:t>
            </a:r>
          </a:p>
        </p:txBody>
      </p:sp>
      <p:sp>
        <p:nvSpPr>
          <p:cNvPr id="4" name="Espace réservé de la date 3"/>
          <p:cNvSpPr>
            <a:spLocks noGrp="1"/>
          </p:cNvSpPr>
          <p:nvPr>
            <p:ph type="dt" sz="half" idx="10"/>
          </p:nvPr>
        </p:nvSpPr>
        <p:spPr/>
        <p:txBody>
          <a:bodyPr/>
          <a:lstStyle/>
          <a:p>
            <a:fld id="{600D277E-48E5-42F1-9836-4145566921A2}"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167</a:t>
            </a:fld>
            <a:endParaRPr lang="en-US" dirty="0"/>
          </a:p>
        </p:txBody>
      </p:sp>
    </p:spTree>
    <p:extLst>
      <p:ext uri="{BB962C8B-B14F-4D97-AF65-F5344CB8AC3E}">
        <p14:creationId xmlns:p14="http://schemas.microsoft.com/office/powerpoint/2010/main" xmlns="" val="284054441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Capital financier et capital opérationnel</a:t>
            </a:r>
            <a:r>
              <a:rPr lang="fr-FR" sz="2800" dirty="0"/>
              <a:t/>
            </a:r>
            <a:br>
              <a:rPr lang="fr-FR" sz="2800" dirty="0"/>
            </a:br>
            <a:endParaRPr lang="fr-FR" sz="2800" dirty="0"/>
          </a:p>
        </p:txBody>
      </p:sp>
      <p:sp>
        <p:nvSpPr>
          <p:cNvPr id="3" name="Espace réservé du contenu 2"/>
          <p:cNvSpPr>
            <a:spLocks noGrp="1"/>
          </p:cNvSpPr>
          <p:nvPr>
            <p:ph idx="1"/>
          </p:nvPr>
        </p:nvSpPr>
        <p:spPr>
          <a:xfrm>
            <a:off x="2584080" y="1611085"/>
            <a:ext cx="8915400" cy="4889748"/>
          </a:xfrm>
        </p:spPr>
        <p:txBody>
          <a:bodyPr>
            <a:noAutofit/>
          </a:bodyPr>
          <a:lstStyle/>
          <a:p>
            <a:r>
              <a:rPr lang="fr-FR" sz="2000" dirty="0"/>
              <a:t>Le capital de l'entité se définit selon les deux concepts majeurs ci-après :</a:t>
            </a:r>
          </a:p>
          <a:p>
            <a:pPr lvl="1">
              <a:buFont typeface="Courier New" panose="02070309020205020404" pitchFamily="49" charset="0"/>
              <a:buChar char="o"/>
            </a:pPr>
            <a:r>
              <a:rPr lang="fr-FR" sz="2000" dirty="0" smtClean="0"/>
              <a:t>le </a:t>
            </a:r>
            <a:r>
              <a:rPr lang="fr-FR" sz="2000" dirty="0"/>
              <a:t>capital financier,</a:t>
            </a:r>
          </a:p>
          <a:p>
            <a:pPr lvl="1">
              <a:buFont typeface="Courier New" panose="02070309020205020404" pitchFamily="49" charset="0"/>
              <a:buChar char="o"/>
            </a:pPr>
            <a:r>
              <a:rPr lang="fr-FR" sz="2000" dirty="0" smtClean="0"/>
              <a:t>le </a:t>
            </a:r>
            <a:r>
              <a:rPr lang="fr-FR" sz="2000" dirty="0"/>
              <a:t>capital physique.</a:t>
            </a:r>
          </a:p>
          <a:p>
            <a:r>
              <a:rPr lang="fr-FR" sz="2000" dirty="0"/>
              <a:t>Le choix du concept approprié de capital dépend de plusieurs facteurs dont :</a:t>
            </a:r>
          </a:p>
          <a:p>
            <a:pPr lvl="2">
              <a:buFont typeface="Courier New" panose="02070309020205020404" pitchFamily="49" charset="0"/>
              <a:buChar char="o"/>
            </a:pPr>
            <a:r>
              <a:rPr lang="fr-FR" sz="2000" dirty="0" smtClean="0"/>
              <a:t>l'importance </a:t>
            </a:r>
            <a:r>
              <a:rPr lang="fr-FR" sz="2000" dirty="0"/>
              <a:t>du niveau de l'inflation et des variations spécifiques des prix ;</a:t>
            </a:r>
          </a:p>
          <a:p>
            <a:pPr lvl="2">
              <a:buFont typeface="Courier New" panose="02070309020205020404" pitchFamily="49" charset="0"/>
              <a:buChar char="o"/>
            </a:pPr>
            <a:r>
              <a:rPr lang="fr-FR" sz="2000" dirty="0" smtClean="0"/>
              <a:t>les </a:t>
            </a:r>
            <a:r>
              <a:rPr lang="fr-FR" sz="2000" dirty="0"/>
              <a:t>caractéristiques de l'entreprise et de son environnement technologique et autre ;</a:t>
            </a:r>
          </a:p>
          <a:p>
            <a:pPr lvl="2">
              <a:buFont typeface="Courier New" panose="02070309020205020404" pitchFamily="49" charset="0"/>
              <a:buChar char="o"/>
            </a:pPr>
            <a:r>
              <a:rPr lang="fr-FR" sz="2000" dirty="0" smtClean="0"/>
              <a:t>les </a:t>
            </a:r>
            <a:r>
              <a:rPr lang="fr-FR" sz="2000" dirty="0"/>
              <a:t>besoins des utilisateurs des états financiers et leur souci de maintenir un type </a:t>
            </a:r>
            <a:r>
              <a:rPr lang="fr-FR" sz="2000" dirty="0" smtClean="0"/>
              <a:t>de capital </a:t>
            </a:r>
            <a:r>
              <a:rPr lang="fr-FR" sz="2000" dirty="0"/>
              <a:t>ou un autre.</a:t>
            </a:r>
          </a:p>
        </p:txBody>
      </p:sp>
      <p:sp>
        <p:nvSpPr>
          <p:cNvPr id="4" name="Espace réservé de la date 3"/>
          <p:cNvSpPr>
            <a:spLocks noGrp="1"/>
          </p:cNvSpPr>
          <p:nvPr>
            <p:ph type="dt" sz="half" idx="10"/>
          </p:nvPr>
        </p:nvSpPr>
        <p:spPr/>
        <p:txBody>
          <a:bodyPr/>
          <a:lstStyle/>
          <a:p>
            <a:fld id="{90980462-9F8A-4505-AA38-EE467E508ECA}"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168</a:t>
            </a:fld>
            <a:endParaRPr lang="en-US" dirty="0"/>
          </a:p>
        </p:txBody>
      </p:sp>
    </p:spTree>
    <p:extLst>
      <p:ext uri="{BB962C8B-B14F-4D97-AF65-F5344CB8AC3E}">
        <p14:creationId xmlns:p14="http://schemas.microsoft.com/office/powerpoint/2010/main" xmlns="" val="260568245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par rapport au SYSCOHADA/SYSCOA</a:t>
            </a:r>
            <a:endParaRPr lang="fr-FR" dirty="0"/>
          </a:p>
        </p:txBody>
      </p:sp>
      <p:sp>
        <p:nvSpPr>
          <p:cNvPr id="3" name="Espace réservé du texte 2"/>
          <p:cNvSpPr>
            <a:spLocks noGrp="1"/>
          </p:cNvSpPr>
          <p:nvPr>
            <p:ph type="body" idx="1"/>
          </p:nvPr>
        </p:nvSpPr>
        <p:spPr/>
        <p:txBody>
          <a:bodyPr/>
          <a:lstStyle/>
          <a:p>
            <a:r>
              <a:rPr lang="fr-FR" dirty="0" smtClean="0"/>
              <a:t>Définitions</a:t>
            </a:r>
            <a:endParaRPr lang="fr-FR" dirty="0"/>
          </a:p>
        </p:txBody>
      </p:sp>
      <p:sp>
        <p:nvSpPr>
          <p:cNvPr id="4" name="Espace réservé de la date 3"/>
          <p:cNvSpPr>
            <a:spLocks noGrp="1"/>
          </p:cNvSpPr>
          <p:nvPr>
            <p:ph type="dt" sz="half" idx="10"/>
          </p:nvPr>
        </p:nvSpPr>
        <p:spPr/>
        <p:txBody>
          <a:bodyPr/>
          <a:lstStyle/>
          <a:p>
            <a:fld id="{619F1431-2EFF-4A00-8463-BA4AC45C3D68}"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169</a:t>
            </a:fld>
            <a:endParaRPr lang="en-US" dirty="0"/>
          </a:p>
        </p:txBody>
      </p:sp>
    </p:spTree>
    <p:extLst>
      <p:ext uri="{BB962C8B-B14F-4D97-AF65-F5344CB8AC3E}">
        <p14:creationId xmlns:p14="http://schemas.microsoft.com/office/powerpoint/2010/main" xmlns="" val="2210643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26F08F-6F2C-4D14-B15F-27280E35ABD5}"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234277098"/>
              </p:ext>
            </p:extLst>
          </p:nvPr>
        </p:nvGraphicFramePr>
        <p:xfrm>
          <a:off x="1634837" y="610759"/>
          <a:ext cx="10557164" cy="812854"/>
        </p:xfrm>
        <a:graphic>
          <a:graphicData uri="http://schemas.openxmlformats.org/drawingml/2006/table">
            <a:tbl>
              <a:tblPr>
                <a:tableStyleId>{5C22544A-7EE6-4342-B048-85BDC9FD1C3A}</a:tableStyleId>
              </a:tblPr>
              <a:tblGrid>
                <a:gridCol w="1782433"/>
                <a:gridCol w="5342073"/>
                <a:gridCol w="1647676"/>
                <a:gridCol w="1784982"/>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r h="325174">
                <a:tc gridSpan="4">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u="none" strike="noStrike" dirty="0" smtClean="0">
                          <a:solidFill>
                            <a:srgbClr val="C00000"/>
                          </a:solidFill>
                          <a:effectLst/>
                        </a:rPr>
                        <a:t>Système Comptable OHADA – Dispositif</a:t>
                      </a:r>
                      <a:r>
                        <a:rPr lang="fr-FR" sz="1600" b="1" u="none" strike="noStrike" baseline="0" dirty="0" smtClean="0">
                          <a:solidFill>
                            <a:srgbClr val="C00000"/>
                          </a:solidFill>
                          <a:effectLst/>
                        </a:rPr>
                        <a:t> comptable relatif aux Comptes Consolidés et Combinés (D4C)</a:t>
                      </a: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fr-FR"/>
                    </a:p>
                  </a:txBody>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2533768417"/>
              </p:ext>
            </p:extLst>
          </p:nvPr>
        </p:nvGraphicFramePr>
        <p:xfrm>
          <a:off x="1634838" y="1497504"/>
          <a:ext cx="10557164" cy="650348"/>
        </p:xfrm>
        <a:graphic>
          <a:graphicData uri="http://schemas.openxmlformats.org/drawingml/2006/table">
            <a:tbl>
              <a:tblPr>
                <a:tableStyleId>{5C22544A-7EE6-4342-B048-85BDC9FD1C3A}</a:tableStyleId>
              </a:tblPr>
              <a:tblGrid>
                <a:gridCol w="1782617"/>
                <a:gridCol w="4756597"/>
                <a:gridCol w="1928616"/>
                <a:gridCol w="2089334"/>
              </a:tblGrid>
              <a:tr h="325174">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Comptes consolidés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XII</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Chapitre 5</a:t>
                      </a:r>
                      <a:endParaRPr lang="fr-FR" sz="1600" b="0" i="0" u="none" strike="noStrike" dirty="0">
                        <a:solidFill>
                          <a:srgbClr val="000000"/>
                        </a:solidFill>
                        <a:effectLst/>
                        <a:latin typeface="Calibri" panose="020F0502020204030204" pitchFamily="34" charset="0"/>
                      </a:endParaRPr>
                    </a:p>
                  </a:txBody>
                  <a:tcPr marL="0" marR="0" marT="0" marB="0" anchor="b"/>
                </a:tc>
              </a:tr>
              <a:tr h="325174">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600" u="none" strike="noStrike" dirty="0">
                          <a:effectLst/>
                        </a:rPr>
                        <a:t>Comptes combinés</a:t>
                      </a:r>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u="none" strike="noStrike" dirty="0">
                          <a:effectLst/>
                        </a:rPr>
                        <a:t>Titre XIII</a:t>
                      </a:r>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fr-FR" sz="1600" u="none" strike="noStrike" dirty="0">
                          <a:effectLst/>
                        </a:rPr>
                        <a:t>Chapitre 5</a:t>
                      </a:r>
                      <a:endParaRPr lang="fr-FR" sz="16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xmlns="" val="199811002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Définitions complémentaires</a:t>
            </a:r>
            <a:br>
              <a:rPr lang="fr-FR" dirty="0" smtClean="0"/>
            </a:br>
            <a:r>
              <a:rPr lang="fr-FR" dirty="0" smtClean="0"/>
              <a:t>1</a:t>
            </a:r>
            <a:endParaRPr lang="fr-FR" dirty="0"/>
          </a:p>
        </p:txBody>
      </p:sp>
      <p:sp>
        <p:nvSpPr>
          <p:cNvPr id="4" name="Espace réservé de la date 3"/>
          <p:cNvSpPr>
            <a:spLocks noGrp="1"/>
          </p:cNvSpPr>
          <p:nvPr>
            <p:ph type="dt" sz="half" idx="10"/>
          </p:nvPr>
        </p:nvSpPr>
        <p:spPr/>
        <p:txBody>
          <a:bodyPr/>
          <a:lstStyle/>
          <a:p>
            <a:fld id="{DDFCADCF-A047-4647-A533-E896944AB3F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170</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3823183866"/>
              </p:ext>
            </p:extLst>
          </p:nvPr>
        </p:nvGraphicFramePr>
        <p:xfrm>
          <a:off x="2399686" y="1932373"/>
          <a:ext cx="9298164" cy="3926851"/>
        </p:xfrm>
        <a:graphic>
          <a:graphicData uri="http://schemas.openxmlformats.org/drawingml/2006/table">
            <a:tbl>
              <a:tblPr firstRow="1" bandRow="1">
                <a:tableStyleId>{5C22544A-7EE6-4342-B048-85BDC9FD1C3A}</a:tableStyleId>
              </a:tblPr>
              <a:tblGrid>
                <a:gridCol w="3099388"/>
                <a:gridCol w="3099388"/>
                <a:gridCol w="3099388"/>
              </a:tblGrid>
              <a:tr h="584332">
                <a:tc gridSpan="3">
                  <a:txBody>
                    <a:bodyPr/>
                    <a:lstStyle/>
                    <a:p>
                      <a:pPr algn="ctr"/>
                      <a:r>
                        <a:rPr lang="fr-FR" sz="2000" baseline="0" dirty="0" smtClean="0"/>
                        <a:t>Définitions nouvelles</a:t>
                      </a:r>
                      <a:endParaRPr lang="fr-FR" sz="2000" dirty="0"/>
                    </a:p>
                  </a:txBody>
                  <a:tcPr anchor="ctr"/>
                </a:tc>
                <a:tc hMerge="1">
                  <a:txBody>
                    <a:bodyPr/>
                    <a:lstStyle/>
                    <a:p>
                      <a:endParaRPr lang="fr-FR" dirty="0"/>
                    </a:p>
                  </a:txBody>
                  <a:tcPr/>
                </a:tc>
                <a:tc hMerge="1">
                  <a:txBody>
                    <a:bodyPr/>
                    <a:lstStyle/>
                    <a:p>
                      <a:endParaRPr lang="fr-FR" dirty="0"/>
                    </a:p>
                  </a:txBody>
                  <a:tcPr/>
                </a:tc>
              </a:tr>
              <a:tr h="1008571">
                <a:tc>
                  <a:txBody>
                    <a:bodyPr/>
                    <a:lstStyle/>
                    <a:p>
                      <a:pPr algn="ctr" fontAlgn="ctr"/>
                      <a:r>
                        <a:rPr lang="fr-FR" sz="1600" b="0" i="0" u="none" strike="noStrike" dirty="0">
                          <a:solidFill>
                            <a:srgbClr val="000000"/>
                          </a:solidFill>
                          <a:effectLst/>
                          <a:latin typeface="Century Gothic" panose="020B0502020202020204" pitchFamily="34" charset="0"/>
                        </a:rPr>
                        <a:t>ACTIF BIOLOGIQUE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ACTIONS DE PREFERENCE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APPORTEUR</a:t>
                      </a:r>
                    </a:p>
                  </a:txBody>
                  <a:tcPr marL="9525" marR="9525" marT="9525" marB="0" anchor="ctr"/>
                </a:tc>
              </a:tr>
              <a:tr h="1008571">
                <a:tc>
                  <a:txBody>
                    <a:bodyPr/>
                    <a:lstStyle/>
                    <a:p>
                      <a:pPr algn="ctr" fontAlgn="ctr"/>
                      <a:r>
                        <a:rPr lang="fr-FR" sz="1600" b="0" i="0" u="none" strike="noStrike" dirty="0">
                          <a:solidFill>
                            <a:srgbClr val="000000"/>
                          </a:solidFill>
                          <a:effectLst/>
                          <a:latin typeface="Century Gothic" panose="020B0502020202020204" pitchFamily="34" charset="0"/>
                        </a:rPr>
                        <a:t>ACTIF IDENTIFIABLE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ACTIVITE CONJOINTE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APPORTEUR DEFAILLANT</a:t>
                      </a:r>
                    </a:p>
                  </a:txBody>
                  <a:tcPr marL="9525" marR="9525" marT="9525" marB="0" anchor="ctr"/>
                </a:tc>
              </a:tr>
              <a:tr h="584332">
                <a:tc>
                  <a:txBody>
                    <a:bodyPr/>
                    <a:lstStyle/>
                    <a:p>
                      <a:pPr algn="ctr" fontAlgn="ctr"/>
                      <a:r>
                        <a:rPr lang="fr-FR" sz="1600" b="0" i="0" u="none" strike="noStrike" dirty="0">
                          <a:solidFill>
                            <a:srgbClr val="000000"/>
                          </a:solidFill>
                          <a:effectLst/>
                          <a:latin typeface="Century Gothic" panose="020B0502020202020204" pitchFamily="34" charset="0"/>
                        </a:rPr>
                        <a:t>ACTIF QUALIFIE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ACTIVITES PERTINENTES</a:t>
                      </a:r>
                    </a:p>
                  </a:txBody>
                  <a:tcPr marL="9525" marR="9525" marT="9525" marB="0" anchor="ctr"/>
                </a:tc>
                <a:tc>
                  <a:txBody>
                    <a:bodyPr/>
                    <a:lstStyle/>
                    <a:p>
                      <a:pPr algn="ctr" fontAlgn="ctr"/>
                      <a:r>
                        <a:rPr lang="fr-FR" sz="1600" b="0" i="0" u="none" strike="noStrike" dirty="0" smtClean="0">
                          <a:solidFill>
                            <a:srgbClr val="000000"/>
                          </a:solidFill>
                          <a:effectLst/>
                          <a:latin typeface="Century Gothic" panose="020B0502020202020204" pitchFamily="34" charset="0"/>
                        </a:rPr>
                        <a:t>COENTREPRISE</a:t>
                      </a:r>
                      <a:endParaRPr lang="fr-FR" sz="1600" b="0" i="0" u="none" strike="noStrike" dirty="0">
                        <a:solidFill>
                          <a:srgbClr val="000000"/>
                        </a:solidFill>
                        <a:effectLst/>
                        <a:latin typeface="Century Gothic" panose="020B0502020202020204" pitchFamily="34" charset="0"/>
                      </a:endParaRPr>
                    </a:p>
                  </a:txBody>
                  <a:tcPr marL="9525" marR="9525" marT="9525" marB="0" anchor="ctr"/>
                </a:tc>
              </a:tr>
              <a:tr h="584332">
                <a:tc>
                  <a:txBody>
                    <a:bodyPr/>
                    <a:lstStyle/>
                    <a:p>
                      <a:pPr algn="ctr" fontAlgn="ctr"/>
                      <a:r>
                        <a:rPr lang="fr-FR" sz="1600" b="0" i="0" u="none" strike="noStrike" dirty="0" smtClean="0">
                          <a:solidFill>
                            <a:srgbClr val="000000"/>
                          </a:solidFill>
                          <a:effectLst/>
                          <a:latin typeface="Century Gothic" panose="020B0502020202020204" pitchFamily="34" charset="0"/>
                        </a:rPr>
                        <a:t>ACTIFS</a:t>
                      </a:r>
                      <a:br>
                        <a:rPr lang="fr-FR" sz="1600" b="0" i="0" u="none" strike="noStrike" dirty="0" smtClean="0">
                          <a:solidFill>
                            <a:srgbClr val="000000"/>
                          </a:solidFill>
                          <a:effectLst/>
                          <a:latin typeface="Century Gothic" panose="020B0502020202020204" pitchFamily="34" charset="0"/>
                        </a:rPr>
                      </a:br>
                      <a:r>
                        <a:rPr lang="fr-FR" sz="1600" b="0" i="0" u="none" strike="noStrike" dirty="0" smtClean="0">
                          <a:solidFill>
                            <a:srgbClr val="000000"/>
                          </a:solidFill>
                          <a:effectLst/>
                          <a:latin typeface="Century Gothic" panose="020B0502020202020204" pitchFamily="34" charset="0"/>
                        </a:rPr>
                        <a:t> (définition complétée)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fr-FR" sz="1600" b="0" i="0" u="none" strike="noStrike" dirty="0" smtClean="0">
                          <a:solidFill>
                            <a:srgbClr val="000000"/>
                          </a:solidFill>
                          <a:effectLst/>
                          <a:latin typeface="Century Gothic" panose="020B0502020202020204" pitchFamily="34" charset="0"/>
                        </a:rPr>
                        <a:t>AUSCGIE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Century Gothic" panose="020B0502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Century Gothic" panose="020B0502020202020204" pitchFamily="34" charset="0"/>
                        </a:rPr>
                        <a:t>COPARTICIPANT</a:t>
                      </a:r>
                    </a:p>
                    <a:p>
                      <a:pPr algn="ctr" fontAlgn="ctr"/>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02694539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Définitions complémentaires</a:t>
            </a:r>
            <a:br>
              <a:rPr lang="fr-FR" dirty="0" smtClean="0"/>
            </a:br>
            <a:r>
              <a:rPr lang="fr-FR" dirty="0" smtClean="0"/>
              <a:t>2</a:t>
            </a:r>
            <a:endParaRPr lang="fr-FR" dirty="0"/>
          </a:p>
        </p:txBody>
      </p:sp>
      <p:sp>
        <p:nvSpPr>
          <p:cNvPr id="4" name="Espace réservé de la date 3"/>
          <p:cNvSpPr>
            <a:spLocks noGrp="1"/>
          </p:cNvSpPr>
          <p:nvPr>
            <p:ph type="dt" sz="half" idx="10"/>
          </p:nvPr>
        </p:nvSpPr>
        <p:spPr/>
        <p:txBody>
          <a:bodyPr/>
          <a:lstStyle/>
          <a:p>
            <a:fld id="{4FD6C0C4-E7AD-4578-BD95-A23E969D9AE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171</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3407666297"/>
              </p:ext>
            </p:extLst>
          </p:nvPr>
        </p:nvGraphicFramePr>
        <p:xfrm>
          <a:off x="2037494" y="2074295"/>
          <a:ext cx="9298164" cy="3926851"/>
        </p:xfrm>
        <a:graphic>
          <a:graphicData uri="http://schemas.openxmlformats.org/drawingml/2006/table">
            <a:tbl>
              <a:tblPr firstRow="1" bandRow="1">
                <a:tableStyleId>{5C22544A-7EE6-4342-B048-85BDC9FD1C3A}</a:tableStyleId>
              </a:tblPr>
              <a:tblGrid>
                <a:gridCol w="3099388"/>
                <a:gridCol w="3099388"/>
                <a:gridCol w="3099388"/>
              </a:tblGrid>
              <a:tr h="584332">
                <a:tc gridSpan="3">
                  <a:txBody>
                    <a:bodyPr/>
                    <a:lstStyle/>
                    <a:p>
                      <a:pPr algn="ctr"/>
                      <a:r>
                        <a:rPr lang="fr-FR" sz="2000" baseline="0" dirty="0" smtClean="0"/>
                        <a:t>Définitions nouvelles</a:t>
                      </a:r>
                      <a:endParaRPr lang="fr-FR" sz="2000" dirty="0"/>
                    </a:p>
                  </a:txBody>
                  <a:tcPr anchor="ctr"/>
                </a:tc>
                <a:tc hMerge="1">
                  <a:txBody>
                    <a:bodyPr/>
                    <a:lstStyle/>
                    <a:p>
                      <a:endParaRPr lang="fr-FR" dirty="0"/>
                    </a:p>
                  </a:txBody>
                  <a:tcPr/>
                </a:tc>
                <a:tc hMerge="1">
                  <a:txBody>
                    <a:bodyPr/>
                    <a:lstStyle/>
                    <a:p>
                      <a:endParaRPr lang="fr-FR" dirty="0"/>
                    </a:p>
                  </a:txBody>
                  <a:tcPr/>
                </a:tc>
              </a:tr>
              <a:tr h="1008571">
                <a:tc>
                  <a:txBody>
                    <a:bodyPr/>
                    <a:lstStyle/>
                    <a:p>
                      <a:pPr algn="ctr" fontAlgn="ctr"/>
                      <a:r>
                        <a:rPr lang="fr-FR" sz="1600" b="0" i="0" u="none" strike="noStrike" dirty="0" smtClean="0">
                          <a:solidFill>
                            <a:srgbClr val="000000"/>
                          </a:solidFill>
                          <a:effectLst/>
                          <a:latin typeface="Century Gothic" panose="020B0502020202020204" pitchFamily="34" charset="0"/>
                        </a:rPr>
                        <a:t>ACTIF</a:t>
                      </a:r>
                      <a:r>
                        <a:rPr lang="fr-FR" sz="1600" b="0" i="0" u="none" strike="noStrike" baseline="0" dirty="0" smtClean="0">
                          <a:solidFill>
                            <a:srgbClr val="000000"/>
                          </a:solidFill>
                          <a:effectLst/>
                          <a:latin typeface="Century Gothic" panose="020B0502020202020204" pitchFamily="34" charset="0"/>
                        </a:rPr>
                        <a:t> EVENTUEL</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algn="ctr" defTabSz="457200" rtl="0" eaLnBrk="1" fontAlgn="ctr" latinLnBrk="0" hangingPunct="1"/>
                      <a:r>
                        <a:rPr lang="fr-FR" sz="1600" b="0" i="0" u="none" strike="noStrike" kern="1200" dirty="0" smtClean="0">
                          <a:solidFill>
                            <a:srgbClr val="000000"/>
                          </a:solidFill>
                          <a:effectLst/>
                          <a:latin typeface="Century Gothic" panose="020B0502020202020204" pitchFamily="34" charset="0"/>
                          <a:ea typeface="+mn-ea"/>
                          <a:cs typeface="+mn-cs"/>
                        </a:rPr>
                        <a:t>PASSIF EVENTUEL</a:t>
                      </a:r>
                      <a:endParaRPr lang="fr-FR" sz="1600" b="0" i="0" u="none" strike="noStrike" kern="1200" dirty="0">
                        <a:solidFill>
                          <a:srgbClr val="000000"/>
                        </a:solidFill>
                        <a:effectLst/>
                        <a:latin typeface="Century Gothic" panose="020B0502020202020204" pitchFamily="34" charset="0"/>
                        <a:ea typeface="+mn-ea"/>
                        <a:cs typeface="+mn-cs"/>
                      </a:endParaRPr>
                    </a:p>
                  </a:txBody>
                  <a:tcPr anchor="ctr"/>
                </a:tc>
                <a:tc>
                  <a:txBody>
                    <a:bodyPr/>
                    <a:lstStyle/>
                    <a:p>
                      <a:pPr algn="ctr" fontAlgn="ctr"/>
                      <a:r>
                        <a:rPr lang="fr-FR" sz="1600" b="0" i="0" u="none" strike="noStrike" dirty="0">
                          <a:solidFill>
                            <a:srgbClr val="000000"/>
                          </a:solidFill>
                          <a:effectLst/>
                          <a:latin typeface="Century Gothic" panose="020B0502020202020204" pitchFamily="34" charset="0"/>
                        </a:rPr>
                        <a:t>ENTITE D’INVESTISSEMENT</a:t>
                      </a:r>
                    </a:p>
                  </a:txBody>
                  <a:tcPr marL="9525" marR="9525" marT="9525" marB="0" anchor="ctr"/>
                </a:tc>
              </a:tr>
              <a:tr h="100857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Century Gothic" panose="020B0502020202020204" pitchFamily="34" charset="0"/>
                        </a:rPr>
                        <a:t>COMMISSARIAT AUX COMPTES</a:t>
                      </a:r>
                    </a:p>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Century Gothic" panose="020B0502020202020204" pitchFamily="34" charset="0"/>
                        </a:rPr>
                        <a:t> (définition complétée)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DROIT PROTECTIF</a:t>
                      </a:r>
                    </a:p>
                  </a:txBody>
                  <a:tcPr marL="9525" marR="9525" marT="9525" marB="0" anchor="ctr"/>
                </a:tc>
                <a:tc>
                  <a:txBody>
                    <a:bodyPr/>
                    <a:lstStyle/>
                    <a:p>
                      <a:pPr algn="ctr" fontAlgn="ctr"/>
                      <a:r>
                        <a:rPr lang="fr-FR" sz="1600" b="0" i="0" u="none" strike="noStrike">
                          <a:solidFill>
                            <a:srgbClr val="000000"/>
                          </a:solidFill>
                          <a:effectLst/>
                          <a:latin typeface="Century Gothic" panose="020B0502020202020204" pitchFamily="34" charset="0"/>
                        </a:rPr>
                        <a:t>ENTITE MUTUELLE</a:t>
                      </a:r>
                    </a:p>
                  </a:txBody>
                  <a:tcPr marL="9525" marR="9525" marT="9525" marB="0" anchor="ctr"/>
                </a:tc>
              </a:tr>
              <a:tr h="584332">
                <a:tc>
                  <a:txBody>
                    <a:bodyPr/>
                    <a:lstStyle/>
                    <a:p>
                      <a:pPr algn="ctr" fontAlgn="ctr"/>
                      <a:r>
                        <a:rPr lang="fr-FR" sz="1600" b="0" i="0" u="none" strike="noStrike" dirty="0">
                          <a:solidFill>
                            <a:srgbClr val="000000"/>
                          </a:solidFill>
                          <a:effectLst/>
                          <a:latin typeface="Century Gothic" panose="020B0502020202020204" pitchFamily="34" charset="0"/>
                        </a:rPr>
                        <a:t>COÛTS D'EMPRUNT</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ELEMENTS MONETAIRES</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ENTREPRISE</a:t>
                      </a:r>
                    </a:p>
                  </a:txBody>
                  <a:tcPr marL="9525" marR="9525" marT="9525" marB="0" anchor="ctr"/>
                </a:tc>
              </a:tr>
              <a:tr h="584332">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Century Gothic" panose="020B0502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Century Gothic" panose="020B0502020202020204" pitchFamily="34" charset="0"/>
                        </a:rPr>
                        <a:t>DROIT DE REVOCATION</a:t>
                      </a:r>
                    </a:p>
                    <a:p>
                      <a:pPr algn="ctr" fontAlgn="ct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ENTITE</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ENTREPRISE ACQUISE</a:t>
                      </a:r>
                    </a:p>
                  </a:txBody>
                  <a:tcPr marL="9525" marR="9525" marT="9525" marB="0" anchor="ctr"/>
                </a:tc>
              </a:tr>
            </a:tbl>
          </a:graphicData>
        </a:graphic>
      </p:graphicFrame>
    </p:spTree>
    <p:extLst>
      <p:ext uri="{BB962C8B-B14F-4D97-AF65-F5344CB8AC3E}">
        <p14:creationId xmlns:p14="http://schemas.microsoft.com/office/powerpoint/2010/main" xmlns="" val="129668297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dirty="0" smtClean="0"/>
              <a:t>Définitions complémentaires</a:t>
            </a:r>
            <a:br>
              <a:rPr lang="fr-FR" sz="4000" dirty="0" smtClean="0"/>
            </a:br>
            <a:r>
              <a:rPr lang="fr-FR" sz="4000" dirty="0" smtClean="0"/>
              <a:t>3</a:t>
            </a: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fld id="{B2675878-E134-4624-9EC1-2BF400BF1962}"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172</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2923225484"/>
              </p:ext>
            </p:extLst>
          </p:nvPr>
        </p:nvGraphicFramePr>
        <p:xfrm>
          <a:off x="2037494" y="2074295"/>
          <a:ext cx="9298164" cy="4354470"/>
        </p:xfrm>
        <a:graphic>
          <a:graphicData uri="http://schemas.openxmlformats.org/drawingml/2006/table">
            <a:tbl>
              <a:tblPr firstRow="1" bandRow="1">
                <a:tableStyleId>{5C22544A-7EE6-4342-B048-85BDC9FD1C3A}</a:tableStyleId>
              </a:tblPr>
              <a:tblGrid>
                <a:gridCol w="3099388"/>
                <a:gridCol w="3099388"/>
                <a:gridCol w="3099388"/>
              </a:tblGrid>
              <a:tr h="584332">
                <a:tc gridSpan="3">
                  <a:txBody>
                    <a:bodyPr/>
                    <a:lstStyle/>
                    <a:p>
                      <a:pPr algn="ctr"/>
                      <a:r>
                        <a:rPr lang="fr-FR" sz="2000" baseline="0" dirty="0" smtClean="0"/>
                        <a:t>Définitions nouvelles</a:t>
                      </a:r>
                      <a:endParaRPr lang="fr-FR" sz="2000" dirty="0"/>
                    </a:p>
                  </a:txBody>
                  <a:tcPr anchor="ctr"/>
                </a:tc>
                <a:tc hMerge="1">
                  <a:txBody>
                    <a:bodyPr/>
                    <a:lstStyle/>
                    <a:p>
                      <a:endParaRPr lang="fr-FR" dirty="0"/>
                    </a:p>
                  </a:txBody>
                  <a:tcPr/>
                </a:tc>
                <a:tc hMerge="1">
                  <a:txBody>
                    <a:bodyPr/>
                    <a:lstStyle/>
                    <a:p>
                      <a:endParaRPr lang="fr-FR" dirty="0"/>
                    </a:p>
                  </a:txBody>
                  <a:tcPr/>
                </a:tc>
              </a:tr>
              <a:tr h="1008571">
                <a:tc>
                  <a:txBody>
                    <a:bodyPr/>
                    <a:lstStyle/>
                    <a:p>
                      <a:pPr algn="ctr" fontAlgn="ctr"/>
                      <a:r>
                        <a:rPr lang="fr-FR" sz="1600" b="0" i="0" u="none" strike="noStrike" dirty="0" smtClean="0">
                          <a:solidFill>
                            <a:srgbClr val="000000"/>
                          </a:solidFill>
                          <a:effectLst/>
                          <a:latin typeface="+mn-lt"/>
                        </a:rPr>
                        <a:t>PARTICIPATIONS NE DONNANT PAS LE CONTRÔLE</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smtClean="0">
                          <a:solidFill>
                            <a:srgbClr val="000000"/>
                          </a:solidFill>
                          <a:effectLst/>
                          <a:latin typeface="+mn-lt"/>
                        </a:rPr>
                        <a:t>JUSTE VALEUR</a:t>
                      </a:r>
                      <a:br>
                        <a:rPr lang="fr-FR" sz="1600" b="0" i="0" u="none" strike="noStrike" dirty="0" smtClean="0">
                          <a:solidFill>
                            <a:srgbClr val="000000"/>
                          </a:solidFill>
                          <a:effectLst/>
                          <a:latin typeface="+mn-lt"/>
                        </a:rPr>
                      </a:br>
                      <a:r>
                        <a:rPr lang="fr-FR" sz="1600" b="0" i="0" u="none" strike="noStrike" dirty="0" smtClean="0">
                          <a:solidFill>
                            <a:srgbClr val="000000"/>
                          </a:solidFill>
                          <a:effectLst/>
                          <a:latin typeface="+mn-lt"/>
                        </a:rPr>
                        <a:t> (contenu largement revu)</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a:solidFill>
                            <a:srgbClr val="000000"/>
                          </a:solidFill>
                          <a:effectLst/>
                          <a:latin typeface="+mn-lt"/>
                        </a:rPr>
                        <a:t>PORTE-MONNAIE ELECTRONIQUE</a:t>
                      </a:r>
                    </a:p>
                  </a:txBody>
                  <a:tcPr marL="9525" marR="9525" marT="9525" marB="0" anchor="ctr"/>
                </a:tc>
              </a:tr>
              <a:tr h="1008571">
                <a:tc>
                  <a:txBody>
                    <a:bodyPr/>
                    <a:lstStyle/>
                    <a:p>
                      <a:pPr algn="ctr" fontAlgn="b"/>
                      <a:r>
                        <a:rPr lang="fr-FR" sz="1600" b="0" i="0" u="none" strike="noStrike" dirty="0">
                          <a:solidFill>
                            <a:srgbClr val="000000"/>
                          </a:solidFill>
                          <a:effectLst/>
                          <a:latin typeface="+mn-lt"/>
                        </a:rPr>
                        <a:t>FRAIS DE RECHERCHE ET DE DÉVELOPPEMENT (F.R.D.) (contenu largement revu)</a:t>
                      </a:r>
                    </a:p>
                  </a:txBody>
                  <a:tcPr marL="9525" marR="9525" marT="9525" marB="0" anchor="ctr"/>
                </a:tc>
                <a:tc>
                  <a:txBody>
                    <a:bodyPr/>
                    <a:lstStyle/>
                    <a:p>
                      <a:pPr algn="ctr" fontAlgn="ctr"/>
                      <a:r>
                        <a:rPr lang="fr-FR" sz="1600" b="0" i="0" u="none" strike="noStrike" dirty="0">
                          <a:solidFill>
                            <a:srgbClr val="000000"/>
                          </a:solidFill>
                          <a:effectLst/>
                          <a:latin typeface="+mn-lt"/>
                        </a:rPr>
                        <a:t>MONNAIE FONCTIONNELLE</a:t>
                      </a: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algn="ctr" fontAlgn="ctr"/>
                      <a:r>
                        <a:rPr lang="fr-FR" sz="1600" b="0" i="0" u="none" strike="noStrike" dirty="0" smtClean="0">
                          <a:solidFill>
                            <a:srgbClr val="000000"/>
                          </a:solidFill>
                          <a:effectLst/>
                          <a:latin typeface="+mn-lt"/>
                        </a:rPr>
                        <a:t>INSTRUMENTS DE MONNAIE ELECTRONIQUE</a:t>
                      </a:r>
                    </a:p>
                    <a:p>
                      <a:pPr algn="ctr" fontAlgn="ctr"/>
                      <a:endParaRPr lang="fr-FR" sz="1600" b="0" i="0" u="none" strike="noStrike" dirty="0">
                        <a:solidFill>
                          <a:srgbClr val="000000"/>
                        </a:solidFill>
                        <a:effectLst/>
                        <a:latin typeface="+mn-lt"/>
                      </a:endParaRPr>
                    </a:p>
                  </a:txBody>
                  <a:tcPr marL="9525" marR="9525" marT="9525" marB="0" anchor="ctr"/>
                </a:tc>
              </a:tr>
              <a:tr h="584332">
                <a:tc>
                  <a:txBody>
                    <a:bodyPr/>
                    <a:lstStyle/>
                    <a:p>
                      <a:pPr algn="ctr" fontAlgn="ctr"/>
                      <a:r>
                        <a:rPr lang="fr-FR" sz="1600" b="0" i="0" u="none" strike="noStrike" dirty="0" smtClean="0">
                          <a:solidFill>
                            <a:srgbClr val="000000"/>
                          </a:solidFill>
                          <a:effectLst/>
                          <a:latin typeface="+mn-lt"/>
                        </a:rPr>
                        <a:t>SYSCOHADA</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a:solidFill>
                            <a:srgbClr val="000000"/>
                          </a:solidFill>
                          <a:effectLst/>
                          <a:latin typeface="+mn-lt"/>
                        </a:rPr>
                        <a:t>PARTENARIAT</a:t>
                      </a:r>
                    </a:p>
                  </a:txBody>
                  <a:tcPr marL="9525" marR="9525" marT="9525" marB="0" anchor="ctr"/>
                </a:tc>
                <a:tc>
                  <a:txBody>
                    <a:bodyPr/>
                    <a:lstStyle/>
                    <a:p>
                      <a:pPr algn="ctr" fontAlgn="ctr"/>
                      <a:r>
                        <a:rPr lang="fr-FR" sz="1600" b="0" i="0" u="none" strike="noStrike" dirty="0">
                          <a:solidFill>
                            <a:srgbClr val="000000"/>
                          </a:solidFill>
                          <a:effectLst/>
                          <a:latin typeface="+mn-lt"/>
                        </a:rPr>
                        <a:t>POUVOIR</a:t>
                      </a:r>
                    </a:p>
                  </a:txBody>
                  <a:tcPr marL="9525" marR="9525" marT="9525" marB="0" anchor="ctr"/>
                </a:tc>
              </a:tr>
              <a:tr h="584332">
                <a:tc>
                  <a:txBody>
                    <a:bodyPr/>
                    <a:lstStyle/>
                    <a:p>
                      <a:pPr algn="ctr" fontAlgn="ctr"/>
                      <a:r>
                        <a:rPr lang="fr-FR" sz="1600" b="0" i="0" u="none" strike="noStrike" dirty="0">
                          <a:solidFill>
                            <a:srgbClr val="000000"/>
                          </a:solidFill>
                          <a:effectLst/>
                          <a:latin typeface="+mn-lt"/>
                        </a:rPr>
                        <a:t>IFRS</a:t>
                      </a:r>
                    </a:p>
                  </a:txBody>
                  <a:tcPr marL="9525" marR="9525" marT="9525" marB="0" anchor="ctr"/>
                </a:tc>
                <a:tc>
                  <a:txBody>
                    <a:bodyPr/>
                    <a:lstStyle/>
                    <a:p>
                      <a:pPr algn="ctr" fontAlgn="ctr"/>
                      <a:r>
                        <a:rPr lang="fr-FR" sz="1600" b="0" i="0" u="none" strike="noStrike" dirty="0" smtClean="0">
                          <a:solidFill>
                            <a:srgbClr val="000000"/>
                          </a:solidFill>
                          <a:effectLst/>
                          <a:latin typeface="+mn-lt"/>
                        </a:rPr>
                        <a:t>FILIALE</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a:solidFill>
                            <a:srgbClr val="000000"/>
                          </a:solidFill>
                          <a:effectLst/>
                          <a:latin typeface="+mn-lt"/>
                        </a:rPr>
                        <a:t>SOCIETE MERE</a:t>
                      </a:r>
                    </a:p>
                  </a:txBody>
                  <a:tcPr marL="9525" marR="9525" marT="9525" marB="0" anchor="ctr"/>
                </a:tc>
              </a:tr>
              <a:tr h="584332">
                <a:tc>
                  <a:txBody>
                    <a:bodyPr/>
                    <a:lstStyle/>
                    <a:p>
                      <a:pPr algn="ctr" fontAlgn="ctr"/>
                      <a:r>
                        <a:rPr lang="fr-FR" sz="1600" b="0" i="0" u="none" strike="noStrike" dirty="0" smtClean="0">
                          <a:solidFill>
                            <a:srgbClr val="000000"/>
                          </a:solidFill>
                          <a:effectLst/>
                          <a:latin typeface="+mn-lt"/>
                        </a:rPr>
                        <a:t>POSTULAT</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smtClean="0">
                          <a:solidFill>
                            <a:srgbClr val="000000"/>
                          </a:solidFill>
                          <a:effectLst/>
                          <a:latin typeface="+mn-lt"/>
                        </a:rPr>
                        <a:t>DROIT DE REVOCATION</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smtClean="0">
                          <a:solidFill>
                            <a:srgbClr val="000000"/>
                          </a:solidFill>
                          <a:effectLst/>
                          <a:latin typeface="+mn-lt"/>
                        </a:rPr>
                        <a:t>PROVISION</a:t>
                      </a:r>
                      <a:endParaRPr lang="fr-FR" sz="1600" b="0" i="0" u="none" strike="noStrike" dirty="0">
                        <a:solidFill>
                          <a:srgbClr val="000000"/>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xmlns="" val="387833976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r>
            <a:br>
              <a:rPr lang="fr-FR" dirty="0" smtClean="0"/>
            </a:br>
            <a:r>
              <a:rPr lang="fr-FR" dirty="0" smtClean="0"/>
              <a:t>Suppression de termes</a:t>
            </a:r>
            <a:br>
              <a:rPr lang="fr-FR" dirty="0" smtClean="0"/>
            </a:br>
            <a:r>
              <a:rPr lang="fr-FR" sz="4000" dirty="0" smtClean="0"/>
              <a:t/>
            </a:r>
            <a:br>
              <a:rPr lang="fr-FR" sz="4000" dirty="0" smtClean="0"/>
            </a:br>
            <a:r>
              <a:rPr lang="fr-FR" dirty="0" smtClean="0"/>
              <a:t/>
            </a:r>
            <a:br>
              <a:rPr lang="fr-FR" dirty="0" smtClean="0"/>
            </a:br>
            <a:endParaRPr lang="fr-FR" dirty="0"/>
          </a:p>
        </p:txBody>
      </p:sp>
      <p:sp>
        <p:nvSpPr>
          <p:cNvPr id="4" name="Espace réservé de la date 3"/>
          <p:cNvSpPr>
            <a:spLocks noGrp="1"/>
          </p:cNvSpPr>
          <p:nvPr>
            <p:ph type="dt" sz="half" idx="10"/>
          </p:nvPr>
        </p:nvSpPr>
        <p:spPr/>
        <p:txBody>
          <a:bodyPr/>
          <a:lstStyle/>
          <a:p>
            <a:fld id="{F1A145F3-6A6D-4F1D-ABA5-293DDE8959E2}"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173</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1825693012"/>
              </p:ext>
            </p:extLst>
          </p:nvPr>
        </p:nvGraphicFramePr>
        <p:xfrm>
          <a:off x="2302045" y="2328133"/>
          <a:ext cx="9493446" cy="3802304"/>
        </p:xfrm>
        <a:graphic>
          <a:graphicData uri="http://schemas.openxmlformats.org/drawingml/2006/table">
            <a:tbl>
              <a:tblPr firstRow="1" bandRow="1">
                <a:tableStyleId>{5C22544A-7EE6-4342-B048-85BDC9FD1C3A}</a:tableStyleId>
              </a:tblPr>
              <a:tblGrid>
                <a:gridCol w="4746723"/>
                <a:gridCol w="4746723"/>
              </a:tblGrid>
              <a:tr h="93969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2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fr-FR" sz="2000" dirty="0" smtClean="0"/>
                        <a:t>Suppression</a:t>
                      </a:r>
                    </a:p>
                    <a:p>
                      <a:pPr algn="ctr"/>
                      <a:endParaRPr lang="fr-FR" sz="2000" dirty="0"/>
                    </a:p>
                  </a:txBody>
                  <a:tcPr anchor="ctr"/>
                </a:tc>
                <a:tc hMerge="1">
                  <a:txBody>
                    <a:bodyPr/>
                    <a:lstStyle/>
                    <a:p>
                      <a:pPr algn="ctr"/>
                      <a:endParaRPr lang="fr-FR" sz="2000" dirty="0"/>
                    </a:p>
                  </a:txBody>
                  <a:tcPr anchor="ctr"/>
                </a:tc>
              </a:tr>
              <a:tr h="560130">
                <a:tc>
                  <a:txBody>
                    <a:bodyPr/>
                    <a:lstStyle/>
                    <a:p>
                      <a:pPr algn="ctr" fontAlgn="ctr"/>
                      <a:r>
                        <a:rPr lang="fr-FR" sz="1600" b="0" i="0" u="none" strike="noStrike" dirty="0" smtClean="0">
                          <a:solidFill>
                            <a:srgbClr val="000000"/>
                          </a:solidFill>
                          <a:effectLst/>
                          <a:latin typeface="+mn-lt"/>
                        </a:rPr>
                        <a:t>ACTIONS A DIVIDENDES PRIORITAIRE</a:t>
                      </a:r>
                      <a:endParaRPr lang="fr-FR" sz="1600" b="0" i="0" u="none" strike="noStrike" dirty="0">
                        <a:solidFill>
                          <a:srgbClr val="000000"/>
                        </a:solidFill>
                        <a:effectLst/>
                        <a:latin typeface="+mn-lt"/>
                      </a:endParaRPr>
                    </a:p>
                  </a:txBody>
                  <a:tcPr marL="9525" marR="9525" marT="9525" marB="0" anchor="ctr"/>
                </a:tc>
                <a:tc>
                  <a:txBody>
                    <a:bodyPr/>
                    <a:lstStyle/>
                    <a:p>
                      <a:pPr algn="ctr" fontAlgn="ctr"/>
                      <a:endParaRPr lang="fr-FR" sz="1600" b="0" i="0" u="none" strike="noStrike" dirty="0">
                        <a:solidFill>
                          <a:srgbClr val="000000"/>
                        </a:solidFill>
                        <a:effectLst/>
                        <a:latin typeface="+mn-lt"/>
                      </a:endParaRPr>
                    </a:p>
                  </a:txBody>
                  <a:tcPr marL="9525" marR="9525" marT="9525" marB="0" anchor="ctr"/>
                </a:tc>
              </a:tr>
              <a:tr h="510404">
                <a:tc>
                  <a:txBody>
                    <a:bodyPr/>
                    <a:lstStyle/>
                    <a:p>
                      <a:pPr algn="ctr" fontAlgn="ctr"/>
                      <a:r>
                        <a:rPr lang="fr-FR" sz="1600" b="0" i="0" u="none" strike="noStrike" dirty="0" smtClean="0">
                          <a:solidFill>
                            <a:srgbClr val="000000"/>
                          </a:solidFill>
                          <a:effectLst/>
                          <a:latin typeface="+mn-lt"/>
                        </a:rPr>
                        <a:t>SYSTÈME ALLEGE</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a:solidFill>
                            <a:srgbClr val="000000"/>
                          </a:solidFill>
                          <a:effectLst/>
                          <a:latin typeface="+mn-lt"/>
                        </a:rPr>
                        <a:t>IMMOBILISATIONS ANIMALES</a:t>
                      </a:r>
                    </a:p>
                  </a:txBody>
                  <a:tcPr marL="9525" marR="9525" marT="9525" marB="0" anchor="ctr"/>
                </a:tc>
              </a:tr>
              <a:tr h="69231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algn="ctr" fontAlgn="ctr"/>
                      <a:r>
                        <a:rPr lang="fr-FR" sz="1600" b="0" i="0" u="none" strike="noStrike" dirty="0" smtClean="0">
                          <a:solidFill>
                            <a:srgbClr val="000000"/>
                          </a:solidFill>
                          <a:effectLst/>
                          <a:latin typeface="+mn-lt"/>
                        </a:rPr>
                        <a:t>ANALYSE DES ECARTS</a:t>
                      </a:r>
                    </a:p>
                    <a:p>
                      <a:pPr algn="ctr" fontAlgn="ctr"/>
                      <a:endParaRPr lang="fr-FR" sz="1600" b="0" i="0" u="none" strike="noStrike" dirty="0">
                        <a:solidFill>
                          <a:srgbClr val="000000"/>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ANALYSE COÛT/VOLUME/PROFIT</a:t>
                      </a:r>
                    </a:p>
                    <a:p>
                      <a:pPr algn="ctr" fontAlgn="ctr"/>
                      <a:endParaRPr lang="fr-FR" sz="1600" b="0" i="0" u="none" strike="noStrike" dirty="0">
                        <a:solidFill>
                          <a:srgbClr val="000000"/>
                        </a:solidFill>
                        <a:effectLst/>
                        <a:latin typeface="+mn-lt"/>
                      </a:endParaRPr>
                    </a:p>
                  </a:txBody>
                  <a:tcPr marL="9525" marR="9525" marT="9525" marB="0" anchor="ctr"/>
                </a:tc>
              </a:tr>
              <a:tr h="920116">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MARGE BRUTE SUR MARCHANDISES </a:t>
                      </a:r>
                    </a:p>
                    <a:p>
                      <a:pPr marL="0" marR="0" indent="0" algn="ctr" defTabSz="457200" rtl="0" eaLnBrk="1" fontAlgn="ctr"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algn="ctr" fontAlgn="ctr"/>
                      <a:endParaRPr lang="fr-FR" sz="1600" b="0" i="0" u="none" strike="noStrike" dirty="0">
                        <a:solidFill>
                          <a:srgbClr val="000000"/>
                        </a:solidFill>
                        <a:effectLst/>
                        <a:latin typeface="+mn-lt"/>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MARGE BRUTE SUR MATIÈRES </a:t>
                      </a:r>
                    </a:p>
                    <a:p>
                      <a:pPr algn="ctr" fontAlgn="ctr"/>
                      <a:endParaRPr lang="fr-FR" sz="1600" b="0" i="0" u="none" strike="noStrike" dirty="0">
                        <a:solidFill>
                          <a:srgbClr val="000000"/>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xmlns="" val="109649581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1C4527C-F0D3-4B65-AFDE-BC89B81D13E6}"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174</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1203703250"/>
              </p:ext>
            </p:extLst>
          </p:nvPr>
        </p:nvGraphicFramePr>
        <p:xfrm>
          <a:off x="1955069" y="1419082"/>
          <a:ext cx="9552826" cy="5081751"/>
        </p:xfrm>
        <a:graphic>
          <a:graphicData uri="http://schemas.openxmlformats.org/drawingml/2006/table">
            <a:tbl>
              <a:tblPr firstRow="1" bandRow="1">
                <a:tableStyleId>{5C22544A-7EE6-4342-B048-85BDC9FD1C3A}</a:tableStyleId>
              </a:tblPr>
              <a:tblGrid>
                <a:gridCol w="4776413"/>
                <a:gridCol w="4776413"/>
              </a:tblGrid>
              <a:tr h="630024">
                <a:tc>
                  <a:txBody>
                    <a:bodyPr/>
                    <a:lstStyle/>
                    <a:p>
                      <a:pPr algn="ctr"/>
                      <a:r>
                        <a:rPr lang="fr-FR" sz="2000" baseline="0" dirty="0" smtClean="0"/>
                        <a:t>Définitions nouvelles</a:t>
                      </a:r>
                      <a:endParaRPr lang="fr-FR" sz="2000" dirty="0"/>
                    </a:p>
                  </a:txBody>
                  <a:tcPr anchor="ctr"/>
                </a:tc>
                <a:tc>
                  <a:txBody>
                    <a:bodyPr/>
                    <a:lstStyle/>
                    <a:p>
                      <a:pPr algn="ctr"/>
                      <a:r>
                        <a:rPr lang="fr-FR" sz="2000" dirty="0" smtClean="0"/>
                        <a:t>Suppression</a:t>
                      </a:r>
                      <a:endParaRPr lang="fr-FR" sz="2000" dirty="0"/>
                    </a:p>
                  </a:txBody>
                  <a:tcPr anchor="ctr"/>
                </a:tc>
              </a:tr>
              <a:tr h="726073">
                <a:tc>
                  <a:txBody>
                    <a:bodyPr/>
                    <a:lstStyle/>
                    <a:p>
                      <a:pPr algn="ctr" fontAlgn="ctr"/>
                      <a:r>
                        <a:rPr lang="fr-FR" sz="1600" b="0" i="0" u="none" strike="noStrike" dirty="0" smtClean="0">
                          <a:solidFill>
                            <a:srgbClr val="000000"/>
                          </a:solidFill>
                          <a:effectLst/>
                          <a:latin typeface="Century Gothic" panose="020B0502020202020204" pitchFamily="34" charset="0"/>
                        </a:rPr>
                        <a:t>Hypothèse sous-jacente</a:t>
                      </a:r>
                    </a:p>
                    <a:p>
                      <a:pPr algn="ctr" fontAlgn="ctr"/>
                      <a:r>
                        <a:rPr lang="fr-FR" sz="1600" b="0" i="0" u="none" strike="noStrike" dirty="0" smtClean="0">
                          <a:solidFill>
                            <a:srgbClr val="000000"/>
                          </a:solidFill>
                          <a:effectLst/>
                          <a:latin typeface="Century Gothic" panose="020B0502020202020204" pitchFamily="34" charset="0"/>
                        </a:rPr>
                        <a:t> (continuité de l’exploitation)</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endParaRPr lang="fr-FR" sz="1600" b="0" i="0" u="none" strike="noStrike" dirty="0">
                        <a:solidFill>
                          <a:srgbClr val="000000"/>
                        </a:solidFill>
                        <a:effectLst/>
                        <a:latin typeface="Century Gothic" panose="020B0502020202020204" pitchFamily="34" charset="0"/>
                      </a:endParaRPr>
                    </a:p>
                  </a:txBody>
                  <a:tcPr marL="9525" marR="9525" marT="9525" marB="0" anchor="ctr"/>
                </a:tc>
              </a:tr>
              <a:tr h="748146">
                <a:tc>
                  <a:txBody>
                    <a:bodyPr/>
                    <a:lstStyle/>
                    <a:p>
                      <a:pPr algn="ctr" fontAlgn="ctr"/>
                      <a:r>
                        <a:rPr lang="fr-FR" sz="1600" b="0" i="0" u="none" strike="noStrike" dirty="0">
                          <a:solidFill>
                            <a:srgbClr val="000000"/>
                          </a:solidFill>
                          <a:effectLst/>
                          <a:latin typeface="Century Gothic" panose="020B0502020202020204" pitchFamily="34" charset="0"/>
                        </a:rPr>
                        <a:t>CONVENTIONS COMPTABLES </a:t>
                      </a:r>
                      <a:endParaRPr lang="fr-FR" sz="1600" b="0" i="0" u="none" strike="noStrike" dirty="0" smtClean="0">
                        <a:solidFill>
                          <a:srgbClr val="000000"/>
                        </a:solidFill>
                        <a:effectLst/>
                        <a:latin typeface="Century Gothic" panose="020B0502020202020204" pitchFamily="34" charset="0"/>
                      </a:endParaRPr>
                    </a:p>
                    <a:p>
                      <a:pPr algn="ctr" fontAlgn="ctr"/>
                      <a:r>
                        <a:rPr lang="fr-FR" sz="1600" b="0" i="0" u="none" strike="noStrike" dirty="0" smtClean="0">
                          <a:solidFill>
                            <a:srgbClr val="000000"/>
                          </a:solidFill>
                          <a:effectLst/>
                          <a:latin typeface="Century Gothic" panose="020B0502020202020204" pitchFamily="34" charset="0"/>
                        </a:rPr>
                        <a:t>(</a:t>
                      </a:r>
                      <a:r>
                        <a:rPr lang="fr-FR" sz="1600" b="0" i="0" u="none" strike="noStrike" dirty="0">
                          <a:solidFill>
                            <a:srgbClr val="000000"/>
                          </a:solidFill>
                          <a:effectLst/>
                          <a:latin typeface="Century Gothic" panose="020B0502020202020204" pitchFamily="34" charset="0"/>
                        </a:rPr>
                        <a:t>définition complétée)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CONVENTIONS COMPTABLES DE BASE</a:t>
                      </a:r>
                    </a:p>
                  </a:txBody>
                  <a:tcPr marL="9525" marR="9525" marT="9525" marB="0" anchor="ctr"/>
                </a:tc>
              </a:tr>
              <a:tr h="1087436">
                <a:tc>
                  <a:txBody>
                    <a:bodyPr/>
                    <a:lstStyle/>
                    <a:p>
                      <a:pPr algn="ctr" fontAlgn="ctr"/>
                      <a:r>
                        <a:rPr lang="fr-FR" sz="1600" b="0" i="0" u="none" strike="noStrike" dirty="0">
                          <a:solidFill>
                            <a:srgbClr val="000000"/>
                          </a:solidFill>
                          <a:effectLst/>
                          <a:latin typeface="+mn-lt"/>
                        </a:rPr>
                        <a:t>PRINCIPES COMPTABLES </a:t>
                      </a:r>
                      <a:r>
                        <a:rPr lang="fr-FR" sz="1600" b="0" i="0" u="none" strike="noStrike" dirty="0" smtClean="0">
                          <a:solidFill>
                            <a:srgbClr val="000000"/>
                          </a:solidFill>
                          <a:effectLst/>
                          <a:latin typeface="+mn-lt"/>
                        </a:rPr>
                        <a:t>FONDAMENTAUX</a:t>
                      </a:r>
                    </a:p>
                    <a:p>
                      <a:pPr marL="1793875" indent="-285750" algn="l" fontAlgn="ctr">
                        <a:buFont typeface="Arial" panose="020B0604020202020204" pitchFamily="34" charset="0"/>
                        <a:buChar char="•"/>
                      </a:pPr>
                      <a:r>
                        <a:rPr lang="fr-FR" sz="1600" b="0" i="0" u="none" strike="noStrike" dirty="0" smtClean="0">
                          <a:solidFill>
                            <a:srgbClr val="000000"/>
                          </a:solidFill>
                          <a:effectLst/>
                          <a:latin typeface="+mn-lt"/>
                        </a:rPr>
                        <a:t>5</a:t>
                      </a:r>
                      <a:r>
                        <a:rPr lang="fr-FR" sz="1600" b="0" i="0" u="none" strike="noStrike" baseline="0" dirty="0" smtClean="0">
                          <a:solidFill>
                            <a:srgbClr val="000000"/>
                          </a:solidFill>
                          <a:effectLst/>
                          <a:latin typeface="+mn-lt"/>
                        </a:rPr>
                        <a:t> </a:t>
                      </a:r>
                      <a:r>
                        <a:rPr lang="fr-FR" sz="1600" b="0" i="0" u="none" strike="noStrike" dirty="0" smtClean="0">
                          <a:solidFill>
                            <a:srgbClr val="000000"/>
                          </a:solidFill>
                          <a:effectLst/>
                          <a:latin typeface="+mn-lt"/>
                        </a:rPr>
                        <a:t>Postulats</a:t>
                      </a:r>
                    </a:p>
                    <a:p>
                      <a:pPr marL="1793875" indent="-285750" algn="l" fontAlgn="ctr">
                        <a:buFont typeface="Arial" panose="020B0604020202020204" pitchFamily="34" charset="0"/>
                        <a:buChar char="•"/>
                      </a:pPr>
                      <a:r>
                        <a:rPr lang="fr-FR" sz="1600" b="0" i="0" u="none" strike="noStrike" dirty="0" smtClean="0">
                          <a:solidFill>
                            <a:srgbClr val="000000"/>
                          </a:solidFill>
                          <a:effectLst/>
                          <a:latin typeface="+mn-lt"/>
                        </a:rPr>
                        <a:t>5 Conventions</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smtClean="0">
                          <a:solidFill>
                            <a:srgbClr val="000000"/>
                          </a:solidFill>
                          <a:effectLst/>
                          <a:latin typeface="+mn-lt"/>
                        </a:rPr>
                        <a:t>8 + 1 PRINCIPES </a:t>
                      </a:r>
                      <a:r>
                        <a:rPr lang="fr-FR" sz="1600" b="0" i="0" u="none" strike="noStrike" dirty="0">
                          <a:solidFill>
                            <a:srgbClr val="000000"/>
                          </a:solidFill>
                          <a:effectLst/>
                          <a:latin typeface="+mn-lt"/>
                        </a:rPr>
                        <a:t>COMPTABLES</a:t>
                      </a:r>
                    </a:p>
                  </a:txBody>
                  <a:tcPr marL="9525" marR="9525" marT="9525" marB="0" anchor="ctr"/>
                </a:tc>
              </a:tr>
              <a:tr h="630024">
                <a:tc>
                  <a:txBody>
                    <a:bodyPr/>
                    <a:lstStyle/>
                    <a:p>
                      <a:pPr algn="ctr" fontAlgn="ctr"/>
                      <a:r>
                        <a:rPr lang="fr-FR" sz="1600" b="0" i="0" u="none" strike="noStrike" dirty="0">
                          <a:solidFill>
                            <a:srgbClr val="000000"/>
                          </a:solidFill>
                          <a:effectLst/>
                          <a:latin typeface="+mn-lt"/>
                        </a:rPr>
                        <a:t>CONVENTION DE TRANSPARENCE</a:t>
                      </a:r>
                    </a:p>
                  </a:txBody>
                  <a:tcPr marL="9525" marR="9525" marT="9525" marB="0" anchor="ctr"/>
                </a:tc>
                <a:tc>
                  <a:txBody>
                    <a:bodyPr/>
                    <a:lstStyle/>
                    <a:p>
                      <a:pPr algn="ctr" fontAlgn="ctr"/>
                      <a:r>
                        <a:rPr lang="fr-FR" sz="1600" b="0" i="0" u="none" strike="noStrike" dirty="0">
                          <a:solidFill>
                            <a:srgbClr val="000000"/>
                          </a:solidFill>
                          <a:effectLst/>
                          <a:latin typeface="+mn-lt"/>
                        </a:rPr>
                        <a:t>PRINCIPE DE TRANSPARENCE</a:t>
                      </a:r>
                    </a:p>
                  </a:txBody>
                  <a:tcPr marL="9525" marR="9525" marT="9525" marB="0" anchor="ctr"/>
                </a:tc>
              </a:tr>
              <a:tr h="630024">
                <a:tc>
                  <a:txBody>
                    <a:bodyPr/>
                    <a:lstStyle/>
                    <a:p>
                      <a:pPr algn="ctr" fontAlgn="ctr"/>
                      <a:r>
                        <a:rPr lang="fr-FR" sz="1600" b="0" i="0" u="none" strike="noStrike" dirty="0">
                          <a:solidFill>
                            <a:srgbClr val="000000"/>
                          </a:solidFill>
                          <a:effectLst/>
                          <a:latin typeface="+mn-lt"/>
                        </a:rPr>
                        <a:t>CONVENTION D'IMPORTANCE SIGNIFICATIVE</a:t>
                      </a:r>
                    </a:p>
                  </a:txBody>
                  <a:tcPr marL="9525" marR="9525" marT="9525" marB="0" anchor="ctr"/>
                </a:tc>
                <a:tc>
                  <a:txBody>
                    <a:bodyPr/>
                    <a:lstStyle/>
                    <a:p>
                      <a:pPr algn="ctr" fontAlgn="ctr"/>
                      <a:r>
                        <a:rPr lang="fr-FR" sz="1600" b="0" i="0" u="none" strike="noStrike" dirty="0">
                          <a:solidFill>
                            <a:srgbClr val="000000"/>
                          </a:solidFill>
                          <a:effectLst/>
                          <a:latin typeface="+mn-lt"/>
                        </a:rPr>
                        <a:t>PRINCIPE D'IMPORTANCE SIGNIFICATIVE</a:t>
                      </a:r>
                    </a:p>
                  </a:txBody>
                  <a:tcPr marL="9525" marR="9525" marT="9525" marB="0" anchor="ctr"/>
                </a:tc>
              </a:tr>
              <a:tr h="630024">
                <a:tc>
                  <a:txBody>
                    <a:bodyPr/>
                    <a:lstStyle/>
                    <a:p>
                      <a:pPr algn="ctr" fontAlgn="ctr"/>
                      <a:r>
                        <a:rPr lang="fr-FR" sz="1600" b="0" i="0" u="none" strike="noStrike" dirty="0">
                          <a:solidFill>
                            <a:srgbClr val="000000"/>
                          </a:solidFill>
                          <a:effectLst/>
                          <a:latin typeface="+mn-lt"/>
                        </a:rPr>
                        <a:t>POSTULAT D'INDEPENDANCE</a:t>
                      </a:r>
                    </a:p>
                  </a:txBody>
                  <a:tcPr marL="9525" marR="9525" marT="9525" marB="0" anchor="ctr"/>
                </a:tc>
                <a:tc>
                  <a:txBody>
                    <a:bodyPr/>
                    <a:lstStyle/>
                    <a:p>
                      <a:pPr algn="ctr" fontAlgn="ctr"/>
                      <a:r>
                        <a:rPr lang="fr-FR" sz="1600" b="0" i="0" u="none" strike="noStrike" dirty="0">
                          <a:solidFill>
                            <a:srgbClr val="000000"/>
                          </a:solidFill>
                          <a:effectLst/>
                          <a:latin typeface="+mn-lt"/>
                        </a:rPr>
                        <a:t>PRINCIPE D'INDEPENDANCE</a:t>
                      </a:r>
                    </a:p>
                  </a:txBody>
                  <a:tcPr marL="9525" marR="9525" marT="9525" marB="0" anchor="ctr"/>
                </a:tc>
              </a:tr>
            </a:tbl>
          </a:graphicData>
        </a:graphic>
      </p:graphicFrame>
      <p:sp>
        <p:nvSpPr>
          <p:cNvPr id="8" name="Titre 1"/>
          <p:cNvSpPr>
            <a:spLocks noGrp="1"/>
          </p:cNvSpPr>
          <p:nvPr>
            <p:ph type="title"/>
          </p:nvPr>
        </p:nvSpPr>
        <p:spPr>
          <a:xfrm>
            <a:off x="2596208" y="434767"/>
            <a:ext cx="8911687" cy="812142"/>
          </a:xfrm>
        </p:spPr>
        <p:txBody>
          <a:bodyPr>
            <a:normAutofit fontScale="90000"/>
          </a:bodyPr>
          <a:lstStyle/>
          <a:p>
            <a:pPr algn="ctr"/>
            <a:r>
              <a:rPr lang="fr-FR" dirty="0"/>
              <a:t>Nouvelles </a:t>
            </a:r>
            <a:r>
              <a:rPr lang="fr-FR" dirty="0" smtClean="0"/>
              <a:t>appellations</a:t>
            </a:r>
            <a:r>
              <a:rPr lang="fr-FR" dirty="0"/>
              <a:t/>
            </a:r>
            <a:br>
              <a:rPr lang="fr-FR" dirty="0"/>
            </a:br>
            <a:r>
              <a:rPr lang="fr-FR" dirty="0" smtClean="0"/>
              <a:t/>
            </a:r>
            <a:br>
              <a:rPr lang="fr-FR" dirty="0" smtClean="0"/>
            </a:br>
            <a:r>
              <a:rPr lang="fr-FR" sz="4000" dirty="0" smtClean="0"/>
              <a:t/>
            </a:r>
            <a:br>
              <a:rPr lang="fr-FR" sz="4000" dirty="0" smtClean="0"/>
            </a:br>
            <a:endParaRPr lang="fr-FR" dirty="0"/>
          </a:p>
        </p:txBody>
      </p:sp>
    </p:spTree>
    <p:extLst>
      <p:ext uri="{BB962C8B-B14F-4D97-AF65-F5344CB8AC3E}">
        <p14:creationId xmlns:p14="http://schemas.microsoft.com/office/powerpoint/2010/main" xmlns="" val="122291272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854532"/>
          </a:xfrm>
        </p:spPr>
        <p:txBody>
          <a:bodyPr>
            <a:normAutofit fontScale="90000"/>
          </a:bodyPr>
          <a:lstStyle/>
          <a:p>
            <a:pPr algn="ctr"/>
            <a:r>
              <a:rPr lang="fr-FR" dirty="0"/>
              <a:t>Nouvelles </a:t>
            </a:r>
            <a:r>
              <a:rPr lang="fr-FR" dirty="0" smtClean="0"/>
              <a:t>appellations</a:t>
            </a:r>
            <a:r>
              <a:rPr lang="fr-FR" dirty="0"/>
              <a:t/>
            </a:r>
            <a:br>
              <a:rPr lang="fr-FR" dirty="0"/>
            </a:br>
            <a:endParaRPr lang="fr-FR" dirty="0"/>
          </a:p>
        </p:txBody>
      </p:sp>
      <p:sp>
        <p:nvSpPr>
          <p:cNvPr id="4" name="Espace réservé de la date 3"/>
          <p:cNvSpPr>
            <a:spLocks noGrp="1"/>
          </p:cNvSpPr>
          <p:nvPr>
            <p:ph type="dt" sz="half" idx="10"/>
          </p:nvPr>
        </p:nvSpPr>
        <p:spPr/>
        <p:txBody>
          <a:bodyPr/>
          <a:lstStyle/>
          <a:p>
            <a:fld id="{98EDCA55-8C36-4CB8-BE66-716B15FB94E0}"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175</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3595693543"/>
              </p:ext>
            </p:extLst>
          </p:nvPr>
        </p:nvGraphicFramePr>
        <p:xfrm>
          <a:off x="2037490" y="1733797"/>
          <a:ext cx="9552826" cy="4874290"/>
        </p:xfrm>
        <a:graphic>
          <a:graphicData uri="http://schemas.openxmlformats.org/drawingml/2006/table">
            <a:tbl>
              <a:tblPr firstRow="1" bandRow="1">
                <a:tableStyleId>{5C22544A-7EE6-4342-B048-85BDC9FD1C3A}</a:tableStyleId>
              </a:tblPr>
              <a:tblGrid>
                <a:gridCol w="4776413"/>
                <a:gridCol w="4776413"/>
              </a:tblGrid>
              <a:tr h="630024">
                <a:tc>
                  <a:txBody>
                    <a:bodyPr/>
                    <a:lstStyle/>
                    <a:p>
                      <a:pPr algn="ctr"/>
                      <a:r>
                        <a:rPr lang="fr-FR" sz="2000" baseline="0" dirty="0" smtClean="0">
                          <a:latin typeface="+mn-lt"/>
                        </a:rPr>
                        <a:t>Définitions nouvelles</a:t>
                      </a:r>
                      <a:endParaRPr lang="fr-FR" sz="2000" dirty="0">
                        <a:latin typeface="+mn-lt"/>
                      </a:endParaRPr>
                    </a:p>
                  </a:txBody>
                  <a:tcPr anchor="ctr"/>
                </a:tc>
                <a:tc>
                  <a:txBody>
                    <a:bodyPr/>
                    <a:lstStyle/>
                    <a:p>
                      <a:pPr algn="ctr"/>
                      <a:r>
                        <a:rPr lang="fr-FR" sz="2000" dirty="0" smtClean="0">
                          <a:latin typeface="+mn-lt"/>
                        </a:rPr>
                        <a:t>Suppression</a:t>
                      </a:r>
                      <a:endParaRPr lang="fr-FR" sz="2000" dirty="0">
                        <a:latin typeface="+mn-lt"/>
                      </a:endParaRPr>
                    </a:p>
                  </a:txBody>
                  <a:tcPr anchor="ctr"/>
                </a:tc>
              </a:tr>
              <a:tr h="711888">
                <a:tc>
                  <a:txBody>
                    <a:bodyPr/>
                    <a:lstStyle/>
                    <a:p>
                      <a:pPr algn="ctr" fontAlgn="ctr"/>
                      <a:r>
                        <a:rPr lang="fr-FR" sz="1600" b="0" i="0" u="none" strike="noStrike" dirty="0">
                          <a:solidFill>
                            <a:srgbClr val="000000"/>
                          </a:solidFill>
                          <a:effectLst/>
                          <a:latin typeface="+mn-lt"/>
                        </a:rPr>
                        <a:t>CONVENTION D'INTANGIBILITE</a:t>
                      </a:r>
                    </a:p>
                  </a:txBody>
                  <a:tcPr marL="9525" marR="9525" marT="9525" marB="0" anchor="ctr"/>
                </a:tc>
                <a:tc>
                  <a:txBody>
                    <a:bodyPr/>
                    <a:lstStyle/>
                    <a:p>
                      <a:pPr algn="ctr" fontAlgn="ctr"/>
                      <a:r>
                        <a:rPr lang="fr-FR" sz="1600" b="0" i="0" u="none" strike="noStrike" dirty="0">
                          <a:solidFill>
                            <a:srgbClr val="000000"/>
                          </a:solidFill>
                          <a:effectLst/>
                          <a:latin typeface="+mn-lt"/>
                        </a:rPr>
                        <a:t>PRINCIPE D'INTANGIBILITE</a:t>
                      </a:r>
                    </a:p>
                  </a:txBody>
                  <a:tcPr marL="9525" marR="9525" marT="9525" marB="0" anchor="ctr"/>
                </a:tc>
              </a:tr>
              <a:tr h="538852">
                <a:tc>
                  <a:txBody>
                    <a:bodyPr/>
                    <a:lstStyle/>
                    <a:p>
                      <a:pPr algn="ctr" fontAlgn="ctr"/>
                      <a:r>
                        <a:rPr lang="fr-FR" sz="1600" b="0" i="0" u="none" strike="noStrike" dirty="0">
                          <a:solidFill>
                            <a:srgbClr val="000000"/>
                          </a:solidFill>
                          <a:effectLst/>
                          <a:latin typeface="Century Gothic" panose="020B0502020202020204" pitchFamily="34" charset="0"/>
                        </a:rPr>
                        <a:t>COMPTABILITE GENERALE OU FINANCIERE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COMPTABILITE GENERALE </a:t>
                      </a:r>
                    </a:p>
                  </a:txBody>
                  <a:tcPr marL="9525" marR="9525" marT="9525" marB="0" anchor="ctr"/>
                </a:tc>
              </a:tr>
              <a:tr h="630024">
                <a:tc>
                  <a:txBody>
                    <a:bodyPr/>
                    <a:lstStyle/>
                    <a:p>
                      <a:pPr algn="ctr" fontAlgn="ctr"/>
                      <a:r>
                        <a:rPr lang="fr-FR" sz="1600" b="0" i="0" u="none" strike="noStrike" dirty="0" smtClean="0">
                          <a:solidFill>
                            <a:srgbClr val="000000"/>
                          </a:solidFill>
                          <a:effectLst/>
                          <a:latin typeface="Century Gothic" panose="020B0502020202020204" pitchFamily="34" charset="0"/>
                        </a:rPr>
                        <a:t>CHARGES A PAYER</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fr-FR" sz="1600" b="0" i="0" u="none" strike="noStrike" dirty="0" smtClean="0">
                          <a:solidFill>
                            <a:srgbClr val="000000"/>
                          </a:solidFill>
                          <a:effectLst/>
                          <a:latin typeface="Century Gothic" panose="020B0502020202020204" pitchFamily="34" charset="0"/>
                        </a:rPr>
                        <a:t>DETTES PROVISIONNEES</a:t>
                      </a:r>
                      <a:r>
                        <a:rPr lang="fr-FR" sz="1600" b="0" i="0" u="none" strike="noStrike" baseline="0" dirty="0" smtClean="0">
                          <a:solidFill>
                            <a:srgbClr val="000000"/>
                          </a:solidFill>
                          <a:effectLst/>
                          <a:latin typeface="Century Gothic" panose="020B0502020202020204" pitchFamily="34" charset="0"/>
                        </a:rPr>
                        <a:t> </a:t>
                      </a:r>
                      <a:endParaRPr lang="fr-FR" sz="1600" b="0" i="0" u="none" strike="noStrike" dirty="0">
                        <a:solidFill>
                          <a:srgbClr val="000000"/>
                        </a:solidFill>
                        <a:effectLst/>
                        <a:latin typeface="Century Gothic" panose="020B0502020202020204" pitchFamily="34" charset="0"/>
                      </a:endParaRPr>
                    </a:p>
                  </a:txBody>
                  <a:tcPr marL="9525" marR="9525" marT="9525" marB="0" anchor="ctr"/>
                </a:tc>
              </a:tr>
              <a:tr h="992433">
                <a:tc>
                  <a:txBody>
                    <a:bodyPr/>
                    <a:lstStyle/>
                    <a:p>
                      <a:pPr algn="ctr" fontAlgn="ctr"/>
                      <a:r>
                        <a:rPr lang="fr-FR" sz="1600" b="0" i="0" u="none" strike="noStrike" dirty="0" smtClean="0">
                          <a:solidFill>
                            <a:srgbClr val="000000"/>
                          </a:solidFill>
                          <a:effectLst/>
                          <a:latin typeface="Century Gothic" panose="020B0502020202020204" pitchFamily="34" charset="0"/>
                        </a:rPr>
                        <a:t>DOTATIONS (</a:t>
                      </a:r>
                      <a:r>
                        <a:rPr lang="fr-FR" sz="1600" b="0" i="0" u="none" strike="noStrike" dirty="0">
                          <a:solidFill>
                            <a:srgbClr val="000000"/>
                          </a:solidFill>
                          <a:effectLst/>
                          <a:latin typeface="Century Gothic" panose="020B0502020202020204" pitchFamily="34" charset="0"/>
                        </a:rPr>
                        <a:t>aux amortissements, </a:t>
                      </a:r>
                      <a:r>
                        <a:rPr lang="fr-FR" sz="1600" b="0" i="0" u="none" strike="noStrike" dirty="0" smtClean="0">
                          <a:solidFill>
                            <a:srgbClr val="000000"/>
                          </a:solidFill>
                          <a:effectLst/>
                          <a:latin typeface="Century Gothic" panose="020B0502020202020204" pitchFamily="34" charset="0"/>
                        </a:rPr>
                        <a:t>aux dépréciations et </a:t>
                      </a:r>
                      <a:r>
                        <a:rPr lang="fr-FR" sz="1600" b="0" i="0" u="none" strike="noStrike" dirty="0">
                          <a:solidFill>
                            <a:srgbClr val="000000"/>
                          </a:solidFill>
                          <a:effectLst/>
                          <a:latin typeface="Century Gothic" panose="020B0502020202020204" pitchFamily="34" charset="0"/>
                        </a:rPr>
                        <a:t>aux provisions)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(définition complétée</a:t>
                      </a:r>
                      <a:r>
                        <a:rPr lang="fr-FR" sz="1600" b="0" i="0" u="none" strike="noStrike" dirty="0" smtClean="0">
                          <a:solidFill>
                            <a:srgbClr val="000000"/>
                          </a:solidFill>
                          <a:effectLst/>
                          <a:latin typeface="Century Gothic" panose="020B0502020202020204" pitchFamily="34" charset="0"/>
                        </a:rPr>
                        <a:t>)</a:t>
                      </a:r>
                    </a:p>
                  </a:txBody>
                  <a:tcPr marL="9525" marR="9525" marT="9525" marB="0" anchor="ctr"/>
                </a:tc>
                <a:tc>
                  <a:txBody>
                    <a:bodyPr/>
                    <a:lstStyle/>
                    <a:p>
                      <a:pPr algn="ctr" fontAlgn="ctr"/>
                      <a:r>
                        <a:rPr lang="fr-FR" sz="1600" b="0" i="0" u="none" strike="noStrike" dirty="0" smtClean="0">
                          <a:solidFill>
                            <a:srgbClr val="000000"/>
                          </a:solidFill>
                          <a:effectLst/>
                          <a:latin typeface="Century Gothic" panose="020B0502020202020204" pitchFamily="34" charset="0"/>
                        </a:rPr>
                        <a:t>DOTATIONS  </a:t>
                      </a:r>
                    </a:p>
                    <a:p>
                      <a:pPr algn="ctr" fontAlgn="ctr"/>
                      <a:r>
                        <a:rPr lang="fr-FR" sz="1600" b="0" i="0" u="none" strike="noStrike" dirty="0" smtClean="0">
                          <a:solidFill>
                            <a:srgbClr val="000000"/>
                          </a:solidFill>
                          <a:effectLst/>
                          <a:latin typeface="Century Gothic" panose="020B0502020202020204" pitchFamily="34" charset="0"/>
                        </a:rPr>
                        <a:t>(</a:t>
                      </a:r>
                      <a:r>
                        <a:rPr lang="fr-FR" sz="1600" b="0" i="0" u="none" strike="noStrike" dirty="0">
                          <a:solidFill>
                            <a:srgbClr val="000000"/>
                          </a:solidFill>
                          <a:effectLst/>
                          <a:latin typeface="Century Gothic" panose="020B0502020202020204" pitchFamily="34" charset="0"/>
                        </a:rPr>
                        <a:t>aux amortissements  </a:t>
                      </a:r>
                      <a:r>
                        <a:rPr lang="fr-FR" sz="1600" b="0" i="0" u="none" strike="noStrike" dirty="0" smtClean="0">
                          <a:solidFill>
                            <a:srgbClr val="000000"/>
                          </a:solidFill>
                          <a:effectLst/>
                          <a:latin typeface="Century Gothic" panose="020B0502020202020204" pitchFamily="34" charset="0"/>
                        </a:rPr>
                        <a:t>et </a:t>
                      </a:r>
                      <a:r>
                        <a:rPr lang="fr-FR" sz="1600" b="0" i="0" u="none" strike="noStrike" dirty="0">
                          <a:solidFill>
                            <a:srgbClr val="000000"/>
                          </a:solidFill>
                          <a:effectLst/>
                          <a:latin typeface="Century Gothic" panose="020B0502020202020204" pitchFamily="34" charset="0"/>
                        </a:rPr>
                        <a:t>aux provisions)</a:t>
                      </a:r>
                    </a:p>
                  </a:txBody>
                  <a:tcPr marL="9525" marR="9525" marT="9525" marB="0" anchor="ctr"/>
                </a:tc>
              </a:tr>
              <a:tr h="630024">
                <a:tc>
                  <a:txBody>
                    <a:bodyPr/>
                    <a:lstStyle/>
                    <a:p>
                      <a:pPr marL="719138" indent="-285750" algn="l" defTabSz="457200" rtl="0" eaLnBrk="1" fontAlgn="ctr" latinLnBrk="0" hangingPunct="1">
                        <a:buFont typeface="Arial" panose="020B0604020202020204" pitchFamily="34" charset="0"/>
                        <a:buChar char="•"/>
                      </a:pPr>
                      <a:r>
                        <a:rPr lang="fr-FR" sz="1600" b="0" i="0" u="none" strike="noStrike" kern="1200" dirty="0">
                          <a:solidFill>
                            <a:srgbClr val="000000"/>
                          </a:solidFill>
                          <a:effectLst/>
                          <a:latin typeface="Century Gothic" panose="020B0502020202020204" pitchFamily="34" charset="0"/>
                          <a:ea typeface="+mn-ea"/>
                          <a:cs typeface="+mn-cs"/>
                        </a:rPr>
                        <a:t>CHARGES POUR DEPRECIATION </a:t>
                      </a:r>
                      <a:endParaRPr lang="fr-FR" sz="1600" b="0" i="0" u="none" strike="noStrike" kern="1200" dirty="0" smtClean="0">
                        <a:solidFill>
                          <a:srgbClr val="000000"/>
                        </a:solidFill>
                        <a:effectLst/>
                        <a:latin typeface="Century Gothic" panose="020B0502020202020204" pitchFamily="34" charset="0"/>
                        <a:ea typeface="+mn-ea"/>
                        <a:cs typeface="+mn-cs"/>
                      </a:endParaRPr>
                    </a:p>
                    <a:p>
                      <a:pPr marL="719138" indent="-285750" algn="l" defTabSz="457200" rtl="0" eaLnBrk="1" fontAlgn="ctr" latinLnBrk="0" hangingPunct="1">
                        <a:buFont typeface="Arial" panose="020B0604020202020204" pitchFamily="34" charset="0"/>
                        <a:buChar char="•"/>
                      </a:pPr>
                      <a:r>
                        <a:rPr lang="fr-FR" sz="1600" b="0" i="0" u="none" strike="noStrike" kern="1200" dirty="0" smtClean="0">
                          <a:solidFill>
                            <a:srgbClr val="000000"/>
                          </a:solidFill>
                          <a:effectLst/>
                          <a:latin typeface="Century Gothic" panose="020B0502020202020204" pitchFamily="34" charset="0"/>
                          <a:ea typeface="+mn-ea"/>
                          <a:cs typeface="+mn-cs"/>
                        </a:rPr>
                        <a:t>PROVISIONS </a:t>
                      </a:r>
                      <a:r>
                        <a:rPr lang="fr-FR" sz="1600" b="0" i="0" u="none" strike="noStrike" kern="1200" dirty="0">
                          <a:solidFill>
                            <a:srgbClr val="000000"/>
                          </a:solidFill>
                          <a:effectLst/>
                          <a:latin typeface="Century Gothic" panose="020B0502020202020204" pitchFamily="34" charset="0"/>
                          <a:ea typeface="+mn-ea"/>
                          <a:cs typeface="+mn-cs"/>
                        </a:rPr>
                        <a:t>POUR RISQUES A COURT TERME</a:t>
                      </a:r>
                    </a:p>
                  </a:txBody>
                  <a:tcPr marL="9525" marR="9525" marT="9525" marB="0" anchor="ctr"/>
                </a:tc>
                <a:tc>
                  <a:txBody>
                    <a:bodyPr/>
                    <a:lstStyle/>
                    <a:p>
                      <a:pPr marL="0" algn="ctr" defTabSz="457200" rtl="0" eaLnBrk="1" fontAlgn="ctr" latinLnBrk="0" hangingPunct="1"/>
                      <a:r>
                        <a:rPr lang="fr-FR" sz="1600" b="0" i="0" u="none" strike="noStrike" kern="1200" dirty="0">
                          <a:solidFill>
                            <a:srgbClr val="000000"/>
                          </a:solidFill>
                          <a:effectLst/>
                          <a:latin typeface="Century Gothic" panose="020B0502020202020204" pitchFamily="34" charset="0"/>
                          <a:ea typeface="+mn-ea"/>
                          <a:cs typeface="+mn-cs"/>
                        </a:rPr>
                        <a:t>CHARGES PROVISIONNEES</a:t>
                      </a:r>
                    </a:p>
                  </a:txBody>
                  <a:tcPr marL="9525" marR="9525" marT="9525" marB="0" anchor="ctr"/>
                </a:tc>
              </a:tr>
              <a:tr h="630024">
                <a:tc>
                  <a:txBody>
                    <a:bodyPr/>
                    <a:lstStyle/>
                    <a:p>
                      <a:pPr marL="0" algn="ctr" defTabSz="457200" rtl="0" eaLnBrk="1" fontAlgn="ctr" latinLnBrk="0" hangingPunct="1"/>
                      <a:r>
                        <a:rPr lang="fr-FR" sz="1600" b="0" i="0" u="none" strike="noStrike" kern="1200" dirty="0">
                          <a:solidFill>
                            <a:srgbClr val="000000"/>
                          </a:solidFill>
                          <a:effectLst/>
                          <a:latin typeface="Century Gothic" panose="020B0502020202020204" pitchFamily="34" charset="0"/>
                          <a:ea typeface="+mn-ea"/>
                          <a:cs typeface="+mn-cs"/>
                        </a:rPr>
                        <a:t>DEPRECIATION</a:t>
                      </a:r>
                      <a:br>
                        <a:rPr lang="fr-FR" sz="1600" b="0" i="0" u="none" strike="noStrike" kern="1200" dirty="0">
                          <a:solidFill>
                            <a:srgbClr val="000000"/>
                          </a:solidFill>
                          <a:effectLst/>
                          <a:latin typeface="Century Gothic" panose="020B0502020202020204" pitchFamily="34" charset="0"/>
                          <a:ea typeface="+mn-ea"/>
                          <a:cs typeface="+mn-cs"/>
                        </a:rPr>
                      </a:br>
                      <a:r>
                        <a:rPr lang="fr-FR" sz="1600" b="0" i="0" u="none" strike="noStrike" kern="1200" dirty="0">
                          <a:solidFill>
                            <a:srgbClr val="000000"/>
                          </a:solidFill>
                          <a:effectLst/>
                          <a:latin typeface="Century Gothic" panose="020B0502020202020204" pitchFamily="34" charset="0"/>
                          <a:ea typeface="+mn-ea"/>
                          <a:cs typeface="+mn-cs"/>
                        </a:rPr>
                        <a:t> (définition complétée)</a:t>
                      </a:r>
                    </a:p>
                  </a:txBody>
                  <a:tcPr marL="9525" marR="9525" marT="9525" marB="0" anchor="ctr"/>
                </a:tc>
                <a:tc>
                  <a:txBody>
                    <a:bodyPr/>
                    <a:lstStyle/>
                    <a:p>
                      <a:pPr marL="0" algn="ctr" defTabSz="457200" rtl="0" eaLnBrk="1" fontAlgn="ctr" latinLnBrk="0" hangingPunct="1"/>
                      <a:r>
                        <a:rPr lang="fr-FR" sz="1600" b="0" i="0" u="none" strike="noStrike" kern="1200" dirty="0" smtClean="0">
                          <a:solidFill>
                            <a:srgbClr val="000000"/>
                          </a:solidFill>
                          <a:effectLst/>
                          <a:latin typeface="Century Gothic" panose="020B0502020202020204" pitchFamily="34" charset="0"/>
                          <a:ea typeface="+mn-ea"/>
                          <a:cs typeface="+mn-cs"/>
                        </a:rPr>
                        <a:t>PROVISION</a:t>
                      </a:r>
                      <a:r>
                        <a:rPr lang="fr-FR" sz="1600" b="0" i="0" u="none" strike="noStrike" kern="1200" baseline="0" dirty="0" smtClean="0">
                          <a:solidFill>
                            <a:srgbClr val="000000"/>
                          </a:solidFill>
                          <a:effectLst/>
                          <a:latin typeface="Century Gothic" panose="020B0502020202020204" pitchFamily="34" charset="0"/>
                          <a:ea typeface="+mn-ea"/>
                          <a:cs typeface="+mn-cs"/>
                        </a:rPr>
                        <a:t> POUR DEPRECIATON D’ACTIFS</a:t>
                      </a:r>
                      <a:endParaRPr lang="fr-FR" sz="16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xmlns="" val="34095992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274FCCE-DC3A-4467-83D5-2873FD2B39A1}"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176</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4201029068"/>
              </p:ext>
            </p:extLst>
          </p:nvPr>
        </p:nvGraphicFramePr>
        <p:xfrm>
          <a:off x="1955069" y="1025248"/>
          <a:ext cx="9552826" cy="5475585"/>
        </p:xfrm>
        <a:graphic>
          <a:graphicData uri="http://schemas.openxmlformats.org/drawingml/2006/table">
            <a:tbl>
              <a:tblPr firstRow="1" bandRow="1">
                <a:tableStyleId>{5C22544A-7EE6-4342-B048-85BDC9FD1C3A}</a:tableStyleId>
              </a:tblPr>
              <a:tblGrid>
                <a:gridCol w="4776413"/>
                <a:gridCol w="4776413"/>
              </a:tblGrid>
              <a:tr h="689775">
                <a:tc>
                  <a:txBody>
                    <a:bodyPr/>
                    <a:lstStyle/>
                    <a:p>
                      <a:pPr algn="ctr"/>
                      <a:r>
                        <a:rPr lang="fr-FR" sz="2000" baseline="0" dirty="0" smtClean="0"/>
                        <a:t>Définitions nouvelles</a:t>
                      </a:r>
                      <a:endParaRPr lang="fr-FR" sz="2000" dirty="0"/>
                    </a:p>
                  </a:txBody>
                  <a:tcPr anchor="ctr"/>
                </a:tc>
                <a:tc>
                  <a:txBody>
                    <a:bodyPr/>
                    <a:lstStyle/>
                    <a:p>
                      <a:pPr algn="ctr"/>
                      <a:r>
                        <a:rPr lang="fr-FR" sz="2000" dirty="0" smtClean="0"/>
                        <a:t>Suppression</a:t>
                      </a:r>
                      <a:endParaRPr lang="fr-FR" sz="2000" dirty="0"/>
                    </a:p>
                  </a:txBody>
                  <a:tcPr anchor="ctr"/>
                </a:tc>
              </a:tr>
              <a:tr h="640262">
                <a:tc>
                  <a:txBody>
                    <a:bodyPr/>
                    <a:lstStyle/>
                    <a:p>
                      <a:pPr algn="ctr" fontAlgn="ctr"/>
                      <a:r>
                        <a:rPr lang="fr-FR" sz="1600" b="0" i="0" u="none" strike="noStrike" dirty="0">
                          <a:solidFill>
                            <a:srgbClr val="000000"/>
                          </a:solidFill>
                          <a:effectLst/>
                          <a:latin typeface="Century Gothic" panose="020B0502020202020204" pitchFamily="34" charset="0"/>
                        </a:rPr>
                        <a:t>TABLEAU DE FLUX DE TRESORERIE</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TAFIRE</a:t>
                      </a:r>
                    </a:p>
                  </a:txBody>
                  <a:tcPr marL="9525" marR="9525" marT="9525" marB="0" anchor="ctr"/>
                </a:tc>
              </a:tr>
              <a:tr h="482848">
                <a:tc>
                  <a:txBody>
                    <a:bodyPr/>
                    <a:lstStyle/>
                    <a:p>
                      <a:pPr algn="ctr" fontAlgn="ctr"/>
                      <a:r>
                        <a:rPr lang="fr-FR" sz="1600" b="0" i="0" u="none" strike="noStrike" dirty="0" smtClean="0">
                          <a:solidFill>
                            <a:srgbClr val="000000"/>
                          </a:solidFill>
                          <a:effectLst/>
                          <a:latin typeface="Century Gothic" panose="020B0502020202020204" pitchFamily="34" charset="0"/>
                        </a:rPr>
                        <a:t>NOTE ANNEXE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fr-FR" sz="1600" b="0" i="0" u="none" strike="noStrike" dirty="0" smtClean="0">
                          <a:solidFill>
                            <a:srgbClr val="000000"/>
                          </a:solidFill>
                          <a:effectLst/>
                          <a:latin typeface="Century Gothic" panose="020B0502020202020204" pitchFamily="34" charset="0"/>
                        </a:rPr>
                        <a:t>ETAT ANNEXE</a:t>
                      </a:r>
                      <a:endParaRPr lang="fr-FR" sz="1600" b="0" i="0" u="none" strike="noStrike" dirty="0">
                        <a:solidFill>
                          <a:srgbClr val="000000"/>
                        </a:solidFill>
                        <a:effectLst/>
                        <a:latin typeface="Century Gothic" panose="020B0502020202020204" pitchFamily="34" charset="0"/>
                      </a:endParaRPr>
                    </a:p>
                  </a:txBody>
                  <a:tcPr marL="9525" marR="9525" marT="9525" marB="0" anchor="ctr"/>
                </a:tc>
              </a:tr>
              <a:tr h="689775">
                <a:tc>
                  <a:txBody>
                    <a:bodyPr/>
                    <a:lstStyle/>
                    <a:p>
                      <a:pPr algn="ctr" fontAlgn="ctr"/>
                      <a:endParaRPr lang="fr-FR" sz="1600" b="0" i="0" u="none" strike="noStrike" dirty="0" smtClean="0">
                        <a:solidFill>
                          <a:srgbClr val="000000"/>
                        </a:solidFill>
                        <a:effectLst/>
                        <a:latin typeface="Century Gothic" panose="020B0502020202020204" pitchFamily="34" charset="0"/>
                      </a:endParaRPr>
                    </a:p>
                    <a:p>
                      <a:pPr algn="ctr" fontAlgn="ctr"/>
                      <a:r>
                        <a:rPr lang="fr-FR" sz="1600" b="0" i="0" u="none" strike="noStrike" dirty="0" smtClean="0">
                          <a:solidFill>
                            <a:srgbClr val="000000"/>
                          </a:solidFill>
                          <a:effectLst/>
                          <a:latin typeface="Century Gothic" panose="020B0502020202020204" pitchFamily="34" charset="0"/>
                        </a:rPr>
                        <a:t>CONVERSION </a:t>
                      </a:r>
                      <a:r>
                        <a:rPr lang="fr-FR" sz="1600" b="0" i="0" u="none" strike="noStrike" dirty="0">
                          <a:solidFill>
                            <a:srgbClr val="000000"/>
                          </a:solidFill>
                          <a:effectLst/>
                          <a:latin typeface="Century Gothic" panose="020B0502020202020204" pitchFamily="34" charset="0"/>
                        </a:rPr>
                        <a:t>DES COMPTES DES ENTITES  ÉTRANGÈRES À LA ZONE </a:t>
                      </a:r>
                      <a:r>
                        <a:rPr lang="fr-FR" sz="1600" b="0" i="0" u="none" strike="noStrike" dirty="0" smtClean="0">
                          <a:solidFill>
                            <a:srgbClr val="000000"/>
                          </a:solidFill>
                          <a:effectLst/>
                          <a:latin typeface="Century Gothic" panose="020B0502020202020204" pitchFamily="34" charset="0"/>
                        </a:rPr>
                        <a:t>MONETAIRE</a:t>
                      </a:r>
                    </a:p>
                    <a:p>
                      <a:pPr algn="ctr" fontAlgn="ctr"/>
                      <a:endParaRPr lang="fr-FR" sz="1600" b="0" i="0" u="none" strike="noStrike" dirty="0" smtClean="0">
                        <a:solidFill>
                          <a:srgbClr val="000000"/>
                        </a:solidFill>
                        <a:effectLst/>
                        <a:latin typeface="Century Gothic" panose="020B0502020202020204" pitchFamily="34" charset="0"/>
                      </a:endParaRPr>
                    </a:p>
                    <a:p>
                      <a:pPr algn="ctr" fontAlgn="ctr"/>
                      <a:r>
                        <a:rPr lang="fr-FR" sz="1600" b="0" i="0" u="none" strike="noStrike" dirty="0" smtClean="0">
                          <a:solidFill>
                            <a:srgbClr val="000000"/>
                          </a:solidFill>
                          <a:effectLst/>
                          <a:latin typeface="Century Gothic" panose="020B0502020202020204" pitchFamily="34" charset="0"/>
                        </a:rPr>
                        <a:t> </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endParaRPr lang="fr-FR" sz="1600" b="0" i="0" u="none" strike="noStrike" dirty="0" smtClean="0">
                        <a:solidFill>
                          <a:srgbClr val="000000"/>
                        </a:solidFill>
                        <a:effectLst/>
                        <a:latin typeface="Century Gothic" panose="020B0502020202020204" pitchFamily="34" charset="0"/>
                      </a:endParaRPr>
                    </a:p>
                    <a:p>
                      <a:pPr algn="ctr" fontAlgn="ctr"/>
                      <a:r>
                        <a:rPr lang="fr-FR" sz="1600" b="0" i="0" u="none" strike="noStrike" dirty="0" smtClean="0">
                          <a:solidFill>
                            <a:srgbClr val="000000"/>
                          </a:solidFill>
                          <a:effectLst/>
                          <a:latin typeface="Century Gothic" panose="020B0502020202020204" pitchFamily="34" charset="0"/>
                        </a:rPr>
                        <a:t>CONVERSION </a:t>
                      </a:r>
                      <a:r>
                        <a:rPr lang="fr-FR" sz="1600" b="0" i="0" u="none" strike="noStrike" dirty="0">
                          <a:solidFill>
                            <a:srgbClr val="000000"/>
                          </a:solidFill>
                          <a:effectLst/>
                          <a:latin typeface="Century Gothic" panose="020B0502020202020204" pitchFamily="34" charset="0"/>
                        </a:rPr>
                        <a:t>DES COMPTES DES  ENTREPRISES ÉTRANGÈRES À  L'ESPACE </a:t>
                      </a:r>
                      <a:r>
                        <a:rPr lang="fr-FR" sz="1600" b="0" i="0" u="none" strike="noStrike" dirty="0" smtClean="0">
                          <a:solidFill>
                            <a:srgbClr val="000000"/>
                          </a:solidFill>
                          <a:effectLst/>
                          <a:latin typeface="Century Gothic" panose="020B0502020202020204" pitchFamily="34" charset="0"/>
                        </a:rPr>
                        <a:t>OHADA</a:t>
                      </a:r>
                    </a:p>
                    <a:p>
                      <a:pPr algn="ctr" fontAlgn="ctr"/>
                      <a:r>
                        <a:rPr lang="fr-FR" sz="1600" b="0" i="0" u="none" strike="noStrike" dirty="0" smtClean="0">
                          <a:solidFill>
                            <a:srgbClr val="000000"/>
                          </a:solidFill>
                          <a:effectLst/>
                          <a:latin typeface="Century Gothic" panose="020B0502020202020204" pitchFamily="34" charset="0"/>
                        </a:rPr>
                        <a:t> </a:t>
                      </a:r>
                    </a:p>
                    <a:p>
                      <a:pPr algn="ctr" fontAlgn="ctr"/>
                      <a:endParaRPr lang="fr-FR" sz="1600" b="0" i="0" u="none" strike="noStrike" dirty="0">
                        <a:solidFill>
                          <a:srgbClr val="000000"/>
                        </a:solidFill>
                        <a:effectLst/>
                        <a:latin typeface="Century Gothic" panose="020B0502020202020204" pitchFamily="34" charset="0"/>
                      </a:endParaRPr>
                    </a:p>
                  </a:txBody>
                  <a:tcPr marL="9525" marR="9525" marT="9525" marB="0" anchor="ctr"/>
                </a:tc>
              </a:tr>
              <a:tr h="811325">
                <a:tc>
                  <a:txBody>
                    <a:bodyPr/>
                    <a:lstStyle/>
                    <a:p>
                      <a:pPr algn="ctr" fontAlgn="ctr"/>
                      <a:r>
                        <a:rPr lang="fr-FR" sz="1600" b="0" i="0" u="none" strike="noStrike" dirty="0">
                          <a:solidFill>
                            <a:srgbClr val="000000"/>
                          </a:solidFill>
                          <a:effectLst/>
                          <a:latin typeface="+mn-lt"/>
                        </a:rPr>
                        <a:t>MONNAIE DE COMPTABILISATION OU DE PRESENTATION</a:t>
                      </a:r>
                    </a:p>
                  </a:txBody>
                  <a:tcPr marL="9525" marR="9525" marT="9525" marB="0" anchor="ctr"/>
                </a:tc>
                <a:tc>
                  <a:txBody>
                    <a:bodyPr/>
                    <a:lstStyle/>
                    <a:p>
                      <a:pPr algn="ctr" fontAlgn="ctr"/>
                      <a:r>
                        <a:rPr lang="fr-FR" sz="1600" b="0" i="0" u="none" strike="noStrike" dirty="0">
                          <a:solidFill>
                            <a:srgbClr val="000000"/>
                          </a:solidFill>
                          <a:effectLst/>
                          <a:latin typeface="+mn-lt"/>
                        </a:rPr>
                        <a:t>MONNAIE DE COMPTABILISATION </a:t>
                      </a:r>
                    </a:p>
                  </a:txBody>
                  <a:tcPr marL="9525" marR="9525" marT="9525" marB="0" anchor="ctr"/>
                </a:tc>
              </a:tr>
              <a:tr h="811325">
                <a:tc>
                  <a:txBody>
                    <a:bodyPr/>
                    <a:lstStyle/>
                    <a:p>
                      <a:pPr algn="ctr" fontAlgn="ctr"/>
                      <a:r>
                        <a:rPr lang="fr-FR" sz="1600" b="0" i="0" u="none" strike="noStrike" dirty="0">
                          <a:solidFill>
                            <a:srgbClr val="000000"/>
                          </a:solidFill>
                          <a:effectLst/>
                          <a:latin typeface="+mn-lt"/>
                        </a:rPr>
                        <a:t>INDEMNITES DE FONCTION</a:t>
                      </a:r>
                    </a:p>
                  </a:txBody>
                  <a:tcPr marL="9525" marR="9525" marT="9525" marB="0" anchor="ctr"/>
                </a:tc>
                <a:tc>
                  <a:txBody>
                    <a:bodyPr/>
                    <a:lstStyle/>
                    <a:p>
                      <a:pPr algn="ctr" fontAlgn="ctr"/>
                      <a:r>
                        <a:rPr lang="fr-FR" sz="1600" b="0" i="0" u="none" strike="noStrike" dirty="0">
                          <a:solidFill>
                            <a:srgbClr val="000000"/>
                          </a:solidFill>
                          <a:effectLst/>
                          <a:latin typeface="+mn-lt"/>
                        </a:rPr>
                        <a:t>JETONS DE PRESENCE</a:t>
                      </a:r>
                    </a:p>
                  </a:txBody>
                  <a:tcPr marL="9525" marR="9525" marT="9525" marB="0" anchor="ctr"/>
                </a:tc>
              </a:tr>
              <a:tr h="811325">
                <a:tc>
                  <a:txBody>
                    <a:bodyPr/>
                    <a:lstStyle/>
                    <a:p>
                      <a:pPr algn="ctr" fontAlgn="ctr"/>
                      <a:r>
                        <a:rPr lang="fr-FR" sz="1600" b="0" i="0" u="none" strike="noStrike" dirty="0" smtClean="0">
                          <a:solidFill>
                            <a:srgbClr val="000000"/>
                          </a:solidFill>
                          <a:effectLst/>
                          <a:latin typeface="+mn-lt"/>
                        </a:rPr>
                        <a:t>ECART DE CONSOLIDATION</a:t>
                      </a:r>
                      <a:endParaRPr lang="fr-FR" sz="1600" b="0" i="0" u="none" strike="noStrike" dirty="0">
                        <a:solidFill>
                          <a:srgbClr val="000000"/>
                        </a:solidFill>
                        <a:effectLst/>
                        <a:latin typeface="+mn-lt"/>
                      </a:endParaRPr>
                    </a:p>
                  </a:txBody>
                  <a:tcPr marL="9525" marR="9525" marT="9525" marB="0" anchor="ctr"/>
                </a:tc>
                <a:tc>
                  <a:txBody>
                    <a:bodyPr/>
                    <a:lstStyle/>
                    <a:p>
                      <a:pPr algn="ctr" fontAlgn="ctr"/>
                      <a:r>
                        <a:rPr lang="fr-FR" sz="1600" b="0" i="0" u="none" strike="noStrike" dirty="0" smtClean="0">
                          <a:solidFill>
                            <a:srgbClr val="000000"/>
                          </a:solidFill>
                          <a:effectLst/>
                          <a:latin typeface="+mn-lt"/>
                        </a:rPr>
                        <a:t>ECART DE PREMIERE DE CONSOLIDATION</a:t>
                      </a:r>
                      <a:endParaRPr lang="fr-FR" sz="1600" b="0" i="0" u="none" strike="noStrike" dirty="0">
                        <a:solidFill>
                          <a:srgbClr val="000000"/>
                        </a:solidFill>
                        <a:effectLst/>
                        <a:latin typeface="+mn-lt"/>
                      </a:endParaRPr>
                    </a:p>
                  </a:txBody>
                  <a:tcPr marL="9525" marR="9525" marT="9525" marB="0" anchor="ctr"/>
                </a:tc>
              </a:tr>
            </a:tbl>
          </a:graphicData>
        </a:graphic>
      </p:graphicFrame>
      <p:sp>
        <p:nvSpPr>
          <p:cNvPr id="8" name="Titre 1"/>
          <p:cNvSpPr>
            <a:spLocks noGrp="1"/>
          </p:cNvSpPr>
          <p:nvPr>
            <p:ph type="title"/>
          </p:nvPr>
        </p:nvSpPr>
        <p:spPr>
          <a:xfrm>
            <a:off x="2596208" y="307107"/>
            <a:ext cx="8911687" cy="718141"/>
          </a:xfrm>
        </p:spPr>
        <p:txBody>
          <a:bodyPr>
            <a:normAutofit fontScale="90000"/>
          </a:bodyPr>
          <a:lstStyle/>
          <a:p>
            <a:pPr algn="ctr"/>
            <a:r>
              <a:rPr lang="fr-FR" dirty="0"/>
              <a:t>Nouvelles </a:t>
            </a:r>
            <a:r>
              <a:rPr lang="fr-FR" dirty="0" smtClean="0"/>
              <a:t>appellations</a:t>
            </a:r>
            <a:r>
              <a:rPr lang="fr-FR" dirty="0"/>
              <a:t/>
            </a:r>
            <a:br>
              <a:rPr lang="fr-FR" dirty="0"/>
            </a:br>
            <a:r>
              <a:rPr lang="fr-FR" dirty="0" smtClean="0"/>
              <a:t/>
            </a:r>
            <a:br>
              <a:rPr lang="fr-FR" dirty="0" smtClean="0"/>
            </a:br>
            <a:r>
              <a:rPr lang="fr-FR" sz="4000" dirty="0" smtClean="0"/>
              <a:t/>
            </a:r>
            <a:br>
              <a:rPr lang="fr-FR" sz="4000" dirty="0" smtClean="0"/>
            </a:br>
            <a:endParaRPr lang="fr-FR" dirty="0"/>
          </a:p>
        </p:txBody>
      </p:sp>
    </p:spTree>
    <p:extLst>
      <p:ext uri="{BB962C8B-B14F-4D97-AF65-F5344CB8AC3E}">
        <p14:creationId xmlns:p14="http://schemas.microsoft.com/office/powerpoint/2010/main" xmlns="" val="309810299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6208" y="418491"/>
            <a:ext cx="8911687" cy="821008"/>
          </a:xfrm>
        </p:spPr>
        <p:txBody>
          <a:bodyPr>
            <a:normAutofit fontScale="90000"/>
          </a:bodyPr>
          <a:lstStyle/>
          <a:p>
            <a:pPr algn="ctr"/>
            <a:r>
              <a:rPr lang="fr-FR" dirty="0" smtClean="0"/>
              <a:t>Nouveaux classements comptables</a:t>
            </a:r>
            <a:br>
              <a:rPr lang="fr-FR" dirty="0" smtClean="0"/>
            </a:br>
            <a:endParaRPr lang="fr-FR" dirty="0"/>
          </a:p>
        </p:txBody>
      </p:sp>
      <p:sp>
        <p:nvSpPr>
          <p:cNvPr id="4" name="Espace réservé de la date 3"/>
          <p:cNvSpPr>
            <a:spLocks noGrp="1"/>
          </p:cNvSpPr>
          <p:nvPr>
            <p:ph type="dt" sz="half" idx="10"/>
          </p:nvPr>
        </p:nvSpPr>
        <p:spPr/>
        <p:txBody>
          <a:bodyPr/>
          <a:lstStyle/>
          <a:p>
            <a:fld id="{63F04D28-7797-466B-881B-83DB9D7EB72A}"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177</a:t>
            </a:fld>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xmlns="" val="2326281320"/>
              </p:ext>
            </p:extLst>
          </p:nvPr>
        </p:nvGraphicFramePr>
        <p:xfrm>
          <a:off x="1876300" y="1691066"/>
          <a:ext cx="10151512" cy="4357244"/>
        </p:xfrm>
        <a:graphic>
          <a:graphicData uri="http://schemas.openxmlformats.org/drawingml/2006/table">
            <a:tbl>
              <a:tblPr firstRow="1" bandRow="1">
                <a:tableStyleId>{5C22544A-7EE6-4342-B048-85BDC9FD1C3A}</a:tableStyleId>
              </a:tblPr>
              <a:tblGrid>
                <a:gridCol w="5075756"/>
                <a:gridCol w="5075756"/>
              </a:tblGrid>
              <a:tr h="928308">
                <a:tc>
                  <a:txBody>
                    <a:bodyPr/>
                    <a:lstStyle/>
                    <a:p>
                      <a:pPr algn="ctr"/>
                      <a:r>
                        <a:rPr lang="fr-FR" sz="2000" baseline="0" dirty="0" smtClean="0"/>
                        <a:t>Nouveaux classements comptables</a:t>
                      </a:r>
                      <a:endParaRPr lang="fr-FR" sz="2000" dirty="0"/>
                    </a:p>
                  </a:txBody>
                  <a:tcPr anchor="ctr"/>
                </a:tc>
                <a:tc>
                  <a:txBody>
                    <a:bodyPr/>
                    <a:lstStyle/>
                    <a:p>
                      <a:pPr algn="ctr"/>
                      <a:r>
                        <a:rPr lang="fr-FR" sz="2000" dirty="0" smtClean="0"/>
                        <a:t>Suppression</a:t>
                      </a:r>
                      <a:endParaRPr lang="fr-FR" sz="2000" dirty="0"/>
                    </a:p>
                  </a:txBody>
                  <a:tcPr anchor="ctr"/>
                </a:tc>
              </a:tr>
              <a:tr h="928308">
                <a:tc>
                  <a:txBody>
                    <a:bodyPr/>
                    <a:lstStyle/>
                    <a:p>
                      <a:pPr algn="ctr" fontAlgn="ctr"/>
                      <a:r>
                        <a:rPr lang="fr-FR" sz="1600" b="0" i="0" u="none" strike="noStrike" dirty="0" smtClean="0">
                          <a:solidFill>
                            <a:srgbClr val="000000"/>
                          </a:solidFill>
                          <a:effectLst/>
                          <a:latin typeface="Century Gothic" panose="020B0502020202020204" pitchFamily="34" charset="0"/>
                        </a:rPr>
                        <a:t>CHARGES</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algn="ctr" defTabSz="457200" rtl="0" eaLnBrk="1" fontAlgn="ctr" latinLnBrk="0" hangingPunct="1"/>
                      <a:r>
                        <a:rPr lang="fr-FR" sz="1600" b="0" i="0" u="none" strike="noStrike" kern="1200" dirty="0">
                          <a:solidFill>
                            <a:srgbClr val="000000"/>
                          </a:solidFill>
                          <a:effectLst/>
                          <a:latin typeface="Century Gothic" panose="020B0502020202020204" pitchFamily="34" charset="0"/>
                          <a:ea typeface="+mn-ea"/>
                          <a:cs typeface="+mn-cs"/>
                        </a:rPr>
                        <a:t>ACTIF FICTIF</a:t>
                      </a:r>
                    </a:p>
                  </a:txBody>
                  <a:tcPr marL="9525" marR="9525" marT="9525" marB="0" anchor="ctr"/>
                </a:tc>
              </a:tr>
              <a:tr h="644012">
                <a:tc>
                  <a:txBody>
                    <a:bodyPr/>
                    <a:lstStyle/>
                    <a:p>
                      <a:pPr algn="ctr" fontAlgn="ctr"/>
                      <a:r>
                        <a:rPr lang="fr-FR" sz="1600" b="0" i="0" u="none" strike="noStrike" dirty="0" smtClean="0">
                          <a:solidFill>
                            <a:srgbClr val="000000"/>
                          </a:solidFill>
                          <a:effectLst/>
                          <a:latin typeface="Century Gothic" panose="020B0502020202020204" pitchFamily="34" charset="0"/>
                        </a:rPr>
                        <a:t>CHARGES</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algn="ctr" defTabSz="457200" rtl="0" eaLnBrk="1" fontAlgn="ctr" latinLnBrk="0" hangingPunct="1"/>
                      <a:r>
                        <a:rPr lang="fr-FR" sz="1600" b="0" i="0" u="none" strike="noStrike" kern="1200" dirty="0">
                          <a:solidFill>
                            <a:srgbClr val="000000"/>
                          </a:solidFill>
                          <a:effectLst/>
                          <a:latin typeface="Century Gothic" panose="020B0502020202020204" pitchFamily="34" charset="0"/>
                          <a:ea typeface="+mn-ea"/>
                          <a:cs typeface="+mn-cs"/>
                        </a:rPr>
                        <a:t>CHARGES IMMOBILISEES</a:t>
                      </a:r>
                    </a:p>
                  </a:txBody>
                  <a:tcPr marL="9525" marR="9525" marT="9525" marB="0" anchor="ctr"/>
                </a:tc>
              </a:tr>
              <a:tr h="928308">
                <a:tc>
                  <a:txBody>
                    <a:bodyPr/>
                    <a:lstStyle/>
                    <a:p>
                      <a:pPr algn="ctr" fontAlgn="ctr"/>
                      <a:r>
                        <a:rPr lang="fr-FR" sz="1600" b="0" i="0" u="none" strike="noStrike" dirty="0" smtClean="0">
                          <a:solidFill>
                            <a:srgbClr val="000000"/>
                          </a:solidFill>
                          <a:effectLst/>
                          <a:latin typeface="+mn-lt"/>
                        </a:rPr>
                        <a:t>IMMOBILISATIONS (composant)</a:t>
                      </a:r>
                      <a:endParaRPr lang="fr-FR" sz="1600" b="0" i="0" u="none" strike="noStrike" dirty="0">
                        <a:solidFill>
                          <a:srgbClr val="000000"/>
                        </a:solidFill>
                        <a:effectLst/>
                        <a:latin typeface="+mn-lt"/>
                      </a:endParaRPr>
                    </a:p>
                  </a:txBody>
                  <a:tcPr marL="9525" marR="9525" marT="9525" marB="0" anchor="ctr"/>
                </a:tc>
                <a:tc>
                  <a:txBody>
                    <a:bodyPr/>
                    <a:lstStyle/>
                    <a:p>
                      <a:pPr marL="0" algn="ctr" defTabSz="457200" rtl="0" eaLnBrk="1" fontAlgn="ctr" latinLnBrk="0" hangingPunct="1"/>
                      <a:r>
                        <a:rPr lang="fr-FR" sz="1600" b="0" i="0" u="none" strike="noStrike" kern="1200" dirty="0">
                          <a:solidFill>
                            <a:srgbClr val="000000"/>
                          </a:solidFill>
                          <a:effectLst/>
                          <a:latin typeface="Century Gothic" panose="020B0502020202020204" pitchFamily="34" charset="0"/>
                          <a:ea typeface="+mn-ea"/>
                          <a:cs typeface="+mn-cs"/>
                        </a:rPr>
                        <a:t>CHARGES A REPARTIR SUR PLUSIEURS EXERCICES</a:t>
                      </a:r>
                    </a:p>
                  </a:txBody>
                  <a:tcPr marL="9525" marR="9525" marT="9525" marB="0" anchor="ctr"/>
                </a:tc>
              </a:tr>
              <a:tr h="928308">
                <a:tc>
                  <a:txBody>
                    <a:bodyPr/>
                    <a:lstStyle/>
                    <a:p>
                      <a:pPr algn="ctr" fontAlgn="ctr"/>
                      <a:r>
                        <a:rPr lang="fr-FR" sz="1600" b="0" i="0" u="none" strike="noStrike" dirty="0" smtClean="0">
                          <a:solidFill>
                            <a:srgbClr val="000000"/>
                          </a:solidFill>
                          <a:effectLst/>
                          <a:latin typeface="+mn-lt"/>
                        </a:rPr>
                        <a:t>IMMOBILISATIONS (composant)</a:t>
                      </a:r>
                      <a:endParaRPr lang="fr-FR" sz="1600" b="0" i="0" u="none" strike="noStrike" dirty="0">
                        <a:solidFill>
                          <a:srgbClr val="000000"/>
                        </a:solidFill>
                        <a:effectLst/>
                        <a:latin typeface="+mn-lt"/>
                      </a:endParaRPr>
                    </a:p>
                  </a:txBody>
                  <a:tcPr marL="9525" marR="9525" marT="9525" marB="0" anchor="ctr"/>
                </a:tc>
                <a:tc>
                  <a:txBody>
                    <a:bodyPr/>
                    <a:lstStyle/>
                    <a:p>
                      <a:pPr marL="0" algn="ctr" defTabSz="457200" rtl="0" eaLnBrk="1" fontAlgn="ctr" latinLnBrk="0" hangingPunct="1"/>
                      <a:r>
                        <a:rPr lang="fr-FR" sz="1600" b="0" i="0" u="none" strike="noStrike" kern="1200" dirty="0" smtClean="0">
                          <a:solidFill>
                            <a:srgbClr val="000000"/>
                          </a:solidFill>
                          <a:effectLst/>
                          <a:latin typeface="Century Gothic" panose="020B0502020202020204" pitchFamily="34" charset="0"/>
                          <a:ea typeface="+mn-ea"/>
                          <a:cs typeface="+mn-cs"/>
                        </a:rPr>
                        <a:t>GROSSES REPARATIONS</a:t>
                      </a:r>
                      <a:endParaRPr lang="fr-FR" sz="16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xmlns="" val="70444173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Structure, contenu et fonctionnement des comptes</a:t>
            </a:r>
            <a:endParaRPr lang="fr-FR" dirty="0"/>
          </a:p>
        </p:txBody>
      </p:sp>
      <p:sp>
        <p:nvSpPr>
          <p:cNvPr id="4" name="Espace réservé de la date 3"/>
          <p:cNvSpPr>
            <a:spLocks noGrp="1"/>
          </p:cNvSpPr>
          <p:nvPr>
            <p:ph type="dt" sz="half" idx="10"/>
          </p:nvPr>
        </p:nvSpPr>
        <p:spPr/>
        <p:txBody>
          <a:bodyPr/>
          <a:lstStyle/>
          <a:p>
            <a:fld id="{69B4C669-EE5B-44DB-982E-B5CA8FEC028A}"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178</a:t>
            </a:fld>
            <a:endParaRPr lang="en-US" dirty="0"/>
          </a:p>
        </p:txBody>
      </p:sp>
    </p:spTree>
    <p:extLst>
      <p:ext uri="{BB962C8B-B14F-4D97-AF65-F5344CB8AC3E}">
        <p14:creationId xmlns:p14="http://schemas.microsoft.com/office/powerpoint/2010/main" xmlns="" val="22402502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Systèmes comptables – Suppression du système allégé</a:t>
            </a:r>
            <a:endParaRPr lang="fr-FR" dirty="0"/>
          </a:p>
        </p:txBody>
      </p:sp>
      <p:sp>
        <p:nvSpPr>
          <p:cNvPr id="3" name="Espace réservé du contenu 2"/>
          <p:cNvSpPr>
            <a:spLocks noGrp="1"/>
          </p:cNvSpPr>
          <p:nvPr>
            <p:ph idx="1"/>
          </p:nvPr>
        </p:nvSpPr>
        <p:spPr/>
        <p:txBody>
          <a:bodyPr>
            <a:normAutofit/>
          </a:bodyPr>
          <a:lstStyle/>
          <a:p>
            <a:r>
              <a:rPr lang="fr-FR" sz="2000" dirty="0"/>
              <a:t>Toute entité est, sauf exception liée à sa taille</a:t>
            </a:r>
            <a:r>
              <a:rPr lang="fr-FR" sz="2000" dirty="0" smtClean="0"/>
              <a:t>, soumise </a:t>
            </a:r>
            <a:r>
              <a:rPr lang="fr-FR" sz="2000" dirty="0"/>
              <a:t>au Système normal de </a:t>
            </a:r>
            <a:r>
              <a:rPr lang="fr-FR" sz="2000" dirty="0" smtClean="0"/>
              <a:t>présentation des </a:t>
            </a:r>
            <a:r>
              <a:rPr lang="fr-FR" sz="2000" dirty="0"/>
              <a:t>états financiers et de tenue des comptes.</a:t>
            </a:r>
          </a:p>
          <a:p>
            <a:r>
              <a:rPr lang="fr-FR" sz="2000" dirty="0"/>
              <a:t>Les entités dont le chiffre d'affaires </a:t>
            </a:r>
            <a:r>
              <a:rPr lang="fr-FR" sz="2000" dirty="0" smtClean="0"/>
              <a:t>à l’ouverture </a:t>
            </a:r>
            <a:r>
              <a:rPr lang="fr-FR" sz="2000" dirty="0"/>
              <a:t>de l'exercice n'atteignent pas </a:t>
            </a:r>
            <a:r>
              <a:rPr lang="fr-FR" sz="2000" dirty="0" smtClean="0"/>
              <a:t>les limites </a:t>
            </a:r>
            <a:r>
              <a:rPr lang="fr-FR" sz="2000" dirty="0"/>
              <a:t>fixées par l’Acte uniforme pour </a:t>
            </a:r>
            <a:r>
              <a:rPr lang="fr-FR" sz="2000" dirty="0" smtClean="0"/>
              <a:t>la  mise </a:t>
            </a:r>
            <a:r>
              <a:rPr lang="fr-FR" sz="2000" dirty="0"/>
              <a:t>en </a:t>
            </a:r>
            <a:r>
              <a:rPr lang="fr-FR" sz="2000" dirty="0" smtClean="0"/>
              <a:t>œuvre </a:t>
            </a:r>
            <a:r>
              <a:rPr lang="fr-FR" sz="2000" dirty="0"/>
              <a:t>du Système normal, </a:t>
            </a:r>
            <a:r>
              <a:rPr lang="fr-FR" sz="2000" dirty="0" smtClean="0"/>
              <a:t>peuvent utiliser </a:t>
            </a:r>
            <a:r>
              <a:rPr lang="fr-FR" sz="2000" dirty="0"/>
              <a:t>le Système minimal de trésorerie.</a:t>
            </a:r>
          </a:p>
          <a:p>
            <a:r>
              <a:rPr lang="fr-FR" sz="2000" dirty="0"/>
              <a:t>Les très petites entités entreprises dont </a:t>
            </a:r>
            <a:r>
              <a:rPr lang="fr-FR" sz="2000" dirty="0" smtClean="0"/>
              <a:t>les recettes </a:t>
            </a:r>
            <a:r>
              <a:rPr lang="fr-FR" sz="2000" dirty="0"/>
              <a:t>annuelles ne sont pas supérieures </a:t>
            </a:r>
            <a:r>
              <a:rPr lang="fr-FR" sz="2000" dirty="0" smtClean="0"/>
              <a:t>au seuil </a:t>
            </a:r>
            <a:r>
              <a:rPr lang="fr-FR" sz="2000" dirty="0"/>
              <a:t>fixé par le présent Acte uniforme, </a:t>
            </a:r>
            <a:r>
              <a:rPr lang="fr-FR" sz="2000" dirty="0" smtClean="0"/>
              <a:t>sont assujetties </a:t>
            </a:r>
            <a:r>
              <a:rPr lang="fr-FR" sz="2000" dirty="0"/>
              <a:t>au Système minimal de trésorerie</a:t>
            </a:r>
          </a:p>
        </p:txBody>
      </p:sp>
      <p:sp>
        <p:nvSpPr>
          <p:cNvPr id="4" name="Espace réservé de la date 3"/>
          <p:cNvSpPr>
            <a:spLocks noGrp="1"/>
          </p:cNvSpPr>
          <p:nvPr>
            <p:ph type="dt" sz="half" idx="10"/>
          </p:nvPr>
        </p:nvSpPr>
        <p:spPr/>
        <p:txBody>
          <a:bodyPr/>
          <a:lstStyle/>
          <a:p>
            <a:fld id="{A8AFE460-95D8-4074-B8DD-547E00B314A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179</a:t>
            </a:fld>
            <a:endParaRPr lang="en-US" dirty="0"/>
          </a:p>
        </p:txBody>
      </p:sp>
    </p:spTree>
    <p:extLst>
      <p:ext uri="{BB962C8B-B14F-4D97-AF65-F5344CB8AC3E}">
        <p14:creationId xmlns:p14="http://schemas.microsoft.com/office/powerpoint/2010/main" xmlns="" val="330115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405" y="624110"/>
            <a:ext cx="8911687" cy="1280890"/>
          </a:xfrm>
        </p:spPr>
        <p:txBody>
          <a:bodyPr/>
          <a:lstStyle/>
          <a:p>
            <a:r>
              <a:rPr lang="fr-FR" dirty="0" smtClean="0"/>
              <a:t>Le document a subi de profondes modifications (1/4)</a:t>
            </a:r>
            <a:endParaRPr lang="fr-FR" dirty="0"/>
          </a:p>
        </p:txBody>
      </p:sp>
      <p:sp>
        <p:nvSpPr>
          <p:cNvPr id="3" name="Espace réservé du contenu 2"/>
          <p:cNvSpPr>
            <a:spLocks noGrp="1"/>
          </p:cNvSpPr>
          <p:nvPr>
            <p:ph idx="1"/>
          </p:nvPr>
        </p:nvSpPr>
        <p:spPr>
          <a:xfrm>
            <a:off x="1311579" y="1996126"/>
            <a:ext cx="10599371" cy="4753466"/>
          </a:xfrm>
        </p:spPr>
        <p:txBody>
          <a:bodyPr>
            <a:normAutofit/>
          </a:bodyPr>
          <a:lstStyle/>
          <a:p>
            <a:pPr marL="171450" lvl="1" indent="-171450"/>
            <a:r>
              <a:rPr lang="fr-FR" sz="1900" dirty="0"/>
              <a:t>Changement de l’intitulé de l’Acte uniforme</a:t>
            </a:r>
          </a:p>
          <a:p>
            <a:pPr marL="654050" lvl="2" indent="-285750">
              <a:buFont typeface="Courier New" panose="02070309020205020404" pitchFamily="49" charset="0"/>
              <a:buChar char="o"/>
            </a:pPr>
            <a:r>
              <a:rPr lang="fr-FR" sz="1900" dirty="0"/>
              <a:t>Acte uniforme de l’OHADA relatif au droit comptable et à l’information financière</a:t>
            </a:r>
          </a:p>
          <a:p>
            <a:pPr marL="171450" lvl="1" indent="-171450"/>
            <a:r>
              <a:rPr lang="fr-FR" sz="1900" dirty="0" smtClean="0"/>
              <a:t>Affirmation </a:t>
            </a:r>
            <a:r>
              <a:rPr lang="fr-FR" sz="1900" dirty="0"/>
              <a:t>du caractère </a:t>
            </a:r>
            <a:r>
              <a:rPr lang="fr-FR" sz="1900" dirty="0" smtClean="0"/>
              <a:t>financier de la comptabilité </a:t>
            </a:r>
            <a:r>
              <a:rPr lang="fr-FR" sz="1900" dirty="0"/>
              <a:t>privée</a:t>
            </a:r>
          </a:p>
          <a:p>
            <a:pPr marL="654050" lvl="2" indent="-285750">
              <a:buFont typeface="Courier New" panose="02070309020205020404" pitchFamily="49" charset="0"/>
              <a:buChar char="o"/>
            </a:pPr>
            <a:r>
              <a:rPr lang="fr-FR" sz="1900" dirty="0"/>
              <a:t>Remplacement de « entreprise » par « entité »</a:t>
            </a:r>
          </a:p>
          <a:p>
            <a:pPr marL="654050" lvl="2" indent="-285750">
              <a:buFont typeface="Courier New" panose="02070309020205020404" pitchFamily="49" charset="0"/>
              <a:buChar char="o"/>
            </a:pPr>
            <a:r>
              <a:rPr lang="fr-FR" sz="1900" dirty="0" smtClean="0"/>
              <a:t>Modification </a:t>
            </a:r>
            <a:r>
              <a:rPr lang="fr-FR" sz="1900" dirty="0"/>
              <a:t>de l’article 5</a:t>
            </a:r>
          </a:p>
          <a:p>
            <a:pPr lvl="1">
              <a:buFont typeface="Wingdings" panose="05000000000000000000" pitchFamily="2" charset="2"/>
              <a:buChar char="§"/>
            </a:pPr>
            <a:r>
              <a:rPr lang="fr-FR" sz="1500" dirty="0">
                <a:solidFill>
                  <a:schemeClr val="tx1"/>
                </a:solidFill>
              </a:rPr>
              <a:t>Toutefois, les établissements de crédit, les établissements de microfinance, les acteurs du marché financier, les sociétés d’assurance et de réassurance, les organismes de sécurité et de prévoyance sociales et les entités à but non lucratif ne sont pas assujettis au </a:t>
            </a:r>
            <a:r>
              <a:rPr lang="fr-FR" sz="1500" dirty="0" smtClean="0">
                <a:solidFill>
                  <a:schemeClr val="tx1"/>
                </a:solidFill>
              </a:rPr>
              <a:t>SYSCOHADA mais seulement à l’AUDCIF - OHADA.</a:t>
            </a:r>
            <a:endParaRPr lang="fr-FR" sz="1500" dirty="0">
              <a:solidFill>
                <a:schemeClr val="tx1"/>
              </a:solidFill>
              <a:latin typeface="Calibri" panose="020F0502020204030204" pitchFamily="34" charset="0"/>
            </a:endParaRPr>
          </a:p>
          <a:p>
            <a:pPr marL="171450" lvl="1" indent="-171450"/>
            <a:r>
              <a:rPr lang="fr-FR" sz="1900" dirty="0" smtClean="0"/>
              <a:t>Une </a:t>
            </a:r>
            <a:r>
              <a:rPr lang="fr-FR" sz="1900" dirty="0"/>
              <a:t>définition restrictive des actifs et passifs en cohérence avec les normes internationales</a:t>
            </a:r>
          </a:p>
          <a:p>
            <a:pPr marL="654050" lvl="2" indent="-285750">
              <a:buFont typeface="Courier New" panose="02070309020205020404" pitchFamily="49" charset="0"/>
              <a:buChar char="o"/>
            </a:pPr>
            <a:r>
              <a:rPr lang="fr-FR" sz="1900" dirty="0"/>
              <a:t>Des actifs et passifs antérieurement reconnus ne seront plus comptabilisés</a:t>
            </a:r>
          </a:p>
          <a:p>
            <a:pPr marL="654050" lvl="2" indent="-285750">
              <a:buFont typeface="Courier New" panose="02070309020205020404" pitchFamily="49" charset="0"/>
              <a:buChar char="o"/>
            </a:pPr>
            <a:r>
              <a:rPr lang="fr-FR" sz="1900" dirty="0"/>
              <a:t>Une dérogation prévue pour les provisions réglementées</a:t>
            </a:r>
          </a:p>
          <a:p>
            <a:endParaRPr lang="fr-FR" sz="2000" dirty="0"/>
          </a:p>
        </p:txBody>
      </p:sp>
      <p:sp>
        <p:nvSpPr>
          <p:cNvPr id="4" name="Espace réservé de la date 3"/>
          <p:cNvSpPr>
            <a:spLocks noGrp="1"/>
          </p:cNvSpPr>
          <p:nvPr>
            <p:ph type="dt" sz="half" idx="10"/>
          </p:nvPr>
        </p:nvSpPr>
        <p:spPr/>
        <p:txBody>
          <a:bodyPr/>
          <a:lstStyle/>
          <a:p>
            <a:fld id="{B2D8E6C0-064F-459F-95EF-B67CE51D029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xmlns="" val="248270257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a:t>
            </a:r>
            <a:endParaRPr lang="fr-FR" dirty="0"/>
          </a:p>
        </p:txBody>
      </p:sp>
      <p:sp>
        <p:nvSpPr>
          <p:cNvPr id="3" name="Espace réservé du contenu 2"/>
          <p:cNvSpPr>
            <a:spLocks noGrp="1"/>
          </p:cNvSpPr>
          <p:nvPr>
            <p:ph idx="1"/>
          </p:nvPr>
        </p:nvSpPr>
        <p:spPr>
          <a:xfrm>
            <a:off x="2592924" y="1523999"/>
            <a:ext cx="9279761" cy="5225143"/>
          </a:xfrm>
        </p:spPr>
        <p:txBody>
          <a:bodyPr>
            <a:noAutofit/>
          </a:bodyPr>
          <a:lstStyle/>
          <a:p>
            <a:r>
              <a:rPr lang="fr-FR" sz="2000" dirty="0"/>
              <a:t>La liste de comptes a été revue de manière </a:t>
            </a:r>
            <a:r>
              <a:rPr lang="fr-FR" sz="2000" dirty="0" smtClean="0"/>
              <a:t>pertinente (ajouts/suppression de comptes).</a:t>
            </a:r>
            <a:endParaRPr lang="fr-FR" sz="2000" dirty="0"/>
          </a:p>
          <a:p>
            <a:r>
              <a:rPr lang="fr-FR" sz="2000" dirty="0" smtClean="0"/>
              <a:t>Cependant pas de manière aussi pédagogique que l’avait prévu le SYSCOA </a:t>
            </a:r>
            <a:r>
              <a:rPr lang="fr-FR" sz="2000" dirty="0"/>
              <a:t>révisé </a:t>
            </a:r>
            <a:endParaRPr lang="fr-FR" sz="2000" dirty="0" smtClean="0"/>
          </a:p>
          <a:p>
            <a:pPr lvl="1">
              <a:buFont typeface="Courier New" panose="02070309020205020404" pitchFamily="49" charset="0"/>
              <a:buChar char="o"/>
            </a:pPr>
            <a:r>
              <a:rPr lang="fr-FR" sz="2000" dirty="0" smtClean="0"/>
              <a:t>En </a:t>
            </a:r>
            <a:r>
              <a:rPr lang="fr-FR" sz="2000" dirty="0"/>
              <a:t>effet, aucune indication n'est donnée aux entités  pour les orienter dans la création de sous comptes de composants  au niveau des immobilisations </a:t>
            </a:r>
          </a:p>
          <a:p>
            <a:pPr lvl="1">
              <a:buFont typeface="Courier New" panose="02070309020205020404" pitchFamily="49" charset="0"/>
              <a:buChar char="o"/>
            </a:pPr>
            <a:r>
              <a:rPr lang="fr-FR" sz="2000" dirty="0" smtClean="0"/>
              <a:t>Les </a:t>
            </a:r>
            <a:r>
              <a:rPr lang="fr-FR" sz="2000" dirty="0"/>
              <a:t>frais accessoires sur achats n'ont pas été détaillés dans les différents comptes comme cela a été si bien fait dans le SYSCOA révisé. </a:t>
            </a:r>
            <a:r>
              <a:rPr lang="fr-FR" sz="2000" dirty="0" smtClean="0"/>
              <a:t>Or nos </a:t>
            </a:r>
            <a:r>
              <a:rPr lang="fr-FR" sz="2000" dirty="0"/>
              <a:t>administrations fiscales exigent des entités un certain niveau de détail pour pouvoir faire des recoupements.  </a:t>
            </a:r>
          </a:p>
        </p:txBody>
      </p:sp>
      <p:sp>
        <p:nvSpPr>
          <p:cNvPr id="4" name="Espace réservé de la date 3"/>
          <p:cNvSpPr>
            <a:spLocks noGrp="1"/>
          </p:cNvSpPr>
          <p:nvPr>
            <p:ph type="dt" sz="half" idx="10"/>
          </p:nvPr>
        </p:nvSpPr>
        <p:spPr/>
        <p:txBody>
          <a:bodyPr/>
          <a:lstStyle/>
          <a:p>
            <a:fld id="{F9CA57CA-717A-40A1-AF30-60A29427C35F}"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180</a:t>
            </a:fld>
            <a:endParaRPr lang="en-US" dirty="0"/>
          </a:p>
        </p:txBody>
      </p:sp>
    </p:spTree>
    <p:extLst>
      <p:ext uri="{BB962C8B-B14F-4D97-AF65-F5344CB8AC3E}">
        <p14:creationId xmlns:p14="http://schemas.microsoft.com/office/powerpoint/2010/main" xmlns="" val="174020776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 – </a:t>
            </a:r>
            <a:br>
              <a:rPr lang="fr-FR" dirty="0" smtClean="0"/>
            </a:br>
            <a:r>
              <a:rPr lang="fr-FR" sz="3200" dirty="0" smtClean="0"/>
              <a:t>exemple de nouveaux comptes</a:t>
            </a:r>
            <a:endParaRPr lang="fr-FR" sz="3200" dirty="0"/>
          </a:p>
        </p:txBody>
      </p:sp>
      <p:sp>
        <p:nvSpPr>
          <p:cNvPr id="3" name="Espace réservé du contenu 2"/>
          <p:cNvSpPr>
            <a:spLocks noGrp="1"/>
          </p:cNvSpPr>
          <p:nvPr>
            <p:ph idx="1"/>
          </p:nvPr>
        </p:nvSpPr>
        <p:spPr>
          <a:xfrm>
            <a:off x="2613108" y="1848757"/>
            <a:ext cx="8915400" cy="4403237"/>
          </a:xfrm>
        </p:spPr>
        <p:txBody>
          <a:bodyPr>
            <a:noAutofit/>
          </a:bodyPr>
          <a:lstStyle/>
          <a:p>
            <a:r>
              <a:rPr lang="fr-FR" sz="2000" dirty="0"/>
              <a:t>471 DEBITEURS ET </a:t>
            </a:r>
            <a:r>
              <a:rPr lang="fr-FR" sz="2000" dirty="0" smtClean="0"/>
              <a:t>CREDITEURS DIVERS</a:t>
            </a:r>
            <a:endParaRPr lang="fr-FR" sz="2000" dirty="0"/>
          </a:p>
          <a:p>
            <a:r>
              <a:rPr lang="fr-FR" sz="2000" dirty="0"/>
              <a:t>4711 Débiteurs divers</a:t>
            </a:r>
          </a:p>
          <a:p>
            <a:r>
              <a:rPr lang="fr-FR" sz="2000" dirty="0"/>
              <a:t>4712 Créditeurs divers</a:t>
            </a:r>
          </a:p>
          <a:p>
            <a:r>
              <a:rPr lang="fr-FR" sz="2000" dirty="0"/>
              <a:t>4713 Obligataires</a:t>
            </a:r>
          </a:p>
          <a:p>
            <a:r>
              <a:rPr lang="fr-FR" sz="2000" dirty="0"/>
              <a:t>4715 Rémunérations d’administrateurs</a:t>
            </a:r>
          </a:p>
          <a:p>
            <a:r>
              <a:rPr lang="fr-FR" sz="2000" dirty="0"/>
              <a:t>4716 Compte du factor</a:t>
            </a:r>
          </a:p>
          <a:p>
            <a:r>
              <a:rPr lang="fr-FR" sz="2000" dirty="0"/>
              <a:t>4717 Débiteurs divers- retenues </a:t>
            </a:r>
            <a:r>
              <a:rPr lang="fr-FR" sz="2000" dirty="0" smtClean="0"/>
              <a:t>de garantie</a:t>
            </a:r>
            <a:endParaRPr lang="fr-FR" sz="2000" dirty="0"/>
          </a:p>
          <a:p>
            <a:r>
              <a:rPr lang="fr-FR" sz="2000" dirty="0"/>
              <a:t>4718 Apport, compte </a:t>
            </a:r>
            <a:r>
              <a:rPr lang="fr-FR" sz="2000" dirty="0" smtClean="0"/>
              <a:t>de restructuration</a:t>
            </a:r>
            <a:r>
              <a:rPr lang="fr-FR" sz="2000" dirty="0"/>
              <a:t>4719 Bons de souscription d’actions </a:t>
            </a:r>
            <a:r>
              <a:rPr lang="fr-FR" sz="2000" dirty="0" smtClean="0"/>
              <a:t>et d’obligations</a:t>
            </a:r>
            <a:endParaRPr lang="fr-FR" sz="2000" dirty="0"/>
          </a:p>
          <a:p>
            <a:r>
              <a:rPr lang="fr-FR" sz="2000" dirty="0"/>
              <a:t>472 VERSEMENTS RESTANT </a:t>
            </a:r>
            <a:r>
              <a:rPr lang="fr-FR" sz="2000" dirty="0" smtClean="0"/>
              <a:t>A EFFECTUER </a:t>
            </a:r>
            <a:r>
              <a:rPr lang="fr-FR" sz="2000" dirty="0"/>
              <a:t>SUR TITRES </a:t>
            </a:r>
            <a:r>
              <a:rPr lang="fr-FR" sz="2000" dirty="0" smtClean="0"/>
              <a:t>DE PLACEMENT NON LIBERES</a:t>
            </a:r>
            <a:endParaRPr lang="fr-FR" sz="2000" dirty="0"/>
          </a:p>
        </p:txBody>
      </p:sp>
      <p:sp>
        <p:nvSpPr>
          <p:cNvPr id="4" name="Espace réservé de la date 3"/>
          <p:cNvSpPr>
            <a:spLocks noGrp="1"/>
          </p:cNvSpPr>
          <p:nvPr>
            <p:ph type="dt" sz="half" idx="10"/>
          </p:nvPr>
        </p:nvSpPr>
        <p:spPr/>
        <p:txBody>
          <a:bodyPr/>
          <a:lstStyle/>
          <a:p>
            <a:fld id="{4666F524-B8DB-4F29-9CDA-C1D651B714DB}"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181</a:t>
            </a:fld>
            <a:endParaRPr lang="en-US" dirty="0"/>
          </a:p>
        </p:txBody>
      </p:sp>
    </p:spTree>
    <p:extLst>
      <p:ext uri="{BB962C8B-B14F-4D97-AF65-F5344CB8AC3E}">
        <p14:creationId xmlns:p14="http://schemas.microsoft.com/office/powerpoint/2010/main" xmlns="" val="237995675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 – </a:t>
            </a:r>
            <a:br>
              <a:rPr lang="fr-FR" dirty="0" smtClean="0"/>
            </a:br>
            <a:r>
              <a:rPr lang="fr-FR" sz="3200" dirty="0" smtClean="0"/>
              <a:t>exemple de nouveaux comptes</a:t>
            </a:r>
            <a:endParaRPr lang="fr-FR" dirty="0"/>
          </a:p>
        </p:txBody>
      </p:sp>
      <p:sp>
        <p:nvSpPr>
          <p:cNvPr id="3" name="Espace réservé du contenu 2"/>
          <p:cNvSpPr>
            <a:spLocks noGrp="1"/>
          </p:cNvSpPr>
          <p:nvPr>
            <p:ph idx="1"/>
          </p:nvPr>
        </p:nvSpPr>
        <p:spPr>
          <a:xfrm>
            <a:off x="2592925" y="2014139"/>
            <a:ext cx="8915400" cy="4403237"/>
          </a:xfrm>
        </p:spPr>
        <p:txBody>
          <a:bodyPr>
            <a:noAutofit/>
          </a:bodyPr>
          <a:lstStyle/>
          <a:p>
            <a:r>
              <a:rPr lang="fr-FR" sz="2000" dirty="0" smtClean="0"/>
              <a:t>473 </a:t>
            </a:r>
            <a:r>
              <a:rPr lang="fr-FR" sz="2000" dirty="0"/>
              <a:t>INTERMEDIAIRES </a:t>
            </a:r>
            <a:r>
              <a:rPr lang="fr-FR" sz="2000" dirty="0" smtClean="0"/>
              <a:t> OPERATIONS </a:t>
            </a:r>
            <a:r>
              <a:rPr lang="fr-FR" sz="2000" dirty="0"/>
              <a:t>FAITES POUR </a:t>
            </a:r>
            <a:r>
              <a:rPr lang="fr-FR" sz="2000" dirty="0" smtClean="0"/>
              <a:t>LE COMPTE </a:t>
            </a:r>
            <a:r>
              <a:rPr lang="fr-FR" sz="2000" dirty="0"/>
              <a:t>DE TIERS</a:t>
            </a:r>
          </a:p>
          <a:p>
            <a:r>
              <a:rPr lang="fr-FR" sz="2000" dirty="0"/>
              <a:t>4731 </a:t>
            </a:r>
            <a:r>
              <a:rPr lang="fr-FR" sz="2000" dirty="0" smtClean="0"/>
              <a:t>Mandants</a:t>
            </a:r>
          </a:p>
          <a:p>
            <a:r>
              <a:rPr lang="fr-FR" sz="2000" dirty="0"/>
              <a:t>4732 Mandataires</a:t>
            </a:r>
          </a:p>
          <a:p>
            <a:r>
              <a:rPr lang="fr-FR" sz="2000" dirty="0"/>
              <a:t>4733 Commettants</a:t>
            </a:r>
          </a:p>
          <a:p>
            <a:r>
              <a:rPr lang="fr-FR" sz="2000" dirty="0"/>
              <a:t>4734 </a:t>
            </a:r>
            <a:r>
              <a:rPr lang="fr-FR" sz="2000" dirty="0" smtClean="0"/>
              <a:t>Commissionnaires</a:t>
            </a:r>
          </a:p>
          <a:p>
            <a:r>
              <a:rPr lang="fr-FR" sz="2000" dirty="0" smtClean="0"/>
              <a:t>(…)</a:t>
            </a:r>
          </a:p>
          <a:p>
            <a:r>
              <a:rPr lang="fr-FR" sz="2000" dirty="0"/>
              <a:t>475 COMPTE TRANSITOIRE</a:t>
            </a:r>
            <a:r>
              <a:rPr lang="fr-FR" sz="2000" dirty="0" smtClean="0"/>
              <a:t>, </a:t>
            </a:r>
            <a:r>
              <a:rPr lang="es-ES" sz="2000" dirty="0" smtClean="0"/>
              <a:t>AJUSTEMENT </a:t>
            </a:r>
            <a:r>
              <a:rPr lang="es-ES" sz="2000" dirty="0"/>
              <a:t>SPECIAL LIE A </a:t>
            </a:r>
            <a:r>
              <a:rPr lang="es-ES" sz="2000" dirty="0" smtClean="0"/>
              <a:t>LA </a:t>
            </a:r>
            <a:r>
              <a:rPr lang="fr-FR" sz="2000" dirty="0" smtClean="0"/>
              <a:t>REVISION </a:t>
            </a:r>
            <a:r>
              <a:rPr lang="fr-FR" sz="2000" dirty="0"/>
              <a:t>SYSCOHADA</a:t>
            </a:r>
          </a:p>
          <a:p>
            <a:r>
              <a:rPr lang="fr-FR" sz="2000" dirty="0"/>
              <a:t>4751 Compte actif</a:t>
            </a:r>
          </a:p>
          <a:p>
            <a:r>
              <a:rPr lang="fr-FR" sz="2000" dirty="0"/>
              <a:t>4752 compte passif</a:t>
            </a:r>
          </a:p>
        </p:txBody>
      </p:sp>
      <p:sp>
        <p:nvSpPr>
          <p:cNvPr id="4" name="Espace réservé de la date 3"/>
          <p:cNvSpPr>
            <a:spLocks noGrp="1"/>
          </p:cNvSpPr>
          <p:nvPr>
            <p:ph type="dt" sz="half" idx="10"/>
          </p:nvPr>
        </p:nvSpPr>
        <p:spPr/>
        <p:txBody>
          <a:bodyPr/>
          <a:lstStyle/>
          <a:p>
            <a:fld id="{A0FEC0B3-7BAC-4F6C-8736-2FD036FE0FD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182</a:t>
            </a:fld>
            <a:endParaRPr lang="en-US" dirty="0"/>
          </a:p>
        </p:txBody>
      </p:sp>
    </p:spTree>
    <p:extLst>
      <p:ext uri="{BB962C8B-B14F-4D97-AF65-F5344CB8AC3E}">
        <p14:creationId xmlns:p14="http://schemas.microsoft.com/office/powerpoint/2010/main" xmlns="" val="171299957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 – </a:t>
            </a:r>
            <a:br>
              <a:rPr lang="fr-FR" dirty="0" smtClean="0"/>
            </a:br>
            <a:r>
              <a:rPr lang="fr-FR" sz="3200" dirty="0" smtClean="0"/>
              <a:t>exemple de nouveaux comptes</a:t>
            </a:r>
            <a:endParaRPr lang="fr-FR" dirty="0"/>
          </a:p>
        </p:txBody>
      </p:sp>
      <p:sp>
        <p:nvSpPr>
          <p:cNvPr id="3" name="Espace réservé du contenu 2"/>
          <p:cNvSpPr>
            <a:spLocks noGrp="1"/>
          </p:cNvSpPr>
          <p:nvPr>
            <p:ph idx="1"/>
          </p:nvPr>
        </p:nvSpPr>
        <p:spPr>
          <a:xfrm>
            <a:off x="2592925" y="2014139"/>
            <a:ext cx="8915400" cy="4403237"/>
          </a:xfrm>
        </p:spPr>
        <p:txBody>
          <a:bodyPr>
            <a:noAutofit/>
          </a:bodyPr>
          <a:lstStyle/>
          <a:p>
            <a:r>
              <a:rPr lang="fr-FR" sz="2000" dirty="0" smtClean="0"/>
              <a:t>551 Monnaie </a:t>
            </a:r>
            <a:r>
              <a:rPr lang="fr-FR" sz="2000" dirty="0"/>
              <a:t>é</a:t>
            </a:r>
            <a:r>
              <a:rPr lang="fr-FR" sz="2000" dirty="0" smtClean="0"/>
              <a:t>lectronique carte carburant</a:t>
            </a:r>
          </a:p>
          <a:p>
            <a:r>
              <a:rPr lang="fr-FR" sz="2000" dirty="0" smtClean="0"/>
              <a:t>552 Monnaie électronique téléphone portable</a:t>
            </a:r>
          </a:p>
          <a:p>
            <a:r>
              <a:rPr lang="fr-FR" sz="2000" dirty="0" smtClean="0"/>
              <a:t>553 Monnaie électronique carte péage</a:t>
            </a:r>
          </a:p>
          <a:p>
            <a:r>
              <a:rPr lang="fr-FR" sz="2000" dirty="0" smtClean="0"/>
              <a:t>554 Porte-monnaie électronique</a:t>
            </a:r>
          </a:p>
          <a:p>
            <a:r>
              <a:rPr lang="fr-FR" sz="2000" dirty="0" smtClean="0"/>
              <a:t>558 Autres instruments de monnaie électronique</a:t>
            </a:r>
            <a:endParaRPr lang="fr-FR" sz="2000" dirty="0"/>
          </a:p>
        </p:txBody>
      </p:sp>
      <p:sp>
        <p:nvSpPr>
          <p:cNvPr id="4" name="Espace réservé de la date 3"/>
          <p:cNvSpPr>
            <a:spLocks noGrp="1"/>
          </p:cNvSpPr>
          <p:nvPr>
            <p:ph type="dt" sz="half" idx="10"/>
          </p:nvPr>
        </p:nvSpPr>
        <p:spPr/>
        <p:txBody>
          <a:bodyPr/>
          <a:lstStyle/>
          <a:p>
            <a:fld id="{C8F10C94-E5B7-4B35-8254-2DAA4A2175B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183</a:t>
            </a:fld>
            <a:endParaRPr lang="en-US" dirty="0"/>
          </a:p>
        </p:txBody>
      </p:sp>
    </p:spTree>
    <p:extLst>
      <p:ext uri="{BB962C8B-B14F-4D97-AF65-F5344CB8AC3E}">
        <p14:creationId xmlns:p14="http://schemas.microsoft.com/office/powerpoint/2010/main" xmlns="" val="203808107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 –</a:t>
            </a:r>
            <a:br>
              <a:rPr lang="fr-FR" dirty="0" smtClean="0"/>
            </a:br>
            <a:r>
              <a:rPr lang="fr-FR" dirty="0" smtClean="0"/>
              <a:t> </a:t>
            </a:r>
            <a:r>
              <a:rPr lang="fr-FR" sz="3200" dirty="0" smtClean="0"/>
              <a:t>exemple de nouveaux comptes</a:t>
            </a:r>
            <a:endParaRPr lang="fr-FR" sz="3200" dirty="0"/>
          </a:p>
        </p:txBody>
      </p:sp>
      <p:sp>
        <p:nvSpPr>
          <p:cNvPr id="3" name="Espace réservé du contenu 2"/>
          <p:cNvSpPr>
            <a:spLocks noGrp="1"/>
          </p:cNvSpPr>
          <p:nvPr>
            <p:ph idx="1"/>
          </p:nvPr>
        </p:nvSpPr>
        <p:spPr>
          <a:xfrm>
            <a:off x="2592925" y="1905000"/>
            <a:ext cx="8915400" cy="4773633"/>
          </a:xfrm>
        </p:spPr>
        <p:txBody>
          <a:bodyPr>
            <a:noAutofit/>
          </a:bodyPr>
          <a:lstStyle/>
          <a:p>
            <a:r>
              <a:rPr lang="fr-FR" sz="2000" dirty="0" smtClean="0"/>
              <a:t>6015 frais </a:t>
            </a:r>
            <a:r>
              <a:rPr lang="fr-FR" sz="2000" dirty="0"/>
              <a:t>sur </a:t>
            </a:r>
            <a:r>
              <a:rPr lang="fr-FR" sz="2000" dirty="0" smtClean="0"/>
              <a:t>achats</a:t>
            </a:r>
          </a:p>
          <a:p>
            <a:r>
              <a:rPr lang="fr-FR" sz="2000" dirty="0" smtClean="0"/>
              <a:t>6025 </a:t>
            </a:r>
            <a:r>
              <a:rPr lang="fr-FR" sz="2000" dirty="0"/>
              <a:t>frais sur </a:t>
            </a:r>
            <a:r>
              <a:rPr lang="fr-FR" sz="2000" dirty="0" smtClean="0"/>
              <a:t>achats</a:t>
            </a:r>
          </a:p>
          <a:p>
            <a:r>
              <a:rPr lang="fr-FR" sz="2000" dirty="0" smtClean="0"/>
              <a:t>6045 frais sur achats</a:t>
            </a:r>
          </a:p>
          <a:p>
            <a:r>
              <a:rPr lang="fr-FR" sz="2000" dirty="0" smtClean="0"/>
              <a:t>6085 frais sur achats</a:t>
            </a:r>
          </a:p>
          <a:p>
            <a:r>
              <a:rPr lang="fr-FR" sz="2000" dirty="0" smtClean="0"/>
              <a:t>6317 Frais </a:t>
            </a:r>
            <a:r>
              <a:rPr lang="fr-FR" sz="2000" dirty="0"/>
              <a:t>sur instruments monnaie </a:t>
            </a:r>
            <a:r>
              <a:rPr lang="fr-FR" sz="2000" dirty="0" smtClean="0"/>
              <a:t>électronique</a:t>
            </a:r>
          </a:p>
          <a:p>
            <a:r>
              <a:rPr lang="fr-FR" sz="2000" dirty="0"/>
              <a:t>6322 Commissions et courtages sur ventes</a:t>
            </a:r>
          </a:p>
          <a:p>
            <a:r>
              <a:rPr lang="fr-FR" sz="2000" dirty="0"/>
              <a:t>6324 Honoraires des professions </a:t>
            </a:r>
            <a:r>
              <a:rPr lang="fr-FR" sz="2000" dirty="0" smtClean="0"/>
              <a:t>règlementées</a:t>
            </a:r>
          </a:p>
          <a:p>
            <a:r>
              <a:rPr lang="fr-FR" sz="2000" dirty="0" smtClean="0"/>
              <a:t>6326 </a:t>
            </a:r>
            <a:r>
              <a:rPr lang="fr-FR" sz="2000" dirty="0"/>
              <a:t>Rémunérations du factor</a:t>
            </a:r>
          </a:p>
          <a:p>
            <a:r>
              <a:rPr lang="fr-FR" sz="2000" dirty="0" smtClean="0"/>
              <a:t>6327 </a:t>
            </a:r>
            <a:r>
              <a:rPr lang="fr-FR" sz="2000" dirty="0"/>
              <a:t>Rémunérations des autres prestataires de services</a:t>
            </a:r>
          </a:p>
          <a:p>
            <a:r>
              <a:rPr lang="fr-FR" sz="2000" dirty="0" smtClean="0"/>
              <a:t>6345 Redevances  pour sites Internet</a:t>
            </a:r>
            <a:endParaRPr lang="fr-FR" sz="2000" dirty="0"/>
          </a:p>
          <a:p>
            <a:endParaRPr lang="fr-FR" sz="2000" dirty="0" smtClean="0"/>
          </a:p>
          <a:p>
            <a:endParaRPr lang="fr-FR" sz="2000" dirty="0"/>
          </a:p>
        </p:txBody>
      </p:sp>
      <p:sp>
        <p:nvSpPr>
          <p:cNvPr id="4" name="Espace réservé de la date 3"/>
          <p:cNvSpPr>
            <a:spLocks noGrp="1"/>
          </p:cNvSpPr>
          <p:nvPr>
            <p:ph type="dt" sz="half" idx="10"/>
          </p:nvPr>
        </p:nvSpPr>
        <p:spPr/>
        <p:txBody>
          <a:bodyPr/>
          <a:lstStyle/>
          <a:p>
            <a:fld id="{E641536C-C922-4B92-A9AA-BCAD107AC7AE}"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184</a:t>
            </a:fld>
            <a:endParaRPr lang="en-US" dirty="0"/>
          </a:p>
        </p:txBody>
      </p:sp>
    </p:spTree>
    <p:extLst>
      <p:ext uri="{BB962C8B-B14F-4D97-AF65-F5344CB8AC3E}">
        <p14:creationId xmlns:p14="http://schemas.microsoft.com/office/powerpoint/2010/main" xmlns="" val="357836784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 –</a:t>
            </a:r>
            <a:br>
              <a:rPr lang="fr-FR" dirty="0" smtClean="0"/>
            </a:br>
            <a:r>
              <a:rPr lang="fr-FR" dirty="0" smtClean="0"/>
              <a:t> </a:t>
            </a:r>
            <a:r>
              <a:rPr lang="fr-FR" sz="3200" dirty="0" smtClean="0"/>
              <a:t>exemple de nouveaux comptes</a:t>
            </a:r>
            <a:endParaRPr lang="fr-FR" sz="3200" dirty="0"/>
          </a:p>
        </p:txBody>
      </p:sp>
      <p:sp>
        <p:nvSpPr>
          <p:cNvPr id="3" name="Espace réservé du contenu 2"/>
          <p:cNvSpPr>
            <a:spLocks noGrp="1"/>
          </p:cNvSpPr>
          <p:nvPr>
            <p:ph idx="1"/>
          </p:nvPr>
        </p:nvSpPr>
        <p:spPr>
          <a:xfrm>
            <a:off x="2592925" y="1905000"/>
            <a:ext cx="8915400" cy="4773633"/>
          </a:xfrm>
        </p:spPr>
        <p:txBody>
          <a:bodyPr>
            <a:noAutofit/>
          </a:bodyPr>
          <a:lstStyle/>
          <a:p>
            <a:r>
              <a:rPr lang="fr-FR" sz="2000" dirty="0" smtClean="0"/>
              <a:t>6588 Autres charges diverses</a:t>
            </a:r>
          </a:p>
          <a:p>
            <a:r>
              <a:rPr lang="fr-FR" sz="2000" dirty="0" smtClean="0"/>
              <a:t>6685 Assurances </a:t>
            </a:r>
            <a:r>
              <a:rPr lang="fr-FR" sz="2000" dirty="0"/>
              <a:t>et organismes de santé</a:t>
            </a:r>
          </a:p>
          <a:p>
            <a:r>
              <a:rPr lang="fr-FR" sz="2000" dirty="0" smtClean="0"/>
              <a:t>6686 Assurances </a:t>
            </a:r>
            <a:r>
              <a:rPr lang="fr-FR" sz="2000" dirty="0"/>
              <a:t>retraite et fonds de </a:t>
            </a:r>
            <a:r>
              <a:rPr lang="fr-FR" sz="2000" dirty="0" smtClean="0"/>
              <a:t>pension</a:t>
            </a:r>
          </a:p>
          <a:p>
            <a:r>
              <a:rPr lang="fr-FR" sz="2000" dirty="0" smtClean="0"/>
              <a:t>6714 </a:t>
            </a:r>
            <a:r>
              <a:rPr lang="fr-FR" sz="2000" dirty="0"/>
              <a:t>Primes de remboursement des </a:t>
            </a:r>
            <a:r>
              <a:rPr lang="fr-FR" sz="2000" dirty="0" smtClean="0"/>
              <a:t>obligations</a:t>
            </a:r>
          </a:p>
          <a:p>
            <a:r>
              <a:rPr lang="fr-FR" sz="2000" dirty="0"/>
              <a:t>672 INTÉRÊTS DANS LOYERS DE LOCATION ACQUISITION</a:t>
            </a:r>
          </a:p>
          <a:p>
            <a:r>
              <a:rPr lang="fr-FR" sz="2000" dirty="0"/>
              <a:t>6721 Intérêts dans loyers de location acquisition/crédit-bail </a:t>
            </a:r>
            <a:r>
              <a:rPr lang="fr-FR" sz="2000" dirty="0" smtClean="0"/>
              <a:t>  immobilier</a:t>
            </a:r>
            <a:endParaRPr lang="fr-FR" sz="2000" dirty="0"/>
          </a:p>
          <a:p>
            <a:r>
              <a:rPr lang="fr-FR" sz="2000" dirty="0" smtClean="0"/>
              <a:t>6722 Intérêts </a:t>
            </a:r>
            <a:r>
              <a:rPr lang="fr-FR" sz="2000" dirty="0"/>
              <a:t>dans loyers de location acquisition/crédit-bail mobilier</a:t>
            </a:r>
          </a:p>
          <a:p>
            <a:r>
              <a:rPr lang="fr-FR" sz="2000" dirty="0" smtClean="0"/>
              <a:t>6723 Intérêts </a:t>
            </a:r>
            <a:r>
              <a:rPr lang="fr-FR" sz="2000" dirty="0"/>
              <a:t>dans loyers de location acquisition/location vente</a:t>
            </a:r>
          </a:p>
          <a:p>
            <a:r>
              <a:rPr lang="fr-FR" sz="2000" dirty="0"/>
              <a:t>6724 Intérêts dans loyers des autres locations acquisition</a:t>
            </a:r>
          </a:p>
          <a:p>
            <a:endParaRPr lang="fr-FR" sz="2000" dirty="0" smtClean="0"/>
          </a:p>
          <a:p>
            <a:endParaRPr lang="fr-FR" sz="2000" dirty="0"/>
          </a:p>
        </p:txBody>
      </p:sp>
      <p:sp>
        <p:nvSpPr>
          <p:cNvPr id="4" name="Espace réservé de la date 3"/>
          <p:cNvSpPr>
            <a:spLocks noGrp="1"/>
          </p:cNvSpPr>
          <p:nvPr>
            <p:ph type="dt" sz="half" idx="10"/>
          </p:nvPr>
        </p:nvSpPr>
        <p:spPr/>
        <p:txBody>
          <a:bodyPr/>
          <a:lstStyle/>
          <a:p>
            <a:fld id="{071CEC74-DC8E-478F-B4A7-6A380048CD4E}"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185</a:t>
            </a:fld>
            <a:endParaRPr lang="en-US" dirty="0"/>
          </a:p>
        </p:txBody>
      </p:sp>
    </p:spTree>
    <p:extLst>
      <p:ext uri="{BB962C8B-B14F-4D97-AF65-F5344CB8AC3E}">
        <p14:creationId xmlns:p14="http://schemas.microsoft.com/office/powerpoint/2010/main" xmlns="" val="70418064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des comptes –</a:t>
            </a:r>
            <a:br>
              <a:rPr lang="fr-FR" dirty="0" smtClean="0"/>
            </a:br>
            <a:r>
              <a:rPr lang="fr-FR" dirty="0" smtClean="0"/>
              <a:t> </a:t>
            </a:r>
            <a:r>
              <a:rPr lang="fr-FR" sz="3200" dirty="0" smtClean="0"/>
              <a:t>exemple de nouveaux comptes</a:t>
            </a:r>
            <a:endParaRPr lang="fr-FR" sz="3200" dirty="0"/>
          </a:p>
        </p:txBody>
      </p:sp>
      <p:sp>
        <p:nvSpPr>
          <p:cNvPr id="3" name="Espace réservé du contenu 2"/>
          <p:cNvSpPr>
            <a:spLocks noGrp="1"/>
          </p:cNvSpPr>
          <p:nvPr>
            <p:ph idx="1"/>
          </p:nvPr>
        </p:nvSpPr>
        <p:spPr>
          <a:xfrm>
            <a:off x="1828800" y="1778000"/>
            <a:ext cx="9675812" cy="5080000"/>
          </a:xfrm>
        </p:spPr>
        <p:txBody>
          <a:bodyPr>
            <a:noAutofit/>
          </a:bodyPr>
          <a:lstStyle/>
          <a:p>
            <a:r>
              <a:rPr lang="fr-FR" sz="1600" dirty="0"/>
              <a:t>6772 Malis provenant </a:t>
            </a:r>
            <a:r>
              <a:rPr lang="fr-FR" sz="1600" dirty="0" smtClean="0"/>
              <a:t>d’attribution gratuite </a:t>
            </a:r>
            <a:r>
              <a:rPr lang="fr-FR" sz="1600" dirty="0"/>
              <a:t>d’actions au </a:t>
            </a:r>
            <a:r>
              <a:rPr lang="fr-FR" sz="1600" dirty="0" smtClean="0"/>
              <a:t>personnel salarié </a:t>
            </a:r>
            <a:r>
              <a:rPr lang="fr-FR" sz="1600" dirty="0"/>
              <a:t>et aux dirigeants</a:t>
            </a:r>
            <a:endParaRPr lang="fr-FR" sz="1600" dirty="0" smtClean="0"/>
          </a:p>
          <a:p>
            <a:r>
              <a:rPr lang="fr-FR" sz="1600" dirty="0" smtClean="0"/>
              <a:t>7015, 7025, 7035, 7045, 7055, 7065,  Ventes sur Internet</a:t>
            </a:r>
          </a:p>
          <a:p>
            <a:r>
              <a:rPr lang="fr-FR" sz="1600" dirty="0" smtClean="0"/>
              <a:t>722   IMMOBILISATIONS </a:t>
            </a:r>
            <a:r>
              <a:rPr lang="fr-FR" sz="1600" dirty="0"/>
              <a:t>CORPORELLES</a:t>
            </a:r>
          </a:p>
          <a:p>
            <a:r>
              <a:rPr lang="fr-FR" sz="1600" dirty="0"/>
              <a:t>7221 immobilisations corporelles (hors actifs biologiques)</a:t>
            </a:r>
          </a:p>
          <a:p>
            <a:r>
              <a:rPr lang="fr-FR" sz="1600" dirty="0"/>
              <a:t>7222 immobilisations corporelles (actifs biologiques)</a:t>
            </a:r>
          </a:p>
          <a:p>
            <a:r>
              <a:rPr lang="fr-FR" sz="1600" dirty="0" smtClean="0"/>
              <a:t>724   PRODUCTION AUTO-CONSOMMEE</a:t>
            </a:r>
          </a:p>
          <a:p>
            <a:r>
              <a:rPr lang="fr-FR" sz="1600" dirty="0" smtClean="0"/>
              <a:t>7588 Autres produits divers</a:t>
            </a:r>
          </a:p>
          <a:p>
            <a:r>
              <a:rPr lang="fr-FR" sz="1600" dirty="0" smtClean="0"/>
              <a:t>654 Valeurs comptables des cessions courantes d’immobilisations</a:t>
            </a:r>
          </a:p>
          <a:p>
            <a:pPr lvl="1">
              <a:buFont typeface="Wingdings" panose="05000000000000000000" pitchFamily="2" charset="2"/>
              <a:buChar char="v"/>
            </a:pPr>
            <a:r>
              <a:rPr lang="fr-FR" dirty="0" smtClean="0"/>
              <a:t>6541 Immobilisations incorporelles</a:t>
            </a:r>
          </a:p>
          <a:p>
            <a:pPr lvl="1">
              <a:buFont typeface="Wingdings" panose="05000000000000000000" pitchFamily="2" charset="2"/>
              <a:buChar char="v"/>
            </a:pPr>
            <a:r>
              <a:rPr lang="fr-FR" dirty="0" smtClean="0"/>
              <a:t>6542 Immobilisations corporelles</a:t>
            </a:r>
          </a:p>
          <a:p>
            <a:r>
              <a:rPr lang="fr-FR" dirty="0" smtClean="0"/>
              <a:t>754 </a:t>
            </a:r>
            <a:r>
              <a:rPr lang="fr-FR" sz="1600" dirty="0" smtClean="0"/>
              <a:t>Produits des </a:t>
            </a:r>
            <a:r>
              <a:rPr lang="fr-FR" sz="1600" dirty="0"/>
              <a:t>cessions courantes d’immobilisations</a:t>
            </a:r>
          </a:p>
          <a:p>
            <a:pPr lvl="1">
              <a:buFont typeface="Wingdings" panose="05000000000000000000" pitchFamily="2" charset="2"/>
              <a:buChar char="v"/>
            </a:pPr>
            <a:r>
              <a:rPr lang="fr-FR" dirty="0" smtClean="0"/>
              <a:t>7541 </a:t>
            </a:r>
            <a:r>
              <a:rPr lang="fr-FR" dirty="0"/>
              <a:t>Immobilisations incorporelles</a:t>
            </a:r>
          </a:p>
          <a:p>
            <a:pPr lvl="1">
              <a:buFont typeface="Wingdings" panose="05000000000000000000" pitchFamily="2" charset="2"/>
              <a:buChar char="v"/>
            </a:pPr>
            <a:r>
              <a:rPr lang="fr-FR" dirty="0" smtClean="0"/>
              <a:t>7542 </a:t>
            </a:r>
            <a:r>
              <a:rPr lang="fr-FR" dirty="0"/>
              <a:t>Immobilisations corporelles</a:t>
            </a:r>
            <a:endParaRPr lang="fr-FR" dirty="0" smtClean="0"/>
          </a:p>
          <a:p>
            <a:endParaRPr lang="fr-FR" sz="2000" dirty="0"/>
          </a:p>
        </p:txBody>
      </p:sp>
      <p:sp>
        <p:nvSpPr>
          <p:cNvPr id="4" name="Espace réservé de la date 3"/>
          <p:cNvSpPr>
            <a:spLocks noGrp="1"/>
          </p:cNvSpPr>
          <p:nvPr>
            <p:ph type="dt" sz="half" idx="10"/>
          </p:nvPr>
        </p:nvSpPr>
        <p:spPr/>
        <p:txBody>
          <a:bodyPr/>
          <a:lstStyle/>
          <a:p>
            <a:fld id="{F3735A9A-987F-43D1-930C-D6BC232D0C16}"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186</a:t>
            </a:fld>
            <a:endParaRPr lang="en-US" dirty="0"/>
          </a:p>
        </p:txBody>
      </p:sp>
    </p:spTree>
    <p:extLst>
      <p:ext uri="{BB962C8B-B14F-4D97-AF65-F5344CB8AC3E}">
        <p14:creationId xmlns:p14="http://schemas.microsoft.com/office/powerpoint/2010/main" xmlns="" val="290519084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1938" y="147337"/>
            <a:ext cx="9417132" cy="1280890"/>
          </a:xfrm>
        </p:spPr>
        <p:txBody>
          <a:bodyPr>
            <a:noAutofit/>
          </a:bodyPr>
          <a:lstStyle/>
          <a:p>
            <a:pPr algn="ctr"/>
            <a:r>
              <a:rPr lang="fr-FR" sz="2800" dirty="0" smtClean="0"/>
              <a:t>Remplacement du terme « charges provisionnées »  par </a:t>
            </a:r>
            <a:br>
              <a:rPr lang="fr-FR" sz="2800" dirty="0" smtClean="0"/>
            </a:br>
            <a:r>
              <a:rPr lang="fr-FR" sz="2800" dirty="0" smtClean="0"/>
              <a:t>Charges pour dépréciation/ Provision pour risques CT</a:t>
            </a:r>
            <a:endParaRPr lang="fr-FR" sz="2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694307632"/>
              </p:ext>
            </p:extLst>
          </p:nvPr>
        </p:nvGraphicFramePr>
        <p:xfrm>
          <a:off x="2006930" y="2173183"/>
          <a:ext cx="9619013" cy="3957255"/>
        </p:xfrm>
        <a:graphic>
          <a:graphicData uri="http://schemas.openxmlformats.org/drawingml/2006/table">
            <a:tbl>
              <a:tblPr firstRow="1" bandRow="1">
                <a:tableStyleId>{5C22544A-7EE6-4342-B048-85BDC9FD1C3A}</a:tableStyleId>
              </a:tblPr>
              <a:tblGrid>
                <a:gridCol w="1767706"/>
                <a:gridCol w="4644969"/>
                <a:gridCol w="3206338"/>
              </a:tblGrid>
              <a:tr h="565737">
                <a:tc>
                  <a:txBody>
                    <a:bodyPr/>
                    <a:lstStyle/>
                    <a:p>
                      <a:pPr algn="ctr" fontAlgn="ctr"/>
                      <a:r>
                        <a:rPr lang="fr-FR" sz="1600" b="1" i="0" u="none" strike="noStrike" dirty="0">
                          <a:solidFill>
                            <a:schemeClr val="bg1"/>
                          </a:solidFill>
                          <a:effectLst/>
                          <a:latin typeface="Century Gothic" panose="020B0502020202020204" pitchFamily="34" charset="0"/>
                        </a:rPr>
                        <a:t>N° comptes</a:t>
                      </a:r>
                    </a:p>
                  </a:txBody>
                  <a:tcPr marL="9525" marR="9525" marT="9525" marB="0" anchor="ctr"/>
                </a:tc>
                <a:tc>
                  <a:txBody>
                    <a:bodyPr/>
                    <a:lstStyle/>
                    <a:p>
                      <a:pPr algn="ctr" fontAlgn="ctr"/>
                      <a:r>
                        <a:rPr lang="fr-FR" sz="1600" b="1" i="0" u="none" strike="noStrike" dirty="0">
                          <a:solidFill>
                            <a:schemeClr val="bg1"/>
                          </a:solidFill>
                          <a:effectLst/>
                          <a:latin typeface="Century Gothic" panose="020B0502020202020204" pitchFamily="34" charset="0"/>
                        </a:rPr>
                        <a:t>SYSCOHADA REVISE</a:t>
                      </a:r>
                    </a:p>
                  </a:txBody>
                  <a:tcPr marL="9525" marR="9525" marT="9525" marB="0" anchor="ctr"/>
                </a:tc>
                <a:tc>
                  <a:txBody>
                    <a:bodyPr/>
                    <a:lstStyle/>
                    <a:p>
                      <a:pPr algn="ctr" fontAlgn="ctr"/>
                      <a:r>
                        <a:rPr lang="fr-FR" sz="1600" b="1" i="0" u="none" strike="noStrike" dirty="0">
                          <a:solidFill>
                            <a:schemeClr val="bg1"/>
                          </a:solidFill>
                          <a:effectLst/>
                          <a:latin typeface="Century Gothic" panose="020B0502020202020204" pitchFamily="34" charset="0"/>
                        </a:rPr>
                        <a:t>SYSCOHADA</a:t>
                      </a:r>
                    </a:p>
                  </a:txBody>
                  <a:tcPr marL="9525" marR="9525" marT="9525" marB="0" anchor="ctr"/>
                </a:tc>
              </a:tr>
              <a:tr h="1130506">
                <a:tc>
                  <a:txBody>
                    <a:bodyPr/>
                    <a:lstStyle/>
                    <a:p>
                      <a:pPr algn="ctr" fontAlgn="ctr"/>
                      <a:r>
                        <a:rPr lang="fr-FR" sz="1600" b="1" i="0" u="none" strike="noStrike" dirty="0">
                          <a:solidFill>
                            <a:srgbClr val="000000"/>
                          </a:solidFill>
                          <a:effectLst/>
                          <a:latin typeface="Century Gothic" panose="020B0502020202020204" pitchFamily="34" charset="0"/>
                        </a:rPr>
                        <a:t>659/759</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CHARGES/ REPRISES  </a:t>
                      </a:r>
                      <a:r>
                        <a:rPr lang="fr-FR" sz="1600" b="0" i="0" u="none" strike="noStrike" dirty="0" smtClean="0">
                          <a:solidFill>
                            <a:srgbClr val="000000"/>
                          </a:solidFill>
                          <a:effectLst/>
                          <a:latin typeface="Century Gothic" panose="020B0502020202020204" pitchFamily="34" charset="0"/>
                        </a:rPr>
                        <a:t>DÉPRÉCIATIONS </a:t>
                      </a:r>
                      <a:r>
                        <a:rPr lang="fr-FR" sz="1600" b="0" i="0" u="none" strike="noStrike" dirty="0">
                          <a:solidFill>
                            <a:srgbClr val="000000"/>
                          </a:solidFill>
                          <a:effectLst/>
                          <a:latin typeface="Century Gothic" panose="020B0502020202020204" pitchFamily="34" charset="0"/>
                        </a:rPr>
                        <a:t>ET PROVISIONS POUR</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RISQUES A COURT TERME D'EXPLOITATION</a:t>
                      </a:r>
                    </a:p>
                  </a:txBody>
                  <a:tcPr marL="9525" marR="9525" marT="9525" marB="0" anchor="ctr"/>
                </a:tc>
                <a:tc>
                  <a:txBody>
                    <a:bodyPr/>
                    <a:lstStyle/>
                    <a:p>
                      <a:pPr algn="ctr" fontAlgn="ctr"/>
                      <a:r>
                        <a:rPr lang="fr-FR" sz="1600" b="0" i="0" u="none" strike="noStrike">
                          <a:solidFill>
                            <a:srgbClr val="000000"/>
                          </a:solidFill>
                          <a:effectLst/>
                          <a:latin typeface="Century Gothic" panose="020B0502020202020204" pitchFamily="34" charset="0"/>
                        </a:rPr>
                        <a:t>CHARGES/REPRISES </a:t>
                      </a:r>
                      <a:r>
                        <a:rPr lang="fr-FR" sz="1600" b="0" i="0" u="none" strike="sngStrike">
                          <a:solidFill>
                            <a:srgbClr val="000000"/>
                          </a:solidFill>
                          <a:effectLst/>
                          <a:latin typeface="Century Gothic" panose="020B0502020202020204" pitchFamily="34" charset="0"/>
                        </a:rPr>
                        <a:t>PROVISIONNEES</a:t>
                      </a:r>
                      <a:r>
                        <a:rPr lang="fr-FR" sz="1600" b="0" i="0" u="none" strike="noStrike">
                          <a:solidFill>
                            <a:srgbClr val="000000"/>
                          </a:solidFill>
                          <a:effectLst/>
                          <a:latin typeface="Century Gothic" panose="020B0502020202020204" pitchFamily="34" charset="0"/>
                        </a:rPr>
                        <a:t> D'EXPLOITATION</a:t>
                      </a:r>
                    </a:p>
                  </a:txBody>
                  <a:tcPr marL="9525" marR="9525" marT="9525" marB="0" anchor="ctr"/>
                </a:tc>
              </a:tr>
              <a:tr h="1130506">
                <a:tc>
                  <a:txBody>
                    <a:bodyPr/>
                    <a:lstStyle/>
                    <a:p>
                      <a:pPr algn="ctr" fontAlgn="ctr"/>
                      <a:r>
                        <a:rPr lang="fr-FR" sz="1600" b="1" i="0" u="none" strike="noStrike">
                          <a:solidFill>
                            <a:srgbClr val="000000"/>
                          </a:solidFill>
                          <a:effectLst/>
                          <a:latin typeface="Century Gothic" panose="020B0502020202020204" pitchFamily="34" charset="0"/>
                        </a:rPr>
                        <a:t>679/779</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CHARGES/REPRISES  DEPRECIATIONS ET PROVISIONS POUR RISQUES A COURT TERME FINANCIERS</a:t>
                      </a:r>
                    </a:p>
                  </a:txBody>
                  <a:tcPr marL="9525" marR="9525" marT="9525" marB="0" anchor="ctr"/>
                </a:tc>
                <a:tc>
                  <a:txBody>
                    <a:bodyPr/>
                    <a:lstStyle/>
                    <a:p>
                      <a:pPr algn="ctr" fontAlgn="ctr"/>
                      <a:r>
                        <a:rPr lang="fr-FR" sz="1600" b="0" i="0" u="none" strike="noStrike">
                          <a:solidFill>
                            <a:srgbClr val="000000"/>
                          </a:solidFill>
                          <a:effectLst/>
                          <a:latin typeface="Century Gothic" panose="020B0502020202020204" pitchFamily="34" charset="0"/>
                        </a:rPr>
                        <a:t>CHARGES/REPRISES </a:t>
                      </a:r>
                      <a:r>
                        <a:rPr lang="fr-FR" sz="1600" b="0" i="0" u="none" strike="sngStrike">
                          <a:solidFill>
                            <a:srgbClr val="000000"/>
                          </a:solidFill>
                          <a:effectLst/>
                          <a:latin typeface="Century Gothic" panose="020B0502020202020204" pitchFamily="34" charset="0"/>
                        </a:rPr>
                        <a:t>PROVISIONNÉES</a:t>
                      </a:r>
                      <a:r>
                        <a:rPr lang="fr-FR" sz="1600" b="0" i="0" u="none" strike="noStrike">
                          <a:solidFill>
                            <a:srgbClr val="000000"/>
                          </a:solidFill>
                          <a:effectLst/>
                          <a:latin typeface="Century Gothic" panose="020B0502020202020204" pitchFamily="34" charset="0"/>
                        </a:rPr>
                        <a:t> FINANCIÈRES</a:t>
                      </a:r>
                    </a:p>
                  </a:txBody>
                  <a:tcPr marL="9525" marR="9525" marT="9525" marB="0" anchor="ctr"/>
                </a:tc>
              </a:tr>
              <a:tr h="1130506">
                <a:tc>
                  <a:txBody>
                    <a:bodyPr/>
                    <a:lstStyle/>
                    <a:p>
                      <a:pPr algn="ctr" fontAlgn="ctr"/>
                      <a:r>
                        <a:rPr lang="fr-FR" sz="1600" b="1" i="0" u="none" strike="noStrike">
                          <a:solidFill>
                            <a:srgbClr val="000000"/>
                          </a:solidFill>
                          <a:effectLst/>
                          <a:latin typeface="Century Gothic" panose="020B0502020202020204" pitchFamily="34" charset="0"/>
                        </a:rPr>
                        <a:t>839/849</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CHARGES/REPRISES DÉPRÉCIATIONS ET PROVISIONS POUR RISQUES À</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COURT TERME H.A.O.</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CHARGES/REPRISES </a:t>
                      </a:r>
                      <a:r>
                        <a:rPr lang="fr-FR" sz="1600" b="0" i="0" u="none" strike="sngStrike" dirty="0">
                          <a:solidFill>
                            <a:srgbClr val="000000"/>
                          </a:solidFill>
                          <a:effectLst/>
                          <a:latin typeface="Century Gothic" panose="020B0502020202020204" pitchFamily="34" charset="0"/>
                        </a:rPr>
                        <a:t>PROVISIONNÉES</a:t>
                      </a:r>
                      <a:r>
                        <a:rPr lang="fr-FR" sz="1600" b="0" i="0" u="none" strike="noStrike" dirty="0">
                          <a:solidFill>
                            <a:srgbClr val="000000"/>
                          </a:solidFill>
                          <a:effectLst/>
                          <a:latin typeface="Century Gothic" panose="020B0502020202020204" pitchFamily="34" charset="0"/>
                        </a:rPr>
                        <a:t> H.A.O.</a:t>
                      </a:r>
                    </a:p>
                  </a:txBody>
                  <a:tcPr marL="9525" marR="9525" marT="9525" marB="0" anchor="ctr"/>
                </a:tc>
              </a:tr>
            </a:tbl>
          </a:graphicData>
        </a:graphic>
      </p:graphicFrame>
      <p:sp>
        <p:nvSpPr>
          <p:cNvPr id="4" name="Espace réservé de la date 3"/>
          <p:cNvSpPr>
            <a:spLocks noGrp="1"/>
          </p:cNvSpPr>
          <p:nvPr>
            <p:ph type="dt" sz="half" idx="10"/>
          </p:nvPr>
        </p:nvSpPr>
        <p:spPr/>
        <p:txBody>
          <a:bodyPr/>
          <a:lstStyle/>
          <a:p>
            <a:fld id="{6E6F3002-BEE8-49B1-8DBB-C66C544B104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187</a:t>
            </a:fld>
            <a:endParaRPr lang="en-US" dirty="0"/>
          </a:p>
        </p:txBody>
      </p:sp>
    </p:spTree>
    <p:extLst>
      <p:ext uri="{BB962C8B-B14F-4D97-AF65-F5344CB8AC3E}">
        <p14:creationId xmlns:p14="http://schemas.microsoft.com/office/powerpoint/2010/main" xmlns="" val="286444197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1938" y="147337"/>
            <a:ext cx="9417132" cy="1280890"/>
          </a:xfrm>
        </p:spPr>
        <p:txBody>
          <a:bodyPr>
            <a:noAutofit/>
          </a:bodyPr>
          <a:lstStyle/>
          <a:p>
            <a:pPr algn="ctr"/>
            <a:r>
              <a:rPr lang="fr-FR" sz="2800" dirty="0" smtClean="0"/>
              <a:t>PROVISION POUR RISQUE</a:t>
            </a:r>
            <a:br>
              <a:rPr lang="fr-FR" sz="2800" dirty="0" smtClean="0"/>
            </a:br>
            <a:r>
              <a:rPr lang="fr-FR" sz="2800" dirty="0" smtClean="0">
                <a:solidFill>
                  <a:srgbClr val="C00000"/>
                </a:solidFill>
              </a:rPr>
              <a:t>DEPRECIATION D’ACTIF</a:t>
            </a:r>
            <a:r>
              <a:rPr lang="fr-FR" sz="2800" dirty="0" smtClean="0"/>
              <a:t/>
            </a:r>
            <a:br>
              <a:rPr lang="fr-FR" sz="2800" dirty="0" smtClean="0"/>
            </a:br>
            <a:r>
              <a:rPr lang="fr-FR" sz="2800" strike="sngStrike" dirty="0" smtClean="0"/>
              <a:t>PROVISION POUR DEPRECIATION</a:t>
            </a:r>
            <a:endParaRPr lang="fr-FR" sz="2800" strike="sngStrik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222795403"/>
              </p:ext>
            </p:extLst>
          </p:nvPr>
        </p:nvGraphicFramePr>
        <p:xfrm>
          <a:off x="2006930" y="2173183"/>
          <a:ext cx="9619013" cy="3957255"/>
        </p:xfrm>
        <a:graphic>
          <a:graphicData uri="http://schemas.openxmlformats.org/drawingml/2006/table">
            <a:tbl>
              <a:tblPr firstRow="1" bandRow="1">
                <a:tableStyleId>{5C22544A-7EE6-4342-B048-85BDC9FD1C3A}</a:tableStyleId>
              </a:tblPr>
              <a:tblGrid>
                <a:gridCol w="1767706"/>
                <a:gridCol w="4644969"/>
                <a:gridCol w="3206338"/>
              </a:tblGrid>
              <a:tr h="565737">
                <a:tc>
                  <a:txBody>
                    <a:bodyPr/>
                    <a:lstStyle/>
                    <a:p>
                      <a:pPr algn="ctr" fontAlgn="ctr"/>
                      <a:r>
                        <a:rPr lang="fr-FR" sz="1600" b="1" i="0" u="none" strike="noStrike" dirty="0">
                          <a:solidFill>
                            <a:schemeClr val="bg1"/>
                          </a:solidFill>
                          <a:effectLst/>
                          <a:latin typeface="Century Gothic" panose="020B0502020202020204" pitchFamily="34" charset="0"/>
                        </a:rPr>
                        <a:t>N° comptes</a:t>
                      </a:r>
                    </a:p>
                  </a:txBody>
                  <a:tcPr marL="9525" marR="9525" marT="9525" marB="0" anchor="ctr"/>
                </a:tc>
                <a:tc>
                  <a:txBody>
                    <a:bodyPr/>
                    <a:lstStyle/>
                    <a:p>
                      <a:pPr algn="ctr" fontAlgn="ctr"/>
                      <a:r>
                        <a:rPr lang="fr-FR" sz="1600" b="1" i="0" u="none" strike="noStrike" dirty="0">
                          <a:solidFill>
                            <a:schemeClr val="bg1"/>
                          </a:solidFill>
                          <a:effectLst/>
                          <a:latin typeface="Century Gothic" panose="020B0502020202020204" pitchFamily="34" charset="0"/>
                        </a:rPr>
                        <a:t>SYSCOHADA REVISE</a:t>
                      </a:r>
                    </a:p>
                  </a:txBody>
                  <a:tcPr marL="9525" marR="9525" marT="9525" marB="0" anchor="ctr"/>
                </a:tc>
                <a:tc>
                  <a:txBody>
                    <a:bodyPr/>
                    <a:lstStyle/>
                    <a:p>
                      <a:pPr algn="ctr" fontAlgn="ctr"/>
                      <a:r>
                        <a:rPr lang="fr-FR" sz="1600" b="1" i="0" u="none" strike="noStrike" dirty="0">
                          <a:solidFill>
                            <a:schemeClr val="bg1"/>
                          </a:solidFill>
                          <a:effectLst/>
                          <a:latin typeface="Century Gothic" panose="020B0502020202020204" pitchFamily="34" charset="0"/>
                        </a:rPr>
                        <a:t>SYSCOHADA</a:t>
                      </a:r>
                    </a:p>
                  </a:txBody>
                  <a:tcPr marL="9525" marR="9525" marT="9525" marB="0" anchor="ctr"/>
                </a:tc>
              </a:tr>
              <a:tr h="1130506">
                <a:tc>
                  <a:txBody>
                    <a:bodyPr/>
                    <a:lstStyle/>
                    <a:p>
                      <a:pPr algn="ctr" fontAlgn="ctr"/>
                      <a:r>
                        <a:rPr lang="fr-FR" sz="1600" b="1" i="0" u="none" strike="noStrike" dirty="0">
                          <a:solidFill>
                            <a:srgbClr val="000000"/>
                          </a:solidFill>
                          <a:effectLst/>
                          <a:latin typeface="Century Gothic" panose="020B0502020202020204" pitchFamily="34" charset="0"/>
                        </a:rPr>
                        <a:t>691/791</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DOTATIONS/REPRISES PROVISIONS ET  DEPRECIATIONS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D'EXPLOITATION</a:t>
                      </a:r>
                    </a:p>
                  </a:txBody>
                  <a:tcPr marL="9525" marR="9525" marT="9525" marB="0" anchor="ctr"/>
                </a:tc>
                <a:tc>
                  <a:txBody>
                    <a:bodyPr/>
                    <a:lstStyle/>
                    <a:p>
                      <a:pPr algn="ctr" fontAlgn="ctr"/>
                      <a:r>
                        <a:rPr lang="fr-FR" sz="1600" b="0" i="0" u="none" strike="noStrike">
                          <a:solidFill>
                            <a:srgbClr val="000000"/>
                          </a:solidFill>
                          <a:effectLst/>
                          <a:latin typeface="Century Gothic" panose="020B0502020202020204" pitchFamily="34" charset="0"/>
                        </a:rPr>
                        <a:t>DOTATIONS/REPRISES PROVISIONS D'EXPLOITATION</a:t>
                      </a:r>
                    </a:p>
                  </a:txBody>
                  <a:tcPr marL="9525" marR="9525" marT="9525" marB="0" anchor="ctr"/>
                </a:tc>
              </a:tr>
              <a:tr h="1130506">
                <a:tc>
                  <a:txBody>
                    <a:bodyPr/>
                    <a:lstStyle/>
                    <a:p>
                      <a:pPr algn="ctr" fontAlgn="ctr"/>
                      <a:r>
                        <a:rPr lang="fr-FR" sz="1600" b="1" i="0" u="none" strike="noStrike">
                          <a:solidFill>
                            <a:srgbClr val="000000"/>
                          </a:solidFill>
                          <a:effectLst/>
                          <a:latin typeface="Century Gothic" panose="020B0502020202020204" pitchFamily="34" charset="0"/>
                        </a:rPr>
                        <a:t>697/797</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DOTATIONS/REPRISES  PROVISIONS ET  DEPRECIATIONS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FINANCIÈRES</a:t>
                      </a:r>
                    </a:p>
                  </a:txBody>
                  <a:tcPr marL="9525" marR="9525" marT="9525" marB="0" anchor="ctr"/>
                </a:tc>
                <a:tc>
                  <a:txBody>
                    <a:bodyPr/>
                    <a:lstStyle/>
                    <a:p>
                      <a:pPr algn="ctr" fontAlgn="ctr"/>
                      <a:r>
                        <a:rPr lang="fr-FR" sz="1600" b="0" i="0" u="none" strike="noStrike">
                          <a:solidFill>
                            <a:srgbClr val="000000"/>
                          </a:solidFill>
                          <a:effectLst/>
                          <a:latin typeface="Century Gothic" panose="020B0502020202020204" pitchFamily="34" charset="0"/>
                        </a:rPr>
                        <a:t>DOTATIONS/REPRISES PROVISIONS FINANCIÈRES</a:t>
                      </a:r>
                    </a:p>
                  </a:txBody>
                  <a:tcPr marL="9525" marR="9525" marT="9525" marB="0" anchor="ctr"/>
                </a:tc>
              </a:tr>
              <a:tr h="1130506">
                <a:tc>
                  <a:txBody>
                    <a:bodyPr/>
                    <a:lstStyle/>
                    <a:p>
                      <a:pPr algn="ctr" fontAlgn="ctr"/>
                      <a:r>
                        <a:rPr lang="fr-FR" sz="1600" b="1" i="0" u="none" strike="noStrike" dirty="0">
                          <a:solidFill>
                            <a:srgbClr val="000000"/>
                          </a:solidFill>
                          <a:effectLst/>
                          <a:latin typeface="Century Gothic" panose="020B0502020202020204" pitchFamily="34" charset="0"/>
                        </a:rPr>
                        <a:t>853/863</a:t>
                      </a:r>
                    </a:p>
                  </a:txBody>
                  <a:tcPr marL="9525" marR="9525" marT="9525" marB="0" anchor="ctr"/>
                </a:tc>
                <a:tc>
                  <a:txBody>
                    <a:bodyPr/>
                    <a:lstStyle/>
                    <a:p>
                      <a:pPr algn="ctr" fontAlgn="b"/>
                      <a:r>
                        <a:rPr lang="fr-FR" sz="1600" b="0" i="0" u="none" strike="noStrike" dirty="0">
                          <a:solidFill>
                            <a:srgbClr val="000000"/>
                          </a:solidFill>
                          <a:effectLst/>
                          <a:latin typeface="Century Gothic" panose="020B0502020202020204" pitchFamily="34" charset="0"/>
                        </a:rPr>
                        <a:t>DOTATIONS/ REPRISES  DÉPRÉCIATIONS H.A.O.</a:t>
                      </a:r>
                    </a:p>
                  </a:txBody>
                  <a:tcPr marL="9525" marR="9525" marT="9525" marB="0" anchor="ctr"/>
                </a:tc>
                <a:tc>
                  <a:txBody>
                    <a:bodyPr/>
                    <a:lstStyle/>
                    <a:p>
                      <a:pPr algn="ctr" fontAlgn="ctr"/>
                      <a:r>
                        <a:rPr lang="fr-FR" sz="1600" b="0" i="0" u="none" strike="noStrike" dirty="0">
                          <a:solidFill>
                            <a:srgbClr val="000000"/>
                          </a:solidFill>
                          <a:effectLst/>
                          <a:latin typeface="Century Gothic" panose="020B0502020202020204" pitchFamily="34" charset="0"/>
                        </a:rPr>
                        <a:t>DOTATIONS/REPRISES  </a:t>
                      </a:r>
                      <a:r>
                        <a:rPr lang="fr-FR" sz="1600" b="0" i="0" u="none" strike="sngStrike" dirty="0">
                          <a:solidFill>
                            <a:srgbClr val="000000"/>
                          </a:solidFill>
                          <a:effectLst/>
                          <a:latin typeface="Century Gothic" panose="020B0502020202020204" pitchFamily="34" charset="0"/>
                        </a:rPr>
                        <a:t>PROVISIONS</a:t>
                      </a:r>
                      <a:r>
                        <a:rPr lang="fr-FR" sz="1600" b="0" i="0" u="none" strike="noStrike" dirty="0">
                          <a:solidFill>
                            <a:srgbClr val="000000"/>
                          </a:solidFill>
                          <a:effectLst/>
                          <a:latin typeface="Century Gothic" panose="020B0502020202020204" pitchFamily="34" charset="0"/>
                        </a:rPr>
                        <a:t> POUR DÉPRÉCIATION H.A.O.</a:t>
                      </a:r>
                    </a:p>
                  </a:txBody>
                  <a:tcPr marL="9525" marR="9525" marT="9525" marB="0" anchor="ctr"/>
                </a:tc>
              </a:tr>
            </a:tbl>
          </a:graphicData>
        </a:graphic>
      </p:graphicFrame>
      <p:sp>
        <p:nvSpPr>
          <p:cNvPr id="4" name="Espace réservé de la date 3"/>
          <p:cNvSpPr>
            <a:spLocks noGrp="1"/>
          </p:cNvSpPr>
          <p:nvPr>
            <p:ph type="dt" sz="half" idx="10"/>
          </p:nvPr>
        </p:nvSpPr>
        <p:spPr/>
        <p:txBody>
          <a:bodyPr/>
          <a:lstStyle/>
          <a:p>
            <a:fld id="{75D6752E-3BF8-4DF1-9D3F-567FCD83148B}"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188</a:t>
            </a:fld>
            <a:endParaRPr lang="en-US" dirty="0"/>
          </a:p>
        </p:txBody>
      </p:sp>
    </p:spTree>
    <p:extLst>
      <p:ext uri="{BB962C8B-B14F-4D97-AF65-F5344CB8AC3E}">
        <p14:creationId xmlns:p14="http://schemas.microsoft.com/office/powerpoint/2010/main" xmlns="" val="80122839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Engagements hors bilan</a:t>
            </a:r>
            <a:endParaRPr lang="fr-FR" dirty="0"/>
          </a:p>
        </p:txBody>
      </p:sp>
      <p:sp>
        <p:nvSpPr>
          <p:cNvPr id="3" name="Espace réservé du contenu 2"/>
          <p:cNvSpPr>
            <a:spLocks noGrp="1"/>
          </p:cNvSpPr>
          <p:nvPr>
            <p:ph idx="1"/>
          </p:nvPr>
        </p:nvSpPr>
        <p:spPr>
          <a:xfrm>
            <a:off x="2592925" y="1523999"/>
            <a:ext cx="8915400" cy="5225143"/>
          </a:xfrm>
        </p:spPr>
        <p:txBody>
          <a:bodyPr>
            <a:noAutofit/>
          </a:bodyPr>
          <a:lstStyle/>
          <a:p>
            <a:r>
              <a:rPr lang="fr-FR" sz="2000" dirty="0"/>
              <a:t>Section </a:t>
            </a:r>
            <a:r>
              <a:rPr lang="fr-FR" sz="2000" dirty="0" smtClean="0"/>
              <a:t>mieux traitée: des </a:t>
            </a:r>
            <a:r>
              <a:rPr lang="fr-FR" sz="2000" dirty="0"/>
              <a:t>améliorations ont été apportées par rapport au SYSCOHADA avant révision, (informations complémentaires, précisions complémentaires,…). </a:t>
            </a:r>
            <a:endParaRPr lang="fr-FR" sz="2000" dirty="0" smtClean="0"/>
          </a:p>
          <a:p>
            <a:pPr lvl="1">
              <a:buFont typeface="Courier New" panose="02070309020205020404" pitchFamily="49" charset="0"/>
              <a:buChar char="o"/>
            </a:pPr>
            <a:r>
              <a:rPr lang="fr-FR" sz="2000" dirty="0" smtClean="0"/>
              <a:t>Par </a:t>
            </a:r>
            <a:r>
              <a:rPr lang="fr-FR" sz="2000" dirty="0"/>
              <a:t>exemple, les primes de remboursement des  emprunts obligataires non échues sont inscrites  en engagement hors bilan</a:t>
            </a:r>
            <a:r>
              <a:rPr lang="fr-FR" sz="2000" dirty="0" smtClean="0"/>
              <a:t>.</a:t>
            </a:r>
            <a:endParaRPr lang="fr-FR" sz="2000" dirty="0"/>
          </a:p>
        </p:txBody>
      </p:sp>
      <p:sp>
        <p:nvSpPr>
          <p:cNvPr id="4" name="Espace réservé de la date 3"/>
          <p:cNvSpPr>
            <a:spLocks noGrp="1"/>
          </p:cNvSpPr>
          <p:nvPr>
            <p:ph type="dt" sz="half" idx="10"/>
          </p:nvPr>
        </p:nvSpPr>
        <p:spPr/>
        <p:txBody>
          <a:bodyPr/>
          <a:lstStyle/>
          <a:p>
            <a:fld id="{AD8B7998-F6A9-48DD-9AA2-396BC3CFE69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189</a:t>
            </a:fld>
            <a:endParaRPr lang="en-US" dirty="0"/>
          </a:p>
        </p:txBody>
      </p:sp>
    </p:spTree>
    <p:extLst>
      <p:ext uri="{BB962C8B-B14F-4D97-AF65-F5344CB8AC3E}">
        <p14:creationId xmlns:p14="http://schemas.microsoft.com/office/powerpoint/2010/main" xmlns="" val="1838512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document a subi de profondes modifications (2/4)</a:t>
            </a:r>
            <a:endParaRPr lang="fr-FR" dirty="0"/>
          </a:p>
        </p:txBody>
      </p:sp>
      <p:sp>
        <p:nvSpPr>
          <p:cNvPr id="3" name="Espace réservé du contenu 2"/>
          <p:cNvSpPr>
            <a:spLocks noGrp="1"/>
          </p:cNvSpPr>
          <p:nvPr>
            <p:ph idx="1"/>
          </p:nvPr>
        </p:nvSpPr>
        <p:spPr>
          <a:xfrm>
            <a:off x="1936441" y="2634425"/>
            <a:ext cx="10224653" cy="3866408"/>
          </a:xfrm>
        </p:spPr>
        <p:txBody>
          <a:bodyPr>
            <a:noAutofit/>
          </a:bodyPr>
          <a:lstStyle/>
          <a:p>
            <a:pPr marL="171450" lvl="1" indent="-171450"/>
            <a:r>
              <a:rPr lang="fr-FR" dirty="0"/>
              <a:t>La prééminence de la réalité économique sur l’apparence juridique étendue</a:t>
            </a:r>
          </a:p>
          <a:p>
            <a:pPr marL="654050" lvl="2" indent="-285750">
              <a:buFont typeface="Courier New" panose="02070309020205020404" pitchFamily="49" charset="0"/>
              <a:buChar char="o"/>
            </a:pPr>
            <a:r>
              <a:rPr lang="fr-FR" sz="1600" dirty="0"/>
              <a:t>Des actifs et passifs non antérieurement reconnus pourraient l’être</a:t>
            </a:r>
          </a:p>
          <a:p>
            <a:pPr marL="654050" lvl="2" indent="-285750">
              <a:buFont typeface="Courier New" panose="02070309020205020404" pitchFamily="49" charset="0"/>
              <a:buChar char="o"/>
            </a:pPr>
            <a:r>
              <a:rPr lang="fr-FR" sz="1600" dirty="0"/>
              <a:t>Des actifs et passifs antérieurement reconnus devraient être </a:t>
            </a:r>
            <a:r>
              <a:rPr lang="fr-FR" sz="1600" dirty="0" smtClean="0"/>
              <a:t>dé comptabilisés</a:t>
            </a:r>
            <a:endParaRPr lang="fr-FR" sz="1600" dirty="0"/>
          </a:p>
          <a:p>
            <a:pPr marL="171450" lvl="1" indent="-171450"/>
            <a:r>
              <a:rPr lang="fr-FR" dirty="0" smtClean="0"/>
              <a:t>Une </a:t>
            </a:r>
            <a:r>
              <a:rPr lang="fr-FR" dirty="0"/>
              <a:t>convergence vers les normes IFRS</a:t>
            </a:r>
          </a:p>
          <a:p>
            <a:pPr marL="654050" lvl="2" indent="-285750">
              <a:buFont typeface="Courier New" panose="02070309020205020404" pitchFamily="49" charset="0"/>
              <a:buChar char="o"/>
            </a:pPr>
            <a:r>
              <a:rPr lang="fr-FR" sz="1600" dirty="0"/>
              <a:t>Nouveaux concepts à intégrer dans le langage comptable OHADA</a:t>
            </a:r>
          </a:p>
          <a:p>
            <a:pPr marL="171450" lvl="1" indent="-171450"/>
            <a:r>
              <a:rPr lang="fr-FR" dirty="0" smtClean="0"/>
              <a:t>La </a:t>
            </a:r>
            <a:r>
              <a:rPr lang="fr-FR" dirty="0"/>
              <a:t>connexion fiscalité-comptabilité est maintenue </a:t>
            </a:r>
            <a:r>
              <a:rPr lang="fr-FR" dirty="0" smtClean="0"/>
              <a:t>à </a:t>
            </a:r>
            <a:r>
              <a:rPr lang="fr-FR" dirty="0"/>
              <a:t>priori mais le coût pourrait-être significatif</a:t>
            </a:r>
          </a:p>
          <a:p>
            <a:pPr marL="654050" lvl="2" indent="-285750">
              <a:buFont typeface="Courier New" panose="02070309020205020404" pitchFamily="49" charset="0"/>
              <a:buChar char="o"/>
              <a:tabLst>
                <a:tab pos="265113" algn="l"/>
              </a:tabLst>
            </a:pPr>
            <a:r>
              <a:rPr lang="fr-FR" sz="1600" dirty="0"/>
              <a:t>Extension du principe de la substance économique sur l’apparence juridique comme principe comptable alors que la fiscalité a plutôt une approche juridique</a:t>
            </a:r>
          </a:p>
          <a:p>
            <a:pPr marL="1009650" lvl="3" indent="-285750">
              <a:buFont typeface="Wingdings" panose="05000000000000000000" pitchFamily="2" charset="2"/>
              <a:buChar char="§"/>
              <a:tabLst>
                <a:tab pos="265113" algn="l"/>
              </a:tabLst>
            </a:pPr>
            <a:r>
              <a:rPr lang="fr-FR" sz="1600" dirty="0"/>
              <a:t>Amortissement des immobilisations n’appartenant pas juridiquement à l’entité mais capitalisées en application de ce principe</a:t>
            </a:r>
          </a:p>
          <a:p>
            <a:endParaRPr lang="fr-FR" sz="1600" dirty="0"/>
          </a:p>
        </p:txBody>
      </p:sp>
      <p:sp>
        <p:nvSpPr>
          <p:cNvPr id="4" name="Espace réservé de la date 3"/>
          <p:cNvSpPr>
            <a:spLocks noGrp="1"/>
          </p:cNvSpPr>
          <p:nvPr>
            <p:ph type="dt" sz="half" idx="10"/>
          </p:nvPr>
        </p:nvSpPr>
        <p:spPr/>
        <p:txBody>
          <a:bodyPr/>
          <a:lstStyle/>
          <a:p>
            <a:fld id="{D3250AF9-D935-4A28-9A9D-9BCECEEE9100}"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xmlns="" val="231399040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Contenu et fonctionnement de comptes</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t>Certaines parties ont été revues suite à la révision du droit comptable OHADA :</a:t>
            </a:r>
          </a:p>
          <a:p>
            <a:r>
              <a:rPr lang="fr-FR" dirty="0" smtClean="0"/>
              <a:t>Emprunts obligataires</a:t>
            </a:r>
          </a:p>
          <a:p>
            <a:r>
              <a:rPr lang="fr-FR" dirty="0" smtClean="0"/>
              <a:t>Dettes de location acquisition</a:t>
            </a:r>
          </a:p>
          <a:p>
            <a:r>
              <a:rPr lang="fr-FR" dirty="0" smtClean="0"/>
              <a:t>Provisions pour litiges</a:t>
            </a:r>
          </a:p>
          <a:p>
            <a:r>
              <a:rPr lang="fr-FR" dirty="0" smtClean="0"/>
              <a:t>Provisions pour indemnités de fin de carrière </a:t>
            </a:r>
          </a:p>
          <a:p>
            <a:r>
              <a:rPr lang="fr-FR" dirty="0" smtClean="0"/>
              <a:t>Provisions pour démantèlement et remise en état</a:t>
            </a:r>
          </a:p>
          <a:p>
            <a:r>
              <a:rPr lang="fr-FR" dirty="0" smtClean="0"/>
              <a:t>Comptes d’actifs immobilisés sans les charges immobilisées</a:t>
            </a:r>
          </a:p>
          <a:p>
            <a:r>
              <a:rPr lang="fr-FR" dirty="0"/>
              <a:t>T</a:t>
            </a:r>
            <a:r>
              <a:rPr lang="fr-FR" dirty="0" smtClean="0"/>
              <a:t>raitement des immobilisations par composant</a:t>
            </a:r>
          </a:p>
          <a:p>
            <a:r>
              <a:rPr lang="fr-FR" dirty="0"/>
              <a:t>T</a:t>
            </a:r>
            <a:r>
              <a:rPr lang="fr-FR" dirty="0" smtClean="0"/>
              <a:t>raitement des coûts </a:t>
            </a:r>
            <a:r>
              <a:rPr lang="fr-FR" dirty="0"/>
              <a:t>s</a:t>
            </a:r>
            <a:r>
              <a:rPr lang="fr-FR" dirty="0" smtClean="0"/>
              <a:t>ur emprunt pour financer l’acquisition d’un actif qualifié</a:t>
            </a:r>
          </a:p>
          <a:p>
            <a:endParaRPr lang="fr-FR" dirty="0"/>
          </a:p>
        </p:txBody>
      </p:sp>
      <p:sp>
        <p:nvSpPr>
          <p:cNvPr id="4" name="Espace réservé de la date 3"/>
          <p:cNvSpPr>
            <a:spLocks noGrp="1"/>
          </p:cNvSpPr>
          <p:nvPr>
            <p:ph type="dt" sz="half" idx="10"/>
          </p:nvPr>
        </p:nvSpPr>
        <p:spPr/>
        <p:txBody>
          <a:bodyPr/>
          <a:lstStyle/>
          <a:p>
            <a:fld id="{6D041B27-DBF5-4456-9618-C6165426B13B}"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190</a:t>
            </a:fld>
            <a:endParaRPr lang="en-US" dirty="0"/>
          </a:p>
        </p:txBody>
      </p:sp>
    </p:spTree>
    <p:extLst>
      <p:ext uri="{BB962C8B-B14F-4D97-AF65-F5344CB8AC3E}">
        <p14:creationId xmlns:p14="http://schemas.microsoft.com/office/powerpoint/2010/main" xmlns="" val="64027128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8436" y="512462"/>
            <a:ext cx="8911687" cy="1280890"/>
          </a:xfrm>
        </p:spPr>
        <p:txBody>
          <a:bodyPr>
            <a:normAutofit fontScale="90000"/>
          </a:bodyPr>
          <a:lstStyle/>
          <a:p>
            <a:r>
              <a:rPr lang="fr-FR" dirty="0" smtClean="0"/>
              <a:t>Contenu et fonctionnement de comptes  - </a:t>
            </a:r>
            <a:r>
              <a:rPr lang="fr-FR" sz="2700" dirty="0" smtClean="0"/>
              <a:t>Traitement des immobilisations incorporelles (extrait)</a:t>
            </a:r>
            <a:endParaRPr lang="fr-FR" sz="2700" dirty="0"/>
          </a:p>
        </p:txBody>
      </p:sp>
      <p:sp>
        <p:nvSpPr>
          <p:cNvPr id="3" name="Espace réservé du contenu 2"/>
          <p:cNvSpPr>
            <a:spLocks noGrp="1"/>
          </p:cNvSpPr>
          <p:nvPr>
            <p:ph idx="1"/>
          </p:nvPr>
        </p:nvSpPr>
        <p:spPr/>
        <p:txBody>
          <a:bodyPr>
            <a:normAutofit/>
          </a:bodyPr>
          <a:lstStyle/>
          <a:p>
            <a:r>
              <a:rPr lang="fr-FR" dirty="0" smtClean="0"/>
              <a:t>Traitement comptable des pièces détachées</a:t>
            </a:r>
          </a:p>
          <a:p>
            <a:r>
              <a:rPr lang="fr-FR" dirty="0" smtClean="0"/>
              <a:t>Inspection majeure</a:t>
            </a:r>
          </a:p>
          <a:p>
            <a:r>
              <a:rPr lang="fr-FR" dirty="0" smtClean="0"/>
              <a:t>Contrat de concession</a:t>
            </a:r>
          </a:p>
          <a:p>
            <a:r>
              <a:rPr lang="fr-FR" dirty="0" smtClean="0"/>
              <a:t>Traitement des immobilisations incorporelles (selon les IFRS)</a:t>
            </a:r>
          </a:p>
          <a:p>
            <a:pPr lvl="1">
              <a:buFont typeface="Courier New" panose="02070309020205020404" pitchFamily="49" charset="0"/>
              <a:buChar char="o"/>
            </a:pPr>
            <a:r>
              <a:rPr lang="fr-FR" dirty="0"/>
              <a:t>Les immobilisations incorporelles sont </a:t>
            </a:r>
            <a:r>
              <a:rPr lang="fr-FR" dirty="0" smtClean="0"/>
              <a:t>des actifs </a:t>
            </a:r>
            <a:r>
              <a:rPr lang="fr-FR" dirty="0"/>
              <a:t>non monétaires identifiables </a:t>
            </a:r>
            <a:r>
              <a:rPr lang="fr-FR" dirty="0" smtClean="0"/>
              <a:t>sans substance </a:t>
            </a:r>
            <a:r>
              <a:rPr lang="fr-FR" dirty="0"/>
              <a:t>physique, contrôlés par l’entité </a:t>
            </a:r>
            <a:r>
              <a:rPr lang="fr-FR" dirty="0" smtClean="0"/>
              <a:t>qui a </a:t>
            </a:r>
            <a:r>
              <a:rPr lang="fr-FR" dirty="0"/>
              <a:t>le pouvoir d’obtenir des </a:t>
            </a:r>
            <a:r>
              <a:rPr lang="fr-FR" dirty="0" smtClean="0"/>
              <a:t>avantages économiques </a:t>
            </a:r>
            <a:r>
              <a:rPr lang="fr-FR" dirty="0"/>
              <a:t>futurs et peut restreindre </a:t>
            </a:r>
            <a:r>
              <a:rPr lang="fr-FR" dirty="0" smtClean="0"/>
              <a:t>l’accès des </a:t>
            </a:r>
            <a:r>
              <a:rPr lang="fr-FR" dirty="0"/>
              <a:t>tiers à ces avantages</a:t>
            </a:r>
            <a:r>
              <a:rPr lang="fr-FR" dirty="0" smtClean="0"/>
              <a:t>.</a:t>
            </a:r>
          </a:p>
          <a:p>
            <a:pPr lvl="1">
              <a:buFont typeface="Courier New" panose="02070309020205020404" pitchFamily="49" charset="0"/>
              <a:buChar char="o"/>
            </a:pPr>
            <a:endParaRPr lang="fr-FR" dirty="0"/>
          </a:p>
          <a:p>
            <a:endParaRPr lang="fr-FR" dirty="0"/>
          </a:p>
        </p:txBody>
      </p:sp>
      <p:sp>
        <p:nvSpPr>
          <p:cNvPr id="4" name="Espace réservé de la date 3"/>
          <p:cNvSpPr>
            <a:spLocks noGrp="1"/>
          </p:cNvSpPr>
          <p:nvPr>
            <p:ph type="dt" sz="half" idx="10"/>
          </p:nvPr>
        </p:nvSpPr>
        <p:spPr/>
        <p:txBody>
          <a:bodyPr/>
          <a:lstStyle/>
          <a:p>
            <a:fld id="{19AA8A56-7699-4109-9A05-660C4B7D3FF6}"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191</a:t>
            </a:fld>
            <a:endParaRPr lang="en-US" dirty="0"/>
          </a:p>
        </p:txBody>
      </p:sp>
    </p:spTree>
    <p:extLst>
      <p:ext uri="{BB962C8B-B14F-4D97-AF65-F5344CB8AC3E}">
        <p14:creationId xmlns:p14="http://schemas.microsoft.com/office/powerpoint/2010/main" xmlns="" val="6608450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Contenu et fonctionnement de comptes - </a:t>
            </a:r>
            <a:r>
              <a:rPr lang="fr-FR" sz="2700" dirty="0"/>
              <a:t>Traitement des immobilisations incorporelles (extrait)</a:t>
            </a:r>
          </a:p>
        </p:txBody>
      </p:sp>
      <p:sp>
        <p:nvSpPr>
          <p:cNvPr id="3" name="Espace réservé du contenu 2"/>
          <p:cNvSpPr>
            <a:spLocks noGrp="1"/>
          </p:cNvSpPr>
          <p:nvPr>
            <p:ph idx="1"/>
          </p:nvPr>
        </p:nvSpPr>
        <p:spPr/>
        <p:txBody>
          <a:bodyPr>
            <a:normAutofit lnSpcReduction="10000"/>
          </a:bodyPr>
          <a:lstStyle/>
          <a:p>
            <a:r>
              <a:rPr lang="fr-FR" dirty="0" smtClean="0"/>
              <a:t>Un </a:t>
            </a:r>
            <a:r>
              <a:rPr lang="fr-FR" dirty="0"/>
              <a:t>actif est identifiable </a:t>
            </a:r>
            <a:r>
              <a:rPr lang="fr-FR" dirty="0" smtClean="0"/>
              <a:t>s’il est:</a:t>
            </a:r>
          </a:p>
          <a:p>
            <a:pPr>
              <a:buFont typeface="+mj-lt"/>
              <a:buAutoNum type="alphaLcPeriod"/>
            </a:pPr>
            <a:r>
              <a:rPr lang="fr-FR" dirty="0" smtClean="0"/>
              <a:t>séparable</a:t>
            </a:r>
            <a:r>
              <a:rPr lang="fr-FR" dirty="0"/>
              <a:t>, c'est-à-dire qu'il </a:t>
            </a:r>
            <a:r>
              <a:rPr lang="fr-FR" dirty="0" smtClean="0"/>
              <a:t>peut être </a:t>
            </a:r>
            <a:r>
              <a:rPr lang="fr-FR" dirty="0"/>
              <a:t>séparé de l'entité et être </a:t>
            </a:r>
            <a:r>
              <a:rPr lang="fr-FR" dirty="0" smtClean="0"/>
              <a:t>vendu, transféré</a:t>
            </a:r>
            <a:r>
              <a:rPr lang="fr-FR" dirty="0"/>
              <a:t>, concédé par licence, loué </a:t>
            </a:r>
            <a:r>
              <a:rPr lang="fr-FR" dirty="0" smtClean="0"/>
              <a:t>ou échangé</a:t>
            </a:r>
            <a:r>
              <a:rPr lang="fr-FR" dirty="0"/>
              <a:t>, soit de façon individuelle, </a:t>
            </a:r>
            <a:r>
              <a:rPr lang="fr-FR" dirty="0" smtClean="0"/>
              <a:t>soit </a:t>
            </a:r>
            <a:r>
              <a:rPr lang="fr-FR" dirty="0"/>
              <a:t>dans le cadre d'un contrat, avec un actif </a:t>
            </a:r>
            <a:r>
              <a:rPr lang="fr-FR" dirty="0" smtClean="0"/>
              <a:t>ou un </a:t>
            </a:r>
            <a:r>
              <a:rPr lang="fr-FR" dirty="0"/>
              <a:t>passif liés; </a:t>
            </a:r>
            <a:r>
              <a:rPr lang="fr-FR" dirty="0" smtClean="0"/>
              <a:t>ou</a:t>
            </a:r>
          </a:p>
          <a:p>
            <a:pPr marL="0" indent="0">
              <a:buNone/>
            </a:pPr>
            <a:r>
              <a:rPr lang="fr-FR" dirty="0" smtClean="0">
                <a:solidFill>
                  <a:srgbClr val="C00000"/>
                </a:solidFill>
              </a:rPr>
              <a:t>b.</a:t>
            </a:r>
            <a:r>
              <a:rPr lang="fr-FR" dirty="0"/>
              <a:t> </a:t>
            </a:r>
            <a:r>
              <a:rPr lang="fr-FR" dirty="0" smtClean="0"/>
              <a:t>  résulte </a:t>
            </a:r>
            <a:r>
              <a:rPr lang="fr-FR" dirty="0"/>
              <a:t>de droits </a:t>
            </a:r>
            <a:r>
              <a:rPr lang="fr-FR" dirty="0" smtClean="0"/>
              <a:t>contractuels, d'autres </a:t>
            </a:r>
            <a:r>
              <a:rPr lang="fr-FR" dirty="0"/>
              <a:t>droits légaux, que ces droits </a:t>
            </a:r>
            <a:r>
              <a:rPr lang="fr-FR" dirty="0" smtClean="0"/>
              <a:t>soient     	ou </a:t>
            </a:r>
            <a:r>
              <a:rPr lang="fr-FR" dirty="0"/>
              <a:t>non cessibles ou séparables de </a:t>
            </a:r>
            <a:r>
              <a:rPr lang="fr-FR" dirty="0" smtClean="0"/>
              <a:t>l'entité ou </a:t>
            </a:r>
            <a:r>
              <a:rPr lang="fr-FR" dirty="0"/>
              <a:t>d'autres droits et obligations.</a:t>
            </a:r>
            <a:endParaRPr lang="fr-FR" dirty="0" smtClean="0"/>
          </a:p>
          <a:p>
            <a:r>
              <a:rPr lang="fr-FR" dirty="0"/>
              <a:t>Une entité contrôle ses avantages si </a:t>
            </a:r>
            <a:r>
              <a:rPr lang="fr-FR" dirty="0" smtClean="0"/>
              <a:t>ces connaissances </a:t>
            </a:r>
            <a:r>
              <a:rPr lang="fr-FR" dirty="0"/>
              <a:t>sont protégées par des </a:t>
            </a:r>
            <a:r>
              <a:rPr lang="fr-FR" dirty="0" smtClean="0"/>
              <a:t>droits légaux</a:t>
            </a:r>
            <a:r>
              <a:rPr lang="fr-FR" dirty="0"/>
              <a:t>.</a:t>
            </a:r>
          </a:p>
          <a:p>
            <a:r>
              <a:rPr lang="fr-FR" dirty="0"/>
              <a:t>Les avantages économiques futurs </a:t>
            </a:r>
            <a:r>
              <a:rPr lang="fr-FR" dirty="0" smtClean="0"/>
              <a:t>résultent des </a:t>
            </a:r>
            <a:r>
              <a:rPr lang="fr-FR" dirty="0"/>
              <a:t>produits découlant de la vente de biens </a:t>
            </a:r>
            <a:r>
              <a:rPr lang="fr-FR" dirty="0" smtClean="0"/>
              <a:t>ou </a:t>
            </a:r>
            <a:r>
              <a:rPr lang="fr-FR" dirty="0"/>
              <a:t>services, des économies de coûts ou </a:t>
            </a:r>
            <a:r>
              <a:rPr lang="fr-FR" dirty="0" smtClean="0"/>
              <a:t>d’autres avantages </a:t>
            </a:r>
            <a:r>
              <a:rPr lang="fr-FR" dirty="0"/>
              <a:t>résultant de l’utilisation de </a:t>
            </a:r>
            <a:r>
              <a:rPr lang="fr-FR" dirty="0" smtClean="0"/>
              <a:t>l’actif par </a:t>
            </a:r>
            <a:r>
              <a:rPr lang="fr-FR" dirty="0"/>
              <a:t>l’entité.</a:t>
            </a:r>
          </a:p>
        </p:txBody>
      </p:sp>
      <p:sp>
        <p:nvSpPr>
          <p:cNvPr id="4" name="Espace réservé de la date 3"/>
          <p:cNvSpPr>
            <a:spLocks noGrp="1"/>
          </p:cNvSpPr>
          <p:nvPr>
            <p:ph type="dt" sz="half" idx="10"/>
          </p:nvPr>
        </p:nvSpPr>
        <p:spPr/>
        <p:txBody>
          <a:bodyPr/>
          <a:lstStyle/>
          <a:p>
            <a:fld id="{95CF8463-6923-43EE-870A-CA0A551C3936}"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192</a:t>
            </a:fld>
            <a:endParaRPr lang="en-US" dirty="0"/>
          </a:p>
        </p:txBody>
      </p:sp>
    </p:spTree>
    <p:extLst>
      <p:ext uri="{BB962C8B-B14F-4D97-AF65-F5344CB8AC3E}">
        <p14:creationId xmlns:p14="http://schemas.microsoft.com/office/powerpoint/2010/main" xmlns="" val="347397390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p:txBody>
          <a:bodyPr>
            <a:normAutofit/>
          </a:bodyPr>
          <a:lstStyle/>
          <a:p>
            <a:r>
              <a:rPr lang="fr-FR" dirty="0"/>
              <a:t>T</a:t>
            </a:r>
            <a:r>
              <a:rPr lang="fr-FR" dirty="0" smtClean="0"/>
              <a:t>raitement des frais de développement</a:t>
            </a:r>
          </a:p>
          <a:p>
            <a:r>
              <a:rPr lang="fr-FR" dirty="0"/>
              <a:t>T</a:t>
            </a:r>
            <a:r>
              <a:rPr lang="fr-FR" dirty="0" smtClean="0"/>
              <a:t>raitement des frais de recherche</a:t>
            </a:r>
          </a:p>
          <a:p>
            <a:r>
              <a:rPr lang="fr-FR" dirty="0"/>
              <a:t>T</a:t>
            </a:r>
            <a:r>
              <a:rPr lang="fr-FR" dirty="0" smtClean="0"/>
              <a:t>raitement des concessions, brevets, licences, concessions et droits assimilés</a:t>
            </a:r>
          </a:p>
          <a:p>
            <a:r>
              <a:rPr lang="fr-FR" dirty="0"/>
              <a:t>T</a:t>
            </a:r>
            <a:r>
              <a:rPr lang="fr-FR" dirty="0" smtClean="0"/>
              <a:t>raitement des logiciels et sites internet</a:t>
            </a:r>
          </a:p>
          <a:p>
            <a:r>
              <a:rPr lang="fr-FR" dirty="0" smtClean="0"/>
              <a:t>Traitement du fonds commercial acquis</a:t>
            </a:r>
          </a:p>
          <a:p>
            <a:r>
              <a:rPr lang="fr-FR" dirty="0" smtClean="0"/>
              <a:t>Traitement du droit au bail et pas de porte</a:t>
            </a:r>
          </a:p>
          <a:p>
            <a:r>
              <a:rPr lang="fr-FR" dirty="0" smtClean="0"/>
              <a:t>Traitement des investissements de création</a:t>
            </a:r>
          </a:p>
          <a:p>
            <a:r>
              <a:rPr lang="fr-FR" dirty="0" smtClean="0"/>
              <a:t>Traitement des </a:t>
            </a:r>
            <a:r>
              <a:rPr lang="fr-FR" dirty="0"/>
              <a:t>f</a:t>
            </a:r>
            <a:r>
              <a:rPr lang="fr-FR" dirty="0" smtClean="0"/>
              <a:t>rais </a:t>
            </a:r>
            <a:r>
              <a:rPr lang="fr-FR" dirty="0"/>
              <a:t>de prospection </a:t>
            </a:r>
            <a:r>
              <a:rPr lang="fr-FR" dirty="0" smtClean="0"/>
              <a:t>et d’évaluation </a:t>
            </a:r>
            <a:r>
              <a:rPr lang="fr-FR" dirty="0"/>
              <a:t>de ressources minérales</a:t>
            </a:r>
            <a:endParaRPr lang="fr-FR" dirty="0" smtClean="0"/>
          </a:p>
          <a:p>
            <a:endParaRPr lang="fr-FR" dirty="0"/>
          </a:p>
        </p:txBody>
      </p:sp>
      <p:sp>
        <p:nvSpPr>
          <p:cNvPr id="4" name="Espace réservé de la date 3"/>
          <p:cNvSpPr>
            <a:spLocks noGrp="1"/>
          </p:cNvSpPr>
          <p:nvPr>
            <p:ph type="dt" sz="half" idx="10"/>
          </p:nvPr>
        </p:nvSpPr>
        <p:spPr/>
        <p:txBody>
          <a:bodyPr/>
          <a:lstStyle/>
          <a:p>
            <a:fld id="{CE8D105B-B6CD-4B12-B476-D898B1E5451B}"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193</a:t>
            </a:fld>
            <a:endParaRPr lang="en-US" dirty="0"/>
          </a:p>
        </p:txBody>
      </p:sp>
    </p:spTree>
    <p:extLst>
      <p:ext uri="{BB962C8B-B14F-4D97-AF65-F5344CB8AC3E}">
        <p14:creationId xmlns:p14="http://schemas.microsoft.com/office/powerpoint/2010/main" xmlns="" val="298637638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a:xfrm>
            <a:off x="2474912" y="3048000"/>
            <a:ext cx="8915400" cy="2999509"/>
          </a:xfrm>
        </p:spPr>
        <p:txBody>
          <a:bodyPr>
            <a:normAutofit/>
          </a:bodyPr>
          <a:lstStyle/>
          <a:p>
            <a:r>
              <a:rPr lang="fr-FR" sz="1600" dirty="0"/>
              <a:t>T</a:t>
            </a:r>
            <a:r>
              <a:rPr lang="fr-FR" sz="1600" dirty="0" smtClean="0"/>
              <a:t>raitement des </a:t>
            </a:r>
            <a:r>
              <a:rPr lang="fr-FR" sz="1600" dirty="0"/>
              <a:t>f</a:t>
            </a:r>
            <a:r>
              <a:rPr lang="fr-FR" sz="1600" dirty="0" smtClean="0"/>
              <a:t>ichiers </a:t>
            </a:r>
            <a:r>
              <a:rPr lang="fr-FR" sz="1600" dirty="0"/>
              <a:t>clients, </a:t>
            </a:r>
            <a:r>
              <a:rPr lang="fr-FR" sz="1600" dirty="0" smtClean="0"/>
              <a:t>notices, titres </a:t>
            </a:r>
            <a:r>
              <a:rPr lang="fr-FR" sz="1600" dirty="0"/>
              <a:t>de journaux et magazines</a:t>
            </a:r>
            <a:endParaRPr lang="fr-FR" sz="1600" dirty="0" smtClean="0"/>
          </a:p>
          <a:p>
            <a:r>
              <a:rPr lang="fr-FR" sz="1600" dirty="0" smtClean="0"/>
              <a:t>Travaux de mise en valeur des terrains</a:t>
            </a:r>
          </a:p>
          <a:p>
            <a:r>
              <a:rPr lang="fr-FR" sz="1600" dirty="0" smtClean="0"/>
              <a:t>Travaux d’aménagement de construction (traitement chez le bailleur/chez le locataire)</a:t>
            </a:r>
          </a:p>
          <a:p>
            <a:r>
              <a:rPr lang="fr-FR" sz="1600" dirty="0" smtClean="0"/>
              <a:t>Actifs biologiques</a:t>
            </a:r>
          </a:p>
          <a:p>
            <a:r>
              <a:rPr lang="fr-FR" sz="1600" dirty="0" smtClean="0"/>
              <a:t>Plus de précisions sur les notions d’amortissement, de dépréciation par voie de provision</a:t>
            </a:r>
          </a:p>
          <a:p>
            <a:r>
              <a:rPr lang="fr-FR" sz="1600" dirty="0" smtClean="0"/>
              <a:t>Traitement des titres de participation</a:t>
            </a:r>
          </a:p>
        </p:txBody>
      </p:sp>
      <p:sp>
        <p:nvSpPr>
          <p:cNvPr id="4" name="Espace réservé de la date 3"/>
          <p:cNvSpPr>
            <a:spLocks noGrp="1"/>
          </p:cNvSpPr>
          <p:nvPr>
            <p:ph type="dt" sz="half" idx="10"/>
          </p:nvPr>
        </p:nvSpPr>
        <p:spPr/>
        <p:txBody>
          <a:bodyPr/>
          <a:lstStyle/>
          <a:p>
            <a:fld id="{7AC3E13B-937C-423B-AD9B-B824FCE5BE6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194</a:t>
            </a:fld>
            <a:endParaRPr lang="en-US" dirty="0"/>
          </a:p>
        </p:txBody>
      </p:sp>
    </p:spTree>
    <p:extLst>
      <p:ext uri="{BB962C8B-B14F-4D97-AF65-F5344CB8AC3E}">
        <p14:creationId xmlns:p14="http://schemas.microsoft.com/office/powerpoint/2010/main" xmlns="" val="129145267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p:txBody>
          <a:bodyPr>
            <a:normAutofit/>
          </a:bodyPr>
          <a:lstStyle/>
          <a:p>
            <a:r>
              <a:rPr lang="fr-FR" sz="1600" dirty="0" smtClean="0"/>
              <a:t>Valorisation des stocks mise à jour par rapport aux normes IFRS et au PCG français dont :</a:t>
            </a:r>
          </a:p>
          <a:p>
            <a:pPr lvl="1">
              <a:buFont typeface="Arial" panose="020B0604020202020204" pitchFamily="34" charset="0"/>
              <a:buChar char="•"/>
            </a:pPr>
            <a:r>
              <a:rPr lang="fr-FR" dirty="0" smtClean="0"/>
              <a:t>Valorisation des stocks interchangeables</a:t>
            </a:r>
          </a:p>
          <a:p>
            <a:pPr lvl="1">
              <a:buFont typeface="Arial" panose="020B0604020202020204" pitchFamily="34" charset="0"/>
              <a:buChar char="•"/>
            </a:pPr>
            <a:r>
              <a:rPr lang="fr-FR" dirty="0" smtClean="0"/>
              <a:t>traitement de la sous-activité (normalité du coût de production)</a:t>
            </a:r>
          </a:p>
          <a:p>
            <a:pPr lvl="1">
              <a:buFont typeface="Arial" panose="020B0604020202020204" pitchFamily="34" charset="0"/>
              <a:buChar char="•"/>
            </a:pPr>
            <a:r>
              <a:rPr lang="fr-FR" dirty="0"/>
              <a:t>Seuil d’identification du stock </a:t>
            </a:r>
            <a:r>
              <a:rPr lang="fr-FR" dirty="0" smtClean="0"/>
              <a:t>HAO</a:t>
            </a:r>
          </a:p>
          <a:p>
            <a:pPr lvl="1">
              <a:buFont typeface="Arial" panose="020B0604020202020204" pitchFamily="34" charset="0"/>
              <a:buChar char="•"/>
            </a:pPr>
            <a:r>
              <a:rPr lang="fr-FR" dirty="0" smtClean="0"/>
              <a:t>Dépréciation des stocks de matières premières et consommables selon qu’ils sont destinés à la revente en l’état ou non</a:t>
            </a:r>
            <a:endParaRPr lang="fr-FR" dirty="0"/>
          </a:p>
          <a:p>
            <a:pPr lvl="1">
              <a:buFont typeface="Arial" panose="020B0604020202020204" pitchFamily="34" charset="0"/>
              <a:buChar char="•"/>
            </a:pPr>
            <a:r>
              <a:rPr lang="fr-FR" dirty="0"/>
              <a:t>Valorisation des montants d'études et de prestations déjà engagées et non encore facturées</a:t>
            </a:r>
          </a:p>
          <a:p>
            <a:pPr lvl="1">
              <a:buFont typeface="Arial" panose="020B0604020202020204" pitchFamily="34" charset="0"/>
              <a:buChar char="•"/>
            </a:pPr>
            <a:r>
              <a:rPr lang="fr-FR" dirty="0"/>
              <a:t>Valorisation des stocks de produits finis</a:t>
            </a:r>
          </a:p>
          <a:p>
            <a:pPr lvl="1">
              <a:buFont typeface="Arial" panose="020B0604020202020204" pitchFamily="34" charset="0"/>
              <a:buChar char="•"/>
            </a:pPr>
            <a:endParaRPr lang="fr-FR" dirty="0"/>
          </a:p>
        </p:txBody>
      </p:sp>
      <p:sp>
        <p:nvSpPr>
          <p:cNvPr id="4" name="Espace réservé de la date 3"/>
          <p:cNvSpPr>
            <a:spLocks noGrp="1"/>
          </p:cNvSpPr>
          <p:nvPr>
            <p:ph type="dt" sz="half" idx="10"/>
          </p:nvPr>
        </p:nvSpPr>
        <p:spPr/>
        <p:txBody>
          <a:bodyPr/>
          <a:lstStyle/>
          <a:p>
            <a:fld id="{C83BDE55-B77C-45B5-9AEA-33BD282F0F8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195</a:t>
            </a:fld>
            <a:endParaRPr lang="en-US" dirty="0"/>
          </a:p>
        </p:txBody>
      </p:sp>
    </p:spTree>
    <p:extLst>
      <p:ext uri="{BB962C8B-B14F-4D97-AF65-F5344CB8AC3E}">
        <p14:creationId xmlns:p14="http://schemas.microsoft.com/office/powerpoint/2010/main" xmlns="" val="28711841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a:xfrm>
            <a:off x="2592925" y="2751117"/>
            <a:ext cx="8915400" cy="3245922"/>
          </a:xfrm>
        </p:spPr>
        <p:txBody>
          <a:bodyPr>
            <a:normAutofit/>
          </a:bodyPr>
          <a:lstStyle/>
          <a:p>
            <a:r>
              <a:rPr lang="fr-FR" sz="1600" dirty="0" smtClean="0"/>
              <a:t>Traitement des </a:t>
            </a:r>
            <a:r>
              <a:rPr lang="fr-FR" dirty="0" smtClean="0"/>
              <a:t>opérations de </a:t>
            </a:r>
            <a:r>
              <a:rPr lang="fr-FR" dirty="0"/>
              <a:t>f</a:t>
            </a:r>
            <a:r>
              <a:rPr lang="fr-FR" dirty="0" smtClean="0"/>
              <a:t>actoring ou d’affacturage </a:t>
            </a:r>
          </a:p>
          <a:p>
            <a:r>
              <a:rPr lang="fr-FR" sz="1600" dirty="0" smtClean="0"/>
              <a:t>Classement des fournisseurs par type de contrats pour une imputation comptable correcte </a:t>
            </a:r>
          </a:p>
          <a:p>
            <a:r>
              <a:rPr lang="fr-FR" sz="1600" dirty="0" smtClean="0"/>
              <a:t>Classification des clients par type de contrats pour une imputation comptable correcte</a:t>
            </a:r>
            <a:endParaRPr lang="fr-FR" sz="1600" dirty="0"/>
          </a:p>
        </p:txBody>
      </p:sp>
      <p:sp>
        <p:nvSpPr>
          <p:cNvPr id="4" name="Espace réservé de la date 3"/>
          <p:cNvSpPr>
            <a:spLocks noGrp="1"/>
          </p:cNvSpPr>
          <p:nvPr>
            <p:ph type="dt" sz="half" idx="10"/>
          </p:nvPr>
        </p:nvSpPr>
        <p:spPr/>
        <p:txBody>
          <a:bodyPr/>
          <a:lstStyle/>
          <a:p>
            <a:fld id="{7AFE2729-6D22-499B-B50B-DD330DD6396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196</a:t>
            </a:fld>
            <a:endParaRPr lang="en-US" dirty="0"/>
          </a:p>
        </p:txBody>
      </p:sp>
    </p:spTree>
    <p:extLst>
      <p:ext uri="{BB962C8B-B14F-4D97-AF65-F5344CB8AC3E}">
        <p14:creationId xmlns:p14="http://schemas.microsoft.com/office/powerpoint/2010/main" xmlns="" val="246873658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Fournisseurs: </a:t>
            </a:r>
            <a:br>
              <a:rPr lang="fr-FR" dirty="0" smtClean="0"/>
            </a:br>
            <a:r>
              <a:rPr lang="fr-FR" sz="2800" dirty="0" smtClean="0">
                <a:solidFill>
                  <a:srgbClr val="C00000"/>
                </a:solidFill>
              </a:rPr>
              <a:t>Aucun ajout, aucune suppression</a:t>
            </a:r>
            <a:endParaRPr lang="fr-FR" dirty="0">
              <a:solidFill>
                <a:srgbClr val="C00000"/>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2024113290"/>
              </p:ext>
            </p:extLst>
          </p:nvPr>
        </p:nvGraphicFramePr>
        <p:xfrm>
          <a:off x="2363191" y="2553194"/>
          <a:ext cx="9141422" cy="3577242"/>
        </p:xfrm>
        <a:graphic>
          <a:graphicData uri="http://schemas.openxmlformats.org/drawingml/2006/table">
            <a:tbl>
              <a:tblPr firstRow="1" bandRow="1">
                <a:tableStyleId>{5C22544A-7EE6-4342-B048-85BDC9FD1C3A}</a:tableStyleId>
              </a:tblPr>
              <a:tblGrid>
                <a:gridCol w="9141422"/>
              </a:tblGrid>
              <a:tr h="596207">
                <a:tc>
                  <a:txBody>
                    <a:bodyPr/>
                    <a:lstStyle/>
                    <a:p>
                      <a:pPr algn="l" fontAlgn="b"/>
                      <a:r>
                        <a:rPr lang="fr-FR" sz="1800" b="0" i="0" u="none" strike="noStrike" dirty="0">
                          <a:solidFill>
                            <a:schemeClr val="bg1"/>
                          </a:solidFill>
                          <a:effectLst/>
                          <a:latin typeface="Century Gothic" panose="020B0502020202020204" pitchFamily="34" charset="0"/>
                        </a:rPr>
                        <a:t>40 FOURNISSEURS ET COMPTES RATTACHÉS</a:t>
                      </a:r>
                    </a:p>
                  </a:txBody>
                  <a:tcPr marL="9525" marR="9525" marT="9525" marB="0" anchor="ctr"/>
                </a:tc>
              </a:tr>
              <a:tr h="596207">
                <a:tc>
                  <a:txBody>
                    <a:bodyPr/>
                    <a:lstStyle/>
                    <a:p>
                      <a:pPr algn="l" fontAlgn="b"/>
                      <a:r>
                        <a:rPr lang="fr-FR" sz="1800" b="0" i="0" u="none" strike="noStrike" dirty="0">
                          <a:solidFill>
                            <a:srgbClr val="000000"/>
                          </a:solidFill>
                          <a:effectLst/>
                          <a:latin typeface="Century Gothic" panose="020B0502020202020204" pitchFamily="34" charset="0"/>
                        </a:rPr>
                        <a:t>401 FOURNISSEURS, DETTES EN COMPTE</a:t>
                      </a:r>
                    </a:p>
                  </a:txBody>
                  <a:tcPr marL="9525" marR="9525" marT="9525" marB="0" anchor="ctr"/>
                </a:tc>
              </a:tr>
              <a:tr h="596207">
                <a:tc>
                  <a:txBody>
                    <a:bodyPr/>
                    <a:lstStyle/>
                    <a:p>
                      <a:pPr algn="l" fontAlgn="b"/>
                      <a:r>
                        <a:rPr lang="fr-FR" sz="1800" b="0" i="0" u="none" strike="noStrike" dirty="0">
                          <a:solidFill>
                            <a:srgbClr val="000000"/>
                          </a:solidFill>
                          <a:effectLst/>
                          <a:latin typeface="Century Gothic" panose="020B0502020202020204" pitchFamily="34" charset="0"/>
                        </a:rPr>
                        <a:t>4011 Fournisseurs</a:t>
                      </a:r>
                    </a:p>
                  </a:txBody>
                  <a:tcPr marL="9525" marR="9525" marT="9525" marB="0" anchor="ctr"/>
                </a:tc>
              </a:tr>
              <a:tr h="596207">
                <a:tc>
                  <a:txBody>
                    <a:bodyPr/>
                    <a:lstStyle/>
                    <a:p>
                      <a:pPr algn="l" fontAlgn="b"/>
                      <a:r>
                        <a:rPr lang="fr-FR" sz="1800" b="0" i="0" u="none" strike="noStrike" dirty="0">
                          <a:solidFill>
                            <a:srgbClr val="000000"/>
                          </a:solidFill>
                          <a:effectLst/>
                          <a:latin typeface="Century Gothic" panose="020B0502020202020204" pitchFamily="34" charset="0"/>
                        </a:rPr>
                        <a:t>4012 Fournisseurs Groupe</a:t>
                      </a:r>
                    </a:p>
                  </a:txBody>
                  <a:tcPr marL="9525" marR="9525" marT="9525" marB="0" anchor="ctr"/>
                </a:tc>
              </a:tr>
              <a:tr h="596207">
                <a:tc>
                  <a:txBody>
                    <a:bodyPr/>
                    <a:lstStyle/>
                    <a:p>
                      <a:pPr algn="l" fontAlgn="b"/>
                      <a:r>
                        <a:rPr lang="fr-FR" sz="1800" b="0" i="0" u="none" strike="noStrike" dirty="0">
                          <a:solidFill>
                            <a:srgbClr val="000000"/>
                          </a:solidFill>
                          <a:effectLst/>
                          <a:latin typeface="Century Gothic" panose="020B0502020202020204" pitchFamily="34" charset="0"/>
                        </a:rPr>
                        <a:t>4013 Fournisseurs sous-traitants</a:t>
                      </a:r>
                    </a:p>
                  </a:txBody>
                  <a:tcPr marL="9525" marR="9525" marT="9525" marB="0" anchor="ctr"/>
                </a:tc>
              </a:tr>
              <a:tr h="596207">
                <a:tc>
                  <a:txBody>
                    <a:bodyPr/>
                    <a:lstStyle/>
                    <a:p>
                      <a:pPr algn="l" fontAlgn="b"/>
                      <a:r>
                        <a:rPr lang="fr-FR" sz="1800" b="0" i="0" u="none" strike="noStrike" dirty="0">
                          <a:solidFill>
                            <a:srgbClr val="000000"/>
                          </a:solidFill>
                          <a:effectLst/>
                          <a:latin typeface="Century Gothic" panose="020B0502020202020204" pitchFamily="34" charset="0"/>
                        </a:rPr>
                        <a:t>4017 Fournisseurs, retenues de garantie</a:t>
                      </a:r>
                    </a:p>
                  </a:txBody>
                  <a:tcPr marL="9525" marR="9525" marT="9525" marB="0" anchor="ctr"/>
                </a:tc>
              </a:tr>
            </a:tbl>
          </a:graphicData>
        </a:graphic>
      </p:graphicFrame>
      <p:sp>
        <p:nvSpPr>
          <p:cNvPr id="4" name="Espace réservé de la date 3"/>
          <p:cNvSpPr>
            <a:spLocks noGrp="1"/>
          </p:cNvSpPr>
          <p:nvPr>
            <p:ph type="dt" sz="half" idx="10"/>
          </p:nvPr>
        </p:nvSpPr>
        <p:spPr/>
        <p:txBody>
          <a:bodyPr/>
          <a:lstStyle/>
          <a:p>
            <a:fld id="{A8404793-84D2-498D-8CCD-87D2446FC59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197</a:t>
            </a:fld>
            <a:endParaRPr lang="en-US" dirty="0"/>
          </a:p>
        </p:txBody>
      </p:sp>
    </p:spTree>
    <p:extLst>
      <p:ext uri="{BB962C8B-B14F-4D97-AF65-F5344CB8AC3E}">
        <p14:creationId xmlns:p14="http://schemas.microsoft.com/office/powerpoint/2010/main" xmlns="" val="364147292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Clients: Une nouvelle rubrique ……</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1765024979"/>
              </p:ext>
            </p:extLst>
          </p:nvPr>
        </p:nvGraphicFramePr>
        <p:xfrm>
          <a:off x="2434442" y="2133600"/>
          <a:ext cx="9070171" cy="3996837"/>
        </p:xfrm>
        <a:graphic>
          <a:graphicData uri="http://schemas.openxmlformats.org/drawingml/2006/table">
            <a:tbl>
              <a:tblPr firstRow="1" bandRow="1">
                <a:tableStyleId>{5C22544A-7EE6-4342-B048-85BDC9FD1C3A}</a:tableStyleId>
              </a:tblPr>
              <a:tblGrid>
                <a:gridCol w="9070171"/>
              </a:tblGrid>
              <a:tr h="444093">
                <a:tc>
                  <a:txBody>
                    <a:bodyPr/>
                    <a:lstStyle/>
                    <a:p>
                      <a:pPr algn="l" rtl="0" fontAlgn="ctr"/>
                      <a:r>
                        <a:rPr lang="fr-FR" sz="1800" u="none" strike="noStrike" dirty="0">
                          <a:effectLst/>
                        </a:rPr>
                        <a:t>41 CLIENTS ET COMPTES RATTACHÉS</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dirty="0">
                          <a:effectLst/>
                        </a:rPr>
                        <a:t>411 CLIENTS</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dirty="0">
                          <a:effectLst/>
                        </a:rPr>
                        <a:t>4111 Clients</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dirty="0">
                          <a:effectLst/>
                        </a:rPr>
                        <a:t>4112 Clients - Groupe</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a:effectLst/>
                        </a:rPr>
                        <a:t>4114 Clients, État et Collectivités publiques</a:t>
                      </a:r>
                      <a:endParaRPr lang="fr-FR" sz="1800" b="1" i="0" u="none" strike="noStrike">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dirty="0" smtClean="0">
                          <a:effectLst/>
                        </a:rPr>
                        <a:t>4115 Clients</a:t>
                      </a:r>
                      <a:r>
                        <a:rPr lang="fr-FR" sz="1800" u="none" strike="noStrike" dirty="0">
                          <a:effectLst/>
                        </a:rPr>
                        <a:t>, organismes internationaux</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dirty="0" smtClean="0">
                          <a:effectLst/>
                        </a:rPr>
                        <a:t>4116 Clients</a:t>
                      </a:r>
                      <a:r>
                        <a:rPr lang="fr-FR" sz="1800" u="none" strike="noStrike" dirty="0">
                          <a:effectLst/>
                        </a:rPr>
                        <a:t>, ventes avec réserves de propriété</a:t>
                      </a:r>
                      <a:endParaRPr lang="fr-FR" sz="1800" b="1" i="0" u="none" strike="noStrike" dirty="0">
                        <a:solidFill>
                          <a:srgbClr val="000000"/>
                        </a:solidFill>
                        <a:effectLst/>
                        <a:latin typeface="Century Gothic" panose="020B0502020202020204" pitchFamily="34" charset="0"/>
                      </a:endParaRPr>
                    </a:p>
                  </a:txBody>
                  <a:tcPr marL="9525" marR="9525" marT="9525" marB="0" anchor="ctr">
                    <a:solidFill>
                      <a:schemeClr val="accent1">
                        <a:lumMod val="20000"/>
                        <a:lumOff val="80000"/>
                      </a:schemeClr>
                    </a:solidFill>
                  </a:tcPr>
                </a:tc>
              </a:tr>
              <a:tr h="444093">
                <a:tc>
                  <a:txBody>
                    <a:bodyPr/>
                    <a:lstStyle/>
                    <a:p>
                      <a:pPr algn="l" rtl="0" fontAlgn="ctr"/>
                      <a:r>
                        <a:rPr lang="fr-FR" sz="1800" u="none" strike="noStrike" dirty="0" smtClean="0">
                          <a:effectLst/>
                        </a:rPr>
                        <a:t>4117 Client</a:t>
                      </a:r>
                      <a:r>
                        <a:rPr lang="fr-FR" sz="1800" u="none" strike="noStrike" dirty="0">
                          <a:effectLst/>
                        </a:rPr>
                        <a:t>, retenues de garantie</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r h="444093">
                <a:tc>
                  <a:txBody>
                    <a:bodyPr/>
                    <a:lstStyle/>
                    <a:p>
                      <a:pPr algn="l" rtl="0" fontAlgn="ctr"/>
                      <a:r>
                        <a:rPr lang="fr-FR" sz="1800" u="none" strike="noStrike" dirty="0">
                          <a:effectLst/>
                        </a:rPr>
                        <a:t>4118 Clients, dégrèvement de Taxes sur la Valeur Ajoutée (T.V.A.)</a:t>
                      </a:r>
                      <a:endParaRPr lang="fr-FR" sz="1800" b="1"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
        <p:nvSpPr>
          <p:cNvPr id="4" name="Espace réservé de la date 3"/>
          <p:cNvSpPr>
            <a:spLocks noGrp="1"/>
          </p:cNvSpPr>
          <p:nvPr>
            <p:ph type="dt" sz="half" idx="10"/>
          </p:nvPr>
        </p:nvSpPr>
        <p:spPr/>
        <p:txBody>
          <a:bodyPr/>
          <a:lstStyle/>
          <a:p>
            <a:fld id="{03B67358-6FF6-4550-B6E7-BB4B81F28C11}"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198</a:t>
            </a:fld>
            <a:endParaRPr lang="en-US" dirty="0"/>
          </a:p>
        </p:txBody>
      </p:sp>
    </p:spTree>
    <p:extLst>
      <p:ext uri="{BB962C8B-B14F-4D97-AF65-F5344CB8AC3E}">
        <p14:creationId xmlns:p14="http://schemas.microsoft.com/office/powerpoint/2010/main" xmlns="" val="5767500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a:xfrm>
            <a:off x="2470068" y="2133599"/>
            <a:ext cx="9034544" cy="4219699"/>
          </a:xfrm>
        </p:spPr>
        <p:txBody>
          <a:bodyPr>
            <a:noAutofit/>
          </a:bodyPr>
          <a:lstStyle/>
          <a:p>
            <a:r>
              <a:rPr lang="fr-FR" sz="1600" dirty="0" smtClean="0"/>
              <a:t>Traitement comptable des instruments de trésorerie</a:t>
            </a:r>
          </a:p>
          <a:p>
            <a:pPr lvl="1">
              <a:buFont typeface="Courier New" panose="02070309020205020404" pitchFamily="49" charset="0"/>
              <a:buChar char="o"/>
            </a:pPr>
            <a:r>
              <a:rPr lang="fr-FR" dirty="0" smtClean="0"/>
              <a:t>les </a:t>
            </a:r>
            <a:r>
              <a:rPr lang="fr-FR" dirty="0"/>
              <a:t>options de change ;</a:t>
            </a:r>
          </a:p>
          <a:p>
            <a:pPr lvl="1">
              <a:buFont typeface="Courier New" panose="02070309020205020404" pitchFamily="49" charset="0"/>
              <a:buChar char="o"/>
            </a:pPr>
            <a:r>
              <a:rPr lang="fr-FR" dirty="0" smtClean="0"/>
              <a:t>les </a:t>
            </a:r>
            <a:r>
              <a:rPr lang="fr-FR" dirty="0"/>
              <a:t>options sur actions ;</a:t>
            </a:r>
            <a:r>
              <a:rPr lang="fr-FR" dirty="0" smtClean="0"/>
              <a:t> </a:t>
            </a:r>
          </a:p>
          <a:p>
            <a:pPr lvl="1">
              <a:buFont typeface="Courier New" panose="02070309020205020404" pitchFamily="49" charset="0"/>
              <a:buChar char="o"/>
            </a:pPr>
            <a:r>
              <a:rPr lang="fr-FR" dirty="0" smtClean="0"/>
              <a:t>les </a:t>
            </a:r>
            <a:r>
              <a:rPr lang="fr-FR" dirty="0"/>
              <a:t>instruments de trésorerie à </a:t>
            </a:r>
            <a:r>
              <a:rPr lang="fr-FR" dirty="0" smtClean="0"/>
              <a:t>terme</a:t>
            </a:r>
            <a:r>
              <a:rPr lang="fr-FR" dirty="0"/>
              <a:t>;</a:t>
            </a:r>
            <a:endParaRPr lang="fr-FR" dirty="0" smtClean="0"/>
          </a:p>
          <a:p>
            <a:pPr lvl="1">
              <a:buFont typeface="Courier New" panose="02070309020205020404" pitchFamily="49" charset="0"/>
              <a:buChar char="o"/>
            </a:pPr>
            <a:r>
              <a:rPr lang="fr-FR" dirty="0" smtClean="0"/>
              <a:t>Traitement des opérations de couverture.</a:t>
            </a:r>
          </a:p>
          <a:p>
            <a:pPr lvl="2">
              <a:buFont typeface="Wingdings" panose="05000000000000000000" pitchFamily="2" charset="2"/>
              <a:buChar char="§"/>
            </a:pPr>
            <a:r>
              <a:rPr lang="fr-FR" sz="1600" dirty="0"/>
              <a:t>Comptabilisation des </a:t>
            </a:r>
            <a:r>
              <a:rPr lang="fr-FR" sz="1600" dirty="0" smtClean="0"/>
              <a:t>instruments de </a:t>
            </a:r>
            <a:r>
              <a:rPr lang="fr-FR" sz="1600" dirty="0"/>
              <a:t>couverture : Les produits </a:t>
            </a:r>
            <a:r>
              <a:rPr lang="fr-FR" sz="1600" dirty="0" smtClean="0"/>
              <a:t>et charges </a:t>
            </a:r>
            <a:r>
              <a:rPr lang="fr-FR" sz="1600" dirty="0"/>
              <a:t>(latents ou réalisés) </a:t>
            </a:r>
            <a:r>
              <a:rPr lang="fr-FR" sz="1600" dirty="0" smtClean="0"/>
              <a:t>relatifs aux </a:t>
            </a:r>
            <a:r>
              <a:rPr lang="fr-FR" sz="1600" dirty="0"/>
              <a:t>instruments de couverture </a:t>
            </a:r>
            <a:r>
              <a:rPr lang="fr-FR" sz="1600" dirty="0" smtClean="0"/>
              <a:t>sont reconnus </a:t>
            </a:r>
            <a:r>
              <a:rPr lang="fr-FR" sz="1600" dirty="0"/>
              <a:t>au compte de résultat </a:t>
            </a:r>
            <a:r>
              <a:rPr lang="fr-FR" sz="1600" dirty="0" smtClean="0"/>
              <a:t>de manière </a:t>
            </a:r>
            <a:r>
              <a:rPr lang="fr-FR" sz="1600" dirty="0"/>
              <a:t>symétrique au mode </a:t>
            </a:r>
            <a:r>
              <a:rPr lang="fr-FR" sz="1600" dirty="0" smtClean="0"/>
              <a:t>de comptabilisation </a:t>
            </a:r>
            <a:r>
              <a:rPr lang="fr-FR" sz="1600" dirty="0"/>
              <a:t>des produits </a:t>
            </a:r>
            <a:r>
              <a:rPr lang="fr-FR" sz="1600" dirty="0" smtClean="0"/>
              <a:t>et charges </a:t>
            </a:r>
            <a:r>
              <a:rPr lang="fr-FR" sz="1600" dirty="0"/>
              <a:t>sur l’élément couvert. </a:t>
            </a:r>
            <a:endParaRPr lang="fr-FR" sz="1600" dirty="0" smtClean="0"/>
          </a:p>
          <a:p>
            <a:pPr lvl="2">
              <a:buFont typeface="Wingdings" panose="05000000000000000000" pitchFamily="2" charset="2"/>
              <a:buChar char="§"/>
            </a:pPr>
            <a:r>
              <a:rPr lang="fr-FR" sz="1600" dirty="0" smtClean="0"/>
              <a:t>Les variations </a:t>
            </a:r>
            <a:r>
              <a:rPr lang="fr-FR" sz="1600" dirty="0"/>
              <a:t>de valeur des </a:t>
            </a:r>
            <a:r>
              <a:rPr lang="fr-FR" sz="1600" dirty="0" smtClean="0"/>
              <a:t>instruments </a:t>
            </a:r>
            <a:r>
              <a:rPr lang="fr-FR" sz="1600" dirty="0"/>
              <a:t>de couverture ne sont </a:t>
            </a:r>
            <a:r>
              <a:rPr lang="fr-FR" sz="1600" dirty="0" smtClean="0"/>
              <a:t>pas reconnues </a:t>
            </a:r>
            <a:r>
              <a:rPr lang="fr-FR" sz="1600" dirty="0"/>
              <a:t>au bilan, sauf si </a:t>
            </a:r>
            <a:r>
              <a:rPr lang="fr-FR" sz="1600" dirty="0" smtClean="0"/>
              <a:t>la reconnaissance </a:t>
            </a:r>
            <a:r>
              <a:rPr lang="fr-FR" sz="1600" dirty="0"/>
              <a:t>en partie ou </a:t>
            </a:r>
            <a:r>
              <a:rPr lang="fr-FR" sz="1600" dirty="0" smtClean="0"/>
              <a:t>en totalité </a:t>
            </a:r>
            <a:r>
              <a:rPr lang="fr-FR" sz="1600" dirty="0"/>
              <a:t>de ces variations </a:t>
            </a:r>
            <a:r>
              <a:rPr lang="fr-FR" sz="1600" dirty="0" smtClean="0"/>
              <a:t>permet d’assurer </a:t>
            </a:r>
            <a:r>
              <a:rPr lang="fr-FR" sz="1600" dirty="0"/>
              <a:t>un traitement </a:t>
            </a:r>
            <a:r>
              <a:rPr lang="fr-FR" sz="1600" dirty="0" smtClean="0"/>
              <a:t>symétrique avec </a:t>
            </a:r>
            <a:r>
              <a:rPr lang="fr-FR" sz="1600" dirty="0"/>
              <a:t>l’élément couvert.</a:t>
            </a:r>
          </a:p>
        </p:txBody>
      </p:sp>
      <p:sp>
        <p:nvSpPr>
          <p:cNvPr id="4" name="Espace réservé de la date 3"/>
          <p:cNvSpPr>
            <a:spLocks noGrp="1"/>
          </p:cNvSpPr>
          <p:nvPr>
            <p:ph type="dt" sz="half" idx="10"/>
          </p:nvPr>
        </p:nvSpPr>
        <p:spPr/>
        <p:txBody>
          <a:bodyPr/>
          <a:lstStyle/>
          <a:p>
            <a:fld id="{9BB7FEA9-2869-4BB6-BF64-8918FE7CEE5C}"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199</a:t>
            </a:fld>
            <a:endParaRPr lang="en-US" dirty="0"/>
          </a:p>
        </p:txBody>
      </p:sp>
    </p:spTree>
    <p:extLst>
      <p:ext uri="{BB962C8B-B14F-4D97-AF65-F5344CB8AC3E}">
        <p14:creationId xmlns:p14="http://schemas.microsoft.com/office/powerpoint/2010/main" xmlns="" val="2592248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 de la présentation</a:t>
            </a:r>
            <a:endParaRPr lang="fr-FR" dirty="0"/>
          </a:p>
        </p:txBody>
      </p:sp>
      <p:sp>
        <p:nvSpPr>
          <p:cNvPr id="3" name="Espace réservé du contenu 2"/>
          <p:cNvSpPr>
            <a:spLocks noGrp="1"/>
          </p:cNvSpPr>
          <p:nvPr>
            <p:ph idx="1"/>
          </p:nvPr>
        </p:nvSpPr>
        <p:spPr>
          <a:xfrm>
            <a:off x="2589212" y="2402966"/>
            <a:ext cx="8915400" cy="4097867"/>
          </a:xfrm>
        </p:spPr>
        <p:txBody>
          <a:bodyPr>
            <a:normAutofit/>
          </a:bodyPr>
          <a:lstStyle/>
          <a:p>
            <a:r>
              <a:rPr lang="fr-FR" sz="2000" dirty="0" smtClean="0"/>
              <a:t>Présentation générale sur un jour (Premier support - PCGO)</a:t>
            </a:r>
          </a:p>
          <a:p>
            <a:r>
              <a:rPr lang="fr-FR" sz="2000" dirty="0" smtClean="0"/>
              <a:t>Présentation pratique sur des points particuliers (Deuxième support)</a:t>
            </a:r>
          </a:p>
          <a:p>
            <a:pPr marL="457200" lvl="1" indent="0">
              <a:buNone/>
            </a:pPr>
            <a:r>
              <a:rPr lang="fr-FR" sz="2000" dirty="0" smtClean="0"/>
              <a:t> </a:t>
            </a:r>
            <a:endParaRPr lang="fr-FR" sz="2000" dirty="0"/>
          </a:p>
          <a:p>
            <a:pPr lvl="1">
              <a:buFont typeface="Courier New" panose="02070309020205020404" pitchFamily="49" charset="0"/>
              <a:buChar char="o"/>
            </a:pPr>
            <a:endParaRPr lang="fr-FR" sz="2000" dirty="0"/>
          </a:p>
          <a:p>
            <a:endParaRPr lang="fr-FR" sz="2000" dirty="0" smtClean="0"/>
          </a:p>
          <a:p>
            <a:endParaRPr lang="fr-FR" sz="2000" dirty="0" smtClean="0"/>
          </a:p>
          <a:p>
            <a:endParaRPr lang="fr-FR" sz="2000" dirty="0" smtClean="0"/>
          </a:p>
        </p:txBody>
      </p:sp>
      <p:sp>
        <p:nvSpPr>
          <p:cNvPr id="4" name="Espace réservé de la date 3"/>
          <p:cNvSpPr>
            <a:spLocks noGrp="1"/>
          </p:cNvSpPr>
          <p:nvPr>
            <p:ph type="dt" sz="half" idx="10"/>
          </p:nvPr>
        </p:nvSpPr>
        <p:spPr/>
        <p:txBody>
          <a:bodyPr/>
          <a:lstStyle/>
          <a:p>
            <a:fld id="{E95FA228-0DFF-48E6-AECE-B7CCEE244538}"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2180682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document a subi de profondes modifications (3/4)</a:t>
            </a:r>
            <a:endParaRPr lang="fr-FR" dirty="0"/>
          </a:p>
        </p:txBody>
      </p:sp>
      <p:sp>
        <p:nvSpPr>
          <p:cNvPr id="3" name="Espace réservé du contenu 2"/>
          <p:cNvSpPr>
            <a:spLocks noGrp="1"/>
          </p:cNvSpPr>
          <p:nvPr>
            <p:ph idx="1"/>
          </p:nvPr>
        </p:nvSpPr>
        <p:spPr>
          <a:xfrm>
            <a:off x="2589212" y="2133599"/>
            <a:ext cx="9048606" cy="3996837"/>
          </a:xfrm>
        </p:spPr>
        <p:txBody>
          <a:bodyPr>
            <a:normAutofit fontScale="92500"/>
          </a:bodyPr>
          <a:lstStyle/>
          <a:p>
            <a:r>
              <a:rPr lang="fr-FR" sz="1600" dirty="0" smtClean="0"/>
              <a:t>Présentation d’un cadre conceptuel propre à notre environnement mais avec des points de convergence IFRS, par exemple:</a:t>
            </a:r>
          </a:p>
          <a:p>
            <a:pPr lvl="1">
              <a:buFont typeface="Courier New" panose="02070309020205020404" pitchFamily="49" charset="0"/>
              <a:buChar char="o"/>
            </a:pPr>
            <a:r>
              <a:rPr lang="fr-FR" dirty="0" smtClean="0"/>
              <a:t>La présentation des principes comptables a été harmonisée avec celle des IFRS (notion d’hypothèse de base, de postulats, de convention, de caractéristiques, …) ;</a:t>
            </a:r>
          </a:p>
          <a:p>
            <a:pPr lvl="1">
              <a:buFont typeface="Courier New" panose="02070309020205020404" pitchFamily="49" charset="0"/>
              <a:buChar char="o"/>
            </a:pPr>
            <a:r>
              <a:rPr lang="fr-FR" dirty="0" smtClean="0"/>
              <a:t>Cependant la convention de prudence n’a pas été abandonné au profit de la convention de neutralité ;</a:t>
            </a:r>
          </a:p>
          <a:p>
            <a:pPr lvl="1">
              <a:buFont typeface="Courier New" panose="02070309020205020404" pitchFamily="49" charset="0"/>
              <a:buChar char="o"/>
            </a:pPr>
            <a:r>
              <a:rPr lang="fr-FR" dirty="0" smtClean="0"/>
              <a:t>Cependant la convention de correspondance bilan d’ouverture par rapport au bilan de clôture n’a pas non plus été abandonnée ;</a:t>
            </a:r>
            <a:endParaRPr lang="fr-FR" dirty="0"/>
          </a:p>
          <a:p>
            <a:r>
              <a:rPr lang="fr-FR" sz="1600" dirty="0" smtClean="0"/>
              <a:t>La </a:t>
            </a:r>
            <a:r>
              <a:rPr lang="fr-FR" sz="1600" dirty="0"/>
              <a:t>nature des états financiers a changé </a:t>
            </a:r>
            <a:r>
              <a:rPr lang="fr-FR" sz="1600" dirty="0" smtClean="0"/>
              <a:t>;</a:t>
            </a:r>
            <a:endParaRPr lang="fr-FR" sz="1600" dirty="0"/>
          </a:p>
          <a:p>
            <a:r>
              <a:rPr lang="fr-FR" sz="1600" dirty="0" smtClean="0"/>
              <a:t>Les </a:t>
            </a:r>
            <a:r>
              <a:rPr lang="fr-FR" sz="1600" dirty="0"/>
              <a:t>systèmes comptables sont passés de 3 à </a:t>
            </a:r>
            <a:r>
              <a:rPr lang="fr-FR" sz="1600" dirty="0" smtClean="0"/>
              <a:t>2 ;</a:t>
            </a:r>
            <a:endParaRPr lang="fr-FR" sz="1600" dirty="0"/>
          </a:p>
          <a:p>
            <a:r>
              <a:rPr lang="fr-FR" sz="1600" dirty="0" smtClean="0"/>
              <a:t>Le </a:t>
            </a:r>
            <a:r>
              <a:rPr lang="fr-FR" sz="1600" dirty="0"/>
              <a:t>Système Minimal de trésorerie a été </a:t>
            </a:r>
            <a:r>
              <a:rPr lang="fr-FR" sz="1600" dirty="0" smtClean="0"/>
              <a:t>revisité ;</a:t>
            </a:r>
          </a:p>
          <a:p>
            <a:r>
              <a:rPr lang="fr-FR" sz="1600" dirty="0" smtClean="0"/>
              <a:t>La présentation de l’état annexé a été entièrement revisité avec notamment l’insertion de commentaires par rapport aux évolutions chiffrées d’un exercice à l’autre ;</a:t>
            </a:r>
            <a:endParaRPr lang="fr-FR" sz="1600" dirty="0"/>
          </a:p>
          <a:p>
            <a:endParaRPr lang="fr-FR" sz="1600" dirty="0"/>
          </a:p>
        </p:txBody>
      </p:sp>
      <p:sp>
        <p:nvSpPr>
          <p:cNvPr id="4" name="Espace réservé de la date 3"/>
          <p:cNvSpPr>
            <a:spLocks noGrp="1"/>
          </p:cNvSpPr>
          <p:nvPr>
            <p:ph type="dt" sz="half" idx="10"/>
          </p:nvPr>
        </p:nvSpPr>
        <p:spPr/>
        <p:txBody>
          <a:bodyPr/>
          <a:lstStyle/>
          <a:p>
            <a:fld id="{C86AD607-85C4-4869-9314-0AB69C50C534}"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xmlns="" val="49030615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a:xfrm>
            <a:off x="2589211" y="2133599"/>
            <a:ext cx="9096107" cy="3996837"/>
          </a:xfrm>
        </p:spPr>
        <p:txBody>
          <a:bodyPr>
            <a:normAutofit/>
          </a:bodyPr>
          <a:lstStyle/>
          <a:p>
            <a:r>
              <a:rPr lang="fr-FR" sz="1600" dirty="0" smtClean="0"/>
              <a:t>Comptabilisation des instruments de monnaie électronique</a:t>
            </a:r>
          </a:p>
          <a:p>
            <a:pPr lvl="1">
              <a:buFont typeface="Courier New" panose="02070309020205020404" pitchFamily="49" charset="0"/>
              <a:buChar char="o"/>
            </a:pPr>
            <a:r>
              <a:rPr lang="fr-FR" dirty="0"/>
              <a:t>L’instrument de monnaie électronique </a:t>
            </a:r>
            <a:r>
              <a:rPr lang="fr-FR" dirty="0" smtClean="0"/>
              <a:t>est constitué </a:t>
            </a:r>
            <a:r>
              <a:rPr lang="fr-FR" dirty="0"/>
              <a:t>d’une valeur monétaire </a:t>
            </a:r>
            <a:r>
              <a:rPr lang="fr-FR" dirty="0" smtClean="0"/>
              <a:t>stockée sous </a:t>
            </a:r>
            <a:r>
              <a:rPr lang="fr-FR" dirty="0"/>
              <a:t>une forme électronique, y </a:t>
            </a:r>
            <a:r>
              <a:rPr lang="fr-FR" dirty="0" smtClean="0"/>
              <a:t>compris magnétique</a:t>
            </a:r>
            <a:r>
              <a:rPr lang="fr-FR" dirty="0"/>
              <a:t>, représentant une créance </a:t>
            </a:r>
            <a:r>
              <a:rPr lang="fr-FR" dirty="0" smtClean="0"/>
              <a:t>sur l’émetteur</a:t>
            </a:r>
            <a:r>
              <a:rPr lang="fr-FR" dirty="0"/>
              <a:t>, qui est émise contre la </a:t>
            </a:r>
            <a:r>
              <a:rPr lang="fr-FR" dirty="0" smtClean="0"/>
              <a:t>remise </a:t>
            </a:r>
            <a:r>
              <a:rPr lang="fr-FR" dirty="0"/>
              <a:t>de fonds aux fins d’opérations de </a:t>
            </a:r>
            <a:r>
              <a:rPr lang="fr-FR" dirty="0" smtClean="0"/>
              <a:t>paiement et </a:t>
            </a:r>
            <a:r>
              <a:rPr lang="fr-FR" dirty="0"/>
              <a:t>qui est acceptée par une </a:t>
            </a:r>
            <a:r>
              <a:rPr lang="fr-FR" dirty="0" smtClean="0"/>
              <a:t>personne physique </a:t>
            </a:r>
            <a:r>
              <a:rPr lang="fr-FR" dirty="0"/>
              <a:t>ou morale autre que l’émetteur </a:t>
            </a:r>
            <a:r>
              <a:rPr lang="fr-FR" dirty="0" smtClean="0"/>
              <a:t>de monnaie électronique.</a:t>
            </a:r>
          </a:p>
          <a:p>
            <a:r>
              <a:rPr lang="fr-FR" sz="1600" dirty="0" smtClean="0"/>
              <a:t>Développement sur les soldes de compte caisse créditeurs (caisse négative)</a:t>
            </a:r>
          </a:p>
          <a:p>
            <a:r>
              <a:rPr lang="fr-FR" sz="1600" dirty="0" smtClean="0"/>
              <a:t>Traitement comptable des opérations de crédit de trésorerie dont les effets escomptés non échus</a:t>
            </a:r>
          </a:p>
          <a:p>
            <a:r>
              <a:rPr lang="fr-FR" sz="1600" dirty="0" smtClean="0"/>
              <a:t>Traitement des frais accessoires d’achats</a:t>
            </a:r>
          </a:p>
          <a:p>
            <a:r>
              <a:rPr lang="fr-FR" sz="1600" dirty="0" smtClean="0"/>
              <a:t>Traitement du personnel intérimaire et du personnel détaché de manière plus précise</a:t>
            </a:r>
          </a:p>
          <a:p>
            <a:endParaRPr lang="fr-FR" dirty="0" smtClean="0"/>
          </a:p>
          <a:p>
            <a:pPr>
              <a:buFont typeface="Courier New" panose="02070309020205020404" pitchFamily="49" charset="0"/>
              <a:buChar char="o"/>
            </a:pPr>
            <a:endParaRPr lang="fr-FR" dirty="0"/>
          </a:p>
        </p:txBody>
      </p:sp>
      <p:sp>
        <p:nvSpPr>
          <p:cNvPr id="4" name="Espace réservé de la date 3"/>
          <p:cNvSpPr>
            <a:spLocks noGrp="1"/>
          </p:cNvSpPr>
          <p:nvPr>
            <p:ph type="dt" sz="half" idx="10"/>
          </p:nvPr>
        </p:nvSpPr>
        <p:spPr/>
        <p:txBody>
          <a:bodyPr/>
          <a:lstStyle/>
          <a:p>
            <a:fld id="{8B4A09A8-D6F4-46BF-A8CE-08C8E1D9636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200</a:t>
            </a:fld>
            <a:endParaRPr lang="en-US" dirty="0"/>
          </a:p>
        </p:txBody>
      </p:sp>
    </p:spTree>
    <p:extLst>
      <p:ext uri="{BB962C8B-B14F-4D97-AF65-F5344CB8AC3E}">
        <p14:creationId xmlns:p14="http://schemas.microsoft.com/office/powerpoint/2010/main" xmlns="" val="329773985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Contenu et fonctionnement de comptes </a:t>
            </a:r>
            <a:endParaRPr lang="fr-FR" sz="2700" dirty="0"/>
          </a:p>
        </p:txBody>
      </p:sp>
      <p:sp>
        <p:nvSpPr>
          <p:cNvPr id="3" name="Espace réservé du contenu 2"/>
          <p:cNvSpPr>
            <a:spLocks noGrp="1"/>
          </p:cNvSpPr>
          <p:nvPr>
            <p:ph idx="1"/>
          </p:nvPr>
        </p:nvSpPr>
        <p:spPr/>
        <p:txBody>
          <a:bodyPr>
            <a:normAutofit/>
          </a:bodyPr>
          <a:lstStyle/>
          <a:p>
            <a:r>
              <a:rPr lang="fr-FR" dirty="0" smtClean="0"/>
              <a:t>Traitement plus précis des rémunérations d’administrateurs</a:t>
            </a:r>
          </a:p>
          <a:p>
            <a:r>
              <a:rPr lang="fr-FR" dirty="0" smtClean="0"/>
              <a:t>Définition et traitement plus précis des dons et libéralités</a:t>
            </a:r>
          </a:p>
          <a:p>
            <a:r>
              <a:rPr lang="fr-FR" dirty="0" smtClean="0"/>
              <a:t>Traitement des pertes comptables sur titres </a:t>
            </a:r>
          </a:p>
          <a:p>
            <a:r>
              <a:rPr lang="fr-FR" dirty="0" smtClean="0"/>
              <a:t>Traitement des avantages en nature (inchangé)</a:t>
            </a:r>
          </a:p>
          <a:p>
            <a:r>
              <a:rPr lang="fr-FR" dirty="0" smtClean="0"/>
              <a:t>Traitement des subventions d’équipement (inchangé)</a:t>
            </a:r>
          </a:p>
          <a:p>
            <a:r>
              <a:rPr lang="fr-FR" dirty="0" smtClean="0"/>
              <a:t>Traitement des dettes et créances en monnaies étrangères (inchangé) cependant traitement plus précis des couvertures de change</a:t>
            </a:r>
          </a:p>
          <a:p>
            <a:endParaRPr lang="fr-FR" dirty="0" smtClean="0"/>
          </a:p>
          <a:p>
            <a:endParaRPr lang="fr-FR" dirty="0" smtClean="0"/>
          </a:p>
          <a:p>
            <a:endParaRPr lang="fr-FR" dirty="0" smtClean="0"/>
          </a:p>
          <a:p>
            <a:pPr>
              <a:buFont typeface="Courier New" panose="02070309020205020404" pitchFamily="49" charset="0"/>
              <a:buChar char="o"/>
            </a:pPr>
            <a:endParaRPr lang="fr-FR" dirty="0"/>
          </a:p>
        </p:txBody>
      </p:sp>
      <p:sp>
        <p:nvSpPr>
          <p:cNvPr id="4" name="Espace réservé de la date 3"/>
          <p:cNvSpPr>
            <a:spLocks noGrp="1"/>
          </p:cNvSpPr>
          <p:nvPr>
            <p:ph type="dt" sz="half" idx="10"/>
          </p:nvPr>
        </p:nvSpPr>
        <p:spPr/>
        <p:txBody>
          <a:bodyPr/>
          <a:lstStyle/>
          <a:p>
            <a:fld id="{74344DDE-32D4-43BC-86E8-AE73C9CCE8F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201</a:t>
            </a:fld>
            <a:endParaRPr lang="en-US" dirty="0"/>
          </a:p>
        </p:txBody>
      </p:sp>
    </p:spTree>
    <p:extLst>
      <p:ext uri="{BB962C8B-B14F-4D97-AF65-F5344CB8AC3E}">
        <p14:creationId xmlns:p14="http://schemas.microsoft.com/office/powerpoint/2010/main" xmlns="" val="206773172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Opérations et problèmes spécifiques</a:t>
            </a:r>
            <a:endParaRPr lang="fr-FR" dirty="0"/>
          </a:p>
        </p:txBody>
      </p:sp>
      <p:sp>
        <p:nvSpPr>
          <p:cNvPr id="4" name="Espace réservé de la date 3"/>
          <p:cNvSpPr>
            <a:spLocks noGrp="1"/>
          </p:cNvSpPr>
          <p:nvPr>
            <p:ph type="dt" sz="half" idx="10"/>
          </p:nvPr>
        </p:nvSpPr>
        <p:spPr/>
        <p:txBody>
          <a:bodyPr/>
          <a:lstStyle/>
          <a:p>
            <a:fld id="{13AD56A3-C84E-4884-9E49-415E521E963F}"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202</a:t>
            </a:fld>
            <a:endParaRPr lang="en-US" dirty="0"/>
          </a:p>
        </p:txBody>
      </p:sp>
    </p:spTree>
    <p:extLst>
      <p:ext uri="{BB962C8B-B14F-4D97-AF65-F5344CB8AC3E}">
        <p14:creationId xmlns:p14="http://schemas.microsoft.com/office/powerpoint/2010/main" xmlns="" val="211759585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générale</a:t>
            </a:r>
            <a:endParaRPr lang="fr-FR" dirty="0"/>
          </a:p>
        </p:txBody>
      </p:sp>
      <p:sp>
        <p:nvSpPr>
          <p:cNvPr id="3" name="Espace réservé du contenu 2"/>
          <p:cNvSpPr>
            <a:spLocks noGrp="1"/>
          </p:cNvSpPr>
          <p:nvPr>
            <p:ph idx="1"/>
          </p:nvPr>
        </p:nvSpPr>
        <p:spPr>
          <a:xfrm>
            <a:off x="2882723" y="4104463"/>
            <a:ext cx="8915400" cy="1449671"/>
          </a:xfrm>
        </p:spPr>
        <p:txBody>
          <a:bodyPr/>
          <a:lstStyle/>
          <a:p>
            <a:r>
              <a:rPr lang="fr-FR" dirty="0" smtClean="0"/>
              <a:t>Ajout d’une page de garde où figure le sommaire du contenu de chaque section</a:t>
            </a:r>
            <a:endParaRPr lang="fr-FR" dirty="0"/>
          </a:p>
        </p:txBody>
      </p:sp>
      <p:sp>
        <p:nvSpPr>
          <p:cNvPr id="4" name="Espace réservé de la date 3"/>
          <p:cNvSpPr>
            <a:spLocks noGrp="1"/>
          </p:cNvSpPr>
          <p:nvPr>
            <p:ph type="dt" sz="half" idx="10"/>
          </p:nvPr>
        </p:nvSpPr>
        <p:spPr/>
        <p:txBody>
          <a:bodyPr/>
          <a:lstStyle/>
          <a:p>
            <a:fld id="{8C8AA8BC-6098-41A0-A692-0E6FD9D4217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203</a:t>
            </a:fld>
            <a:endParaRPr lang="en-US" dirty="0"/>
          </a:p>
        </p:txBody>
      </p:sp>
    </p:spTree>
    <p:extLst>
      <p:ext uri="{BB962C8B-B14F-4D97-AF65-F5344CB8AC3E}">
        <p14:creationId xmlns:p14="http://schemas.microsoft.com/office/powerpoint/2010/main" xmlns="" val="72385395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581B12-2E9C-43D8-A758-2D1312D9C326}"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77108185"/>
              </p:ext>
            </p:extLst>
          </p:nvPr>
        </p:nvGraphicFramePr>
        <p:xfrm>
          <a:off x="1645920" y="0"/>
          <a:ext cx="10354168" cy="6688666"/>
        </p:xfrm>
        <a:graphic>
          <a:graphicData uri="http://schemas.openxmlformats.org/drawingml/2006/table">
            <a:tbl>
              <a:tblPr firstRow="1" bandRow="1">
                <a:tableStyleId>{5C22544A-7EE6-4342-B048-85BDC9FD1C3A}</a:tableStyleId>
              </a:tblPr>
              <a:tblGrid>
                <a:gridCol w="788522"/>
                <a:gridCol w="3634044"/>
                <a:gridCol w="1812218"/>
                <a:gridCol w="2059692"/>
                <a:gridCol w="2059692"/>
              </a:tblGrid>
              <a:tr h="724440">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1</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Frais de recherche et développement</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Contenu révisé</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 révisé</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2</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Brevets, Licences, Marques, Logiciels, Sites </a:t>
                      </a:r>
                      <a:r>
                        <a:rPr lang="fr-FR" sz="1600" b="0" i="0" u="none" strike="noStrike" dirty="0" smtClean="0">
                          <a:solidFill>
                            <a:srgbClr val="000000"/>
                          </a:solidFill>
                          <a:effectLst/>
                          <a:latin typeface="Century Gothic" panose="020B0502020202020204" pitchFamily="34" charset="0"/>
                        </a:rPr>
                        <a:t>internet</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3</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Frais de prospection et évaluation des ressources minérales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4</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Approche par composants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a:t>
                      </a:r>
                    </a:p>
                  </a:txBody>
                  <a:tcPr marL="0" marR="0" marT="0" marB="0" anchor="ctr"/>
                </a:tc>
              </a:tr>
              <a:tr h="893146">
                <a:tc>
                  <a:txBody>
                    <a:bodyPr/>
                    <a:lstStyle/>
                    <a:p>
                      <a:pPr algn="ctr" fontAlgn="b"/>
                      <a:r>
                        <a:rPr lang="fr-FR" sz="1600" b="0" i="0" u="none" strike="noStrike" dirty="0" smtClean="0">
                          <a:solidFill>
                            <a:srgbClr val="000000"/>
                          </a:solidFill>
                          <a:effectLst/>
                          <a:latin typeface="Century Gothic" panose="020B0502020202020204" pitchFamily="34" charset="0"/>
                        </a:rPr>
                        <a:t>5</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b"/>
                      <a:r>
                        <a:rPr lang="fr-FR" sz="1600" b="0" i="0" u="none" strike="noStrike" dirty="0">
                          <a:solidFill>
                            <a:srgbClr val="000000"/>
                          </a:solidFill>
                          <a:effectLst/>
                          <a:latin typeface="Century Gothic" panose="020B0502020202020204" pitchFamily="34" charset="0"/>
                        </a:rPr>
                        <a:t>Frais d'inspections ou de révisions majeures, dépenses de sécurité et de mise en conformité</a:t>
                      </a:r>
                    </a:p>
                  </a:txBody>
                  <a:tcPr marL="0" marR="0" marT="0" marB="0" anchor="b"/>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6</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Coût de démantèlement et de remise en état de site </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7</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Coût d'emprunts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 révisé</a:t>
                      </a:r>
                    </a:p>
                  </a:txBody>
                  <a:tcPr marL="0" marR="0" marT="0" marB="0" anchor="ctr"/>
                </a:tc>
              </a:tr>
              <a:tr h="724440">
                <a:tc>
                  <a:txBody>
                    <a:bodyPr/>
                    <a:lstStyle/>
                    <a:p>
                      <a:pPr algn="ctr" fontAlgn="ctr"/>
                      <a:r>
                        <a:rPr lang="fr-FR" sz="1600" b="0" i="0" u="none" strike="noStrike" dirty="0" smtClean="0">
                          <a:solidFill>
                            <a:srgbClr val="000000"/>
                          </a:solidFill>
                          <a:effectLst/>
                          <a:latin typeface="Century Gothic" panose="020B0502020202020204" pitchFamily="34" charset="0"/>
                        </a:rPr>
                        <a:t>8</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Contrat de location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a:t>
                      </a:r>
                    </a:p>
                  </a:txBody>
                  <a:tcPr marL="0" marR="0" marT="0" marB="0" anchor="ctr"/>
                </a:tc>
              </a:tr>
            </a:tbl>
          </a:graphicData>
        </a:graphic>
      </p:graphicFrame>
    </p:spTree>
    <p:extLst>
      <p:ext uri="{BB962C8B-B14F-4D97-AF65-F5344CB8AC3E}">
        <p14:creationId xmlns:p14="http://schemas.microsoft.com/office/powerpoint/2010/main" xmlns="" val="36533147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34D2A2-0473-4C08-872F-8869F26B245A}"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264794957"/>
              </p:ext>
            </p:extLst>
          </p:nvPr>
        </p:nvGraphicFramePr>
        <p:xfrm>
          <a:off x="1645920" y="0"/>
          <a:ext cx="10354168" cy="6640831"/>
        </p:xfrm>
        <a:graphic>
          <a:graphicData uri="http://schemas.openxmlformats.org/drawingml/2006/table">
            <a:tbl>
              <a:tblPr firstRow="1" bandRow="1">
                <a:tableStyleId>{5C22544A-7EE6-4342-B048-85BDC9FD1C3A}</a:tableStyleId>
              </a:tblPr>
              <a:tblGrid>
                <a:gridCol w="1156657"/>
                <a:gridCol w="3051035"/>
                <a:gridCol w="1972742"/>
                <a:gridCol w="2086867"/>
                <a:gridCol w="2086867"/>
              </a:tblGrid>
              <a:tr h="794725">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9</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Réserves de propriété</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 révisé</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10</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Immeubles de placement</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r>
              <a:tr h="802492">
                <a:tc>
                  <a:txBody>
                    <a:bodyPr/>
                    <a:lstStyle/>
                    <a:p>
                      <a:pPr algn="ctr" fontAlgn="ctr"/>
                      <a:r>
                        <a:rPr lang="fr-FR" sz="1600" b="0" i="0" u="none" strike="noStrike" dirty="0" smtClean="0">
                          <a:solidFill>
                            <a:srgbClr val="000000"/>
                          </a:solidFill>
                          <a:effectLst/>
                          <a:latin typeface="Century Gothic" panose="020B0502020202020204" pitchFamily="34" charset="0"/>
                        </a:rPr>
                        <a:t>11</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Cas de construction sur sol d'autrui et contrat de rentes viagères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12</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Dépréciation des immobilisations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Non</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a:t>
                      </a:r>
                    </a:p>
                  </a:txBody>
                  <a:tcPr marL="0" marR="0" marT="0" marB="0" anchor="ctr"/>
                </a:tc>
              </a:tr>
              <a:tr h="1069989">
                <a:tc>
                  <a:txBody>
                    <a:bodyPr/>
                    <a:lstStyle/>
                    <a:p>
                      <a:pPr algn="ctr" fontAlgn="ctr"/>
                      <a:r>
                        <a:rPr lang="fr-FR" sz="1600" b="0" i="0" u="none" strike="noStrike" dirty="0" smtClean="0">
                          <a:solidFill>
                            <a:srgbClr val="000000"/>
                          </a:solidFill>
                          <a:effectLst/>
                          <a:latin typeface="Century Gothic" panose="020B0502020202020204" pitchFamily="34" charset="0"/>
                        </a:rPr>
                        <a:t>13</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Portefeuille </a:t>
                      </a:r>
                      <a:r>
                        <a:rPr lang="fr-FR" sz="1600" b="0" i="0" u="none" strike="noStrike" dirty="0" smtClean="0">
                          <a:solidFill>
                            <a:srgbClr val="000000"/>
                          </a:solidFill>
                          <a:effectLst/>
                          <a:latin typeface="Century Gothic" panose="020B0502020202020204" pitchFamily="34" charset="0"/>
                        </a:rPr>
                        <a:t>Titres : </a:t>
                      </a:r>
                      <a:r>
                        <a:rPr lang="fr-FR" sz="1600" b="0" i="0" u="none" strike="noStrike" dirty="0">
                          <a:solidFill>
                            <a:srgbClr val="000000"/>
                          </a:solidFill>
                          <a:effectLst/>
                          <a:latin typeface="Century Gothic" panose="020B0502020202020204" pitchFamily="34" charset="0"/>
                        </a:rPr>
                        <a:t>Evaluation et comptabilisation initiale des titres de placement</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14</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Les stocks et en-cours de production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 révisé</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15</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Abandons de créances et opérations d'affacturage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Non</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r>
            </a:tbl>
          </a:graphicData>
        </a:graphic>
      </p:graphicFrame>
    </p:spTree>
    <p:extLst>
      <p:ext uri="{BB962C8B-B14F-4D97-AF65-F5344CB8AC3E}">
        <p14:creationId xmlns:p14="http://schemas.microsoft.com/office/powerpoint/2010/main" xmlns="" val="256362261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3DC1AE-CCC6-4234-81C9-7806824594FC}"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479626015"/>
              </p:ext>
            </p:extLst>
          </p:nvPr>
        </p:nvGraphicFramePr>
        <p:xfrm>
          <a:off x="1681101" y="616840"/>
          <a:ext cx="10354169" cy="5388742"/>
        </p:xfrm>
        <a:graphic>
          <a:graphicData uri="http://schemas.openxmlformats.org/drawingml/2006/table">
            <a:tbl>
              <a:tblPr firstRow="1" bandRow="1">
                <a:tableStyleId>{5C22544A-7EE6-4342-B048-85BDC9FD1C3A}</a:tableStyleId>
              </a:tblPr>
              <a:tblGrid>
                <a:gridCol w="812718"/>
                <a:gridCol w="3666208"/>
                <a:gridCol w="1770115"/>
                <a:gridCol w="2052564"/>
                <a:gridCol w="2052564"/>
              </a:tblGrid>
              <a:tr h="819748">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819748">
                <a:tc>
                  <a:txBody>
                    <a:bodyPr/>
                    <a:lstStyle/>
                    <a:p>
                      <a:pPr algn="ctr" fontAlgn="ctr"/>
                      <a:r>
                        <a:rPr lang="fr-FR" sz="1600" b="0" i="0" u="none" strike="noStrike" dirty="0" smtClean="0">
                          <a:solidFill>
                            <a:srgbClr val="000000"/>
                          </a:solidFill>
                          <a:effectLst/>
                          <a:latin typeface="Century Gothic" panose="020B0502020202020204" pitchFamily="34" charset="0"/>
                        </a:rPr>
                        <a:t>16</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Capitaux propres et autres fonds </a:t>
                      </a:r>
                      <a:r>
                        <a:rPr lang="fr-FR" sz="1600" b="0" i="0" u="none" strike="noStrike" dirty="0" smtClean="0">
                          <a:solidFill>
                            <a:srgbClr val="000000"/>
                          </a:solidFill>
                          <a:effectLst/>
                          <a:latin typeface="Century Gothic" panose="020B0502020202020204" pitchFamily="34" charset="0"/>
                        </a:rPr>
                        <a:t>propres :  </a:t>
                      </a:r>
                      <a:r>
                        <a:rPr lang="fr-FR" sz="1600" b="0" i="0" u="none" strike="noStrike" dirty="0">
                          <a:solidFill>
                            <a:srgbClr val="000000"/>
                          </a:solidFill>
                          <a:effectLst/>
                          <a:latin typeface="Century Gothic" panose="020B0502020202020204" pitchFamily="34" charset="0"/>
                        </a:rPr>
                        <a:t>Capital</a:t>
                      </a:r>
                      <a:br>
                        <a:rPr lang="fr-FR" sz="1600" b="0" i="0" u="none" strike="noStrike" dirty="0">
                          <a:solidFill>
                            <a:srgbClr val="000000"/>
                          </a:solidFill>
                          <a:effectLst/>
                          <a:latin typeface="Century Gothic" panose="020B0502020202020204" pitchFamily="34" charset="0"/>
                        </a:rPr>
                      </a:b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 </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 révisé</a:t>
                      </a:r>
                    </a:p>
                  </a:txBody>
                  <a:tcPr marL="0" marR="0" marT="0" marB="0" anchor="ctr"/>
                </a:tc>
              </a:tr>
              <a:tr h="819748">
                <a:tc>
                  <a:txBody>
                    <a:bodyPr/>
                    <a:lstStyle/>
                    <a:p>
                      <a:pPr algn="ctr" fontAlgn="ctr"/>
                      <a:r>
                        <a:rPr lang="fr-FR" sz="1600" b="0" i="0" u="none" strike="noStrike" dirty="0" smtClean="0">
                          <a:solidFill>
                            <a:srgbClr val="000000"/>
                          </a:solidFill>
                          <a:effectLst/>
                          <a:latin typeface="Century Gothic" panose="020B0502020202020204" pitchFamily="34" charset="0"/>
                        </a:rPr>
                        <a:t>17</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Subventions et aides publiques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smtClean="0">
                          <a:solidFill>
                            <a:srgbClr val="C00000"/>
                          </a:solidFill>
                          <a:effectLst/>
                          <a:latin typeface="Century Gothic" panose="020B0502020202020204" pitchFamily="34" charset="0"/>
                        </a:rPr>
                        <a:t>Oui </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819748">
                <a:tc>
                  <a:txBody>
                    <a:bodyPr/>
                    <a:lstStyle/>
                    <a:p>
                      <a:pPr algn="ctr" fontAlgn="ctr"/>
                      <a:r>
                        <a:rPr lang="fr-FR" sz="1600" b="0" i="0" u="none" strike="noStrike" dirty="0" smtClean="0">
                          <a:solidFill>
                            <a:srgbClr val="000000"/>
                          </a:solidFill>
                          <a:effectLst/>
                          <a:latin typeface="Century Gothic" panose="020B0502020202020204" pitchFamily="34" charset="0"/>
                        </a:rPr>
                        <a:t>18</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Provisions, passifs éventuels et actifs éventuels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smtClean="0">
                          <a:solidFill>
                            <a:srgbClr val="C00000"/>
                          </a:solidFill>
                          <a:effectLst/>
                          <a:latin typeface="Century Gothic" panose="020B0502020202020204" pitchFamily="34" charset="0"/>
                        </a:rPr>
                        <a:t>Oui </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Oui</a:t>
                      </a:r>
                    </a:p>
                  </a:txBody>
                  <a:tcPr marL="0" marR="0" marT="0" marB="0" anchor="ctr"/>
                </a:tc>
              </a:tr>
              <a:tr h="1006071">
                <a:tc>
                  <a:txBody>
                    <a:bodyPr/>
                    <a:lstStyle/>
                    <a:p>
                      <a:pPr algn="ctr" fontAlgn="ctr"/>
                      <a:r>
                        <a:rPr lang="fr-FR" sz="1600" b="0" i="0" u="none" strike="noStrike" dirty="0" smtClean="0">
                          <a:solidFill>
                            <a:srgbClr val="000000"/>
                          </a:solidFill>
                          <a:effectLst/>
                          <a:latin typeface="Century Gothic" panose="020B0502020202020204" pitchFamily="34" charset="0"/>
                        </a:rPr>
                        <a:t>19</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Attribution gratuite d'actions au personnel salarié et aux dirigeants de la société par rachat de ses propres actions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r>
              <a:tr h="1103679">
                <a:tc>
                  <a:txBody>
                    <a:bodyPr/>
                    <a:lstStyle/>
                    <a:p>
                      <a:pPr algn="ctr" fontAlgn="ctr"/>
                      <a:r>
                        <a:rPr lang="fr-FR" sz="1600" b="0" i="0" u="none" strike="noStrike" dirty="0" smtClean="0">
                          <a:solidFill>
                            <a:srgbClr val="000000"/>
                          </a:solidFill>
                          <a:effectLst/>
                          <a:latin typeface="Century Gothic" panose="020B0502020202020204" pitchFamily="34" charset="0"/>
                        </a:rPr>
                        <a:t>20</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Emprunt obligataire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 </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mais désaccord  SYSCOHADA</a:t>
                      </a:r>
                    </a:p>
                  </a:txBody>
                  <a:tcPr marL="0" marR="0" marT="0" marB="0" anchor="ctr"/>
                </a:tc>
              </a:tr>
            </a:tbl>
          </a:graphicData>
        </a:graphic>
      </p:graphicFrame>
    </p:spTree>
    <p:extLst>
      <p:ext uri="{BB962C8B-B14F-4D97-AF65-F5344CB8AC3E}">
        <p14:creationId xmlns:p14="http://schemas.microsoft.com/office/powerpoint/2010/main" xmlns="" val="258800272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AC9C77-BC27-4922-A958-FB69C1C48A04}"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249275056"/>
              </p:ext>
            </p:extLst>
          </p:nvPr>
        </p:nvGraphicFramePr>
        <p:xfrm>
          <a:off x="1634490" y="0"/>
          <a:ext cx="10354168" cy="6546202"/>
        </p:xfrm>
        <a:graphic>
          <a:graphicData uri="http://schemas.openxmlformats.org/drawingml/2006/table">
            <a:tbl>
              <a:tblPr firstRow="1" bandRow="1">
                <a:tableStyleId>{5C22544A-7EE6-4342-B048-85BDC9FD1C3A}</a:tableStyleId>
              </a:tblPr>
              <a:tblGrid>
                <a:gridCol w="859328"/>
                <a:gridCol w="3895636"/>
                <a:gridCol w="1708265"/>
                <a:gridCol w="1972430"/>
                <a:gridCol w="1918509"/>
              </a:tblGrid>
              <a:tr h="794725">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21.1</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Engagements de retraite et autres avantages assimilés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21.2</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Comptabilisation des écarts actuariels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22</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Opérations en devises et opérations de couverture sur marchés financiers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Article 56 : répartition des pertes et profits de change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p>
                    <a:p>
                      <a:pPr algn="ctr" fontAlgn="ct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23</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Contrat pluri-exercices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smtClean="0">
                          <a:solidFill>
                            <a:srgbClr val="C00000"/>
                          </a:solidFill>
                          <a:effectLst/>
                          <a:latin typeface="Century Gothic" panose="020B0502020202020204" pitchFamily="34" charset="0"/>
                        </a:rPr>
                        <a:t>Oui</a:t>
                      </a:r>
                      <a:endParaRPr lang="fr-FR" sz="1400" b="0" i="0" u="none" strike="noStrike" dirty="0" smtClean="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24</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Abonnements de charges et produits</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smtClean="0">
                          <a:solidFill>
                            <a:srgbClr val="C00000"/>
                          </a:solidFill>
                          <a:effectLst/>
                          <a:latin typeface="Century Gothic" panose="020B0502020202020204" pitchFamily="34" charset="0"/>
                        </a:rPr>
                        <a:t>Oui</a:t>
                      </a:r>
                      <a:endParaRPr lang="fr-FR" sz="1400" b="0" i="0" u="none" strike="noStrike" dirty="0" smtClean="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r>
              <a:tr h="802492">
                <a:tc>
                  <a:txBody>
                    <a:bodyPr/>
                    <a:lstStyle/>
                    <a:p>
                      <a:pPr algn="ctr" fontAlgn="ctr"/>
                      <a:r>
                        <a:rPr lang="fr-FR" sz="1600" b="0" i="0" u="none" strike="noStrike" dirty="0" smtClean="0">
                          <a:solidFill>
                            <a:srgbClr val="000000"/>
                          </a:solidFill>
                          <a:effectLst/>
                          <a:latin typeface="Century Gothic" panose="020B0502020202020204" pitchFamily="34" charset="0"/>
                        </a:rPr>
                        <a:t>25</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Contrat de concession de services publics</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794725">
                <a:tc>
                  <a:txBody>
                    <a:bodyPr/>
                    <a:lstStyle/>
                    <a:p>
                      <a:pPr algn="ctr" fontAlgn="ctr"/>
                      <a:r>
                        <a:rPr lang="fr-FR" sz="1600" b="0" i="0" u="none" strike="noStrike" dirty="0" smtClean="0">
                          <a:solidFill>
                            <a:srgbClr val="000000"/>
                          </a:solidFill>
                          <a:effectLst/>
                          <a:latin typeface="Century Gothic" panose="020B0502020202020204" pitchFamily="34" charset="0"/>
                        </a:rPr>
                        <a:t>26</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GIE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ou peu de révision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 </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bl>
          </a:graphicData>
        </a:graphic>
      </p:graphicFrame>
    </p:spTree>
    <p:extLst>
      <p:ext uri="{BB962C8B-B14F-4D97-AF65-F5344CB8AC3E}">
        <p14:creationId xmlns:p14="http://schemas.microsoft.com/office/powerpoint/2010/main" xmlns="" val="142046192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38D7E9-80D1-41CE-951D-0F7C2E78B884}"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810606362"/>
              </p:ext>
            </p:extLst>
          </p:nvPr>
        </p:nvGraphicFramePr>
        <p:xfrm>
          <a:off x="1680210" y="335790"/>
          <a:ext cx="10411319" cy="6305040"/>
        </p:xfrm>
        <a:graphic>
          <a:graphicData uri="http://schemas.openxmlformats.org/drawingml/2006/table">
            <a:tbl>
              <a:tblPr firstRow="1" bandRow="1">
                <a:tableStyleId>{5C22544A-7EE6-4342-B048-85BDC9FD1C3A}</a:tableStyleId>
              </a:tblPr>
              <a:tblGrid>
                <a:gridCol w="956112"/>
                <a:gridCol w="3825098"/>
                <a:gridCol w="1717694"/>
                <a:gridCol w="1983317"/>
                <a:gridCol w="1929098"/>
              </a:tblGrid>
              <a:tr h="818860">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617948">
                <a:tc>
                  <a:txBody>
                    <a:bodyPr/>
                    <a:lstStyle/>
                    <a:p>
                      <a:pPr algn="ctr" fontAlgn="ctr"/>
                      <a:r>
                        <a:rPr lang="fr-FR" sz="1600" b="0" i="0" u="none" strike="noStrike" dirty="0" smtClean="0">
                          <a:solidFill>
                            <a:srgbClr val="000000"/>
                          </a:solidFill>
                          <a:effectLst/>
                          <a:latin typeface="Century Gothic" panose="020B0502020202020204" pitchFamily="34" charset="0"/>
                        </a:rPr>
                        <a:t>27</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Personnel intérimaire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 </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r>
              <a:tr h="600633">
                <a:tc>
                  <a:txBody>
                    <a:bodyPr/>
                    <a:lstStyle/>
                    <a:p>
                      <a:pPr algn="ctr" fontAlgn="ctr"/>
                      <a:r>
                        <a:rPr lang="fr-FR" sz="1600" b="0" i="0" u="none" strike="noStrike" dirty="0" smtClean="0">
                          <a:solidFill>
                            <a:srgbClr val="000000"/>
                          </a:solidFill>
                          <a:effectLst/>
                          <a:latin typeface="Century Gothic" panose="020B0502020202020204" pitchFamily="34" charset="0"/>
                        </a:rPr>
                        <a:t>28</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Réévaluation  des bilans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 </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Nouveau</a:t>
                      </a:r>
                      <a:endParaRPr lang="fr-FR" sz="1400" b="0" i="0" u="none" strike="noStrike" dirty="0">
                        <a:solidFill>
                          <a:srgbClr val="C00000"/>
                        </a:solidFill>
                        <a:effectLst/>
                        <a:latin typeface="Century Gothic" panose="020B0502020202020204" pitchFamily="34" charset="0"/>
                      </a:endParaRPr>
                    </a:p>
                  </a:txBody>
                  <a:tcPr marL="0" marR="0" marT="0" marB="0" anchor="ctr"/>
                </a:tc>
              </a:tr>
              <a:tr h="588856">
                <a:tc>
                  <a:txBody>
                    <a:bodyPr/>
                    <a:lstStyle/>
                    <a:p>
                      <a:pPr algn="ctr" fontAlgn="ctr"/>
                      <a:r>
                        <a:rPr lang="fr-FR" sz="1600" b="0" i="0" u="none" strike="noStrike" dirty="0" smtClean="0">
                          <a:solidFill>
                            <a:srgbClr val="000000"/>
                          </a:solidFill>
                          <a:effectLst/>
                          <a:latin typeface="Century Gothic" panose="020B0502020202020204" pitchFamily="34" charset="0"/>
                        </a:rPr>
                        <a:t>29</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Inventaire permanent (IP) en comptabilité</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ou peu de révision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Oui </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600633">
                <a:tc>
                  <a:txBody>
                    <a:bodyPr/>
                    <a:lstStyle/>
                    <a:p>
                      <a:pPr algn="ctr" fontAlgn="ctr"/>
                      <a:r>
                        <a:rPr lang="fr-FR" sz="1600" b="0" i="0" u="none" strike="noStrike" dirty="0" smtClean="0">
                          <a:solidFill>
                            <a:srgbClr val="000000"/>
                          </a:solidFill>
                          <a:effectLst/>
                          <a:latin typeface="Century Gothic" panose="020B0502020202020204" pitchFamily="34" charset="0"/>
                        </a:rPr>
                        <a:t>30</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Engagements financiers et passifs éventuels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 </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Oui</a:t>
                      </a:r>
                    </a:p>
                  </a:txBody>
                  <a:tcPr marL="0" marR="0" marT="0" marB="0" anchor="ctr"/>
                </a:tc>
              </a:tr>
              <a:tr h="670480">
                <a:tc>
                  <a:txBody>
                    <a:bodyPr/>
                    <a:lstStyle/>
                    <a:p>
                      <a:pPr algn="ctr" fontAlgn="ctr"/>
                      <a:r>
                        <a:rPr lang="fr-FR" sz="1600" b="0" i="0" u="none" strike="noStrike" dirty="0" smtClean="0">
                          <a:solidFill>
                            <a:srgbClr val="000000"/>
                          </a:solidFill>
                          <a:effectLst/>
                          <a:latin typeface="Century Gothic" panose="020B0502020202020204" pitchFamily="34" charset="0"/>
                        </a:rPr>
                        <a:t>31</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Evénements postérieurs à la clôture de l'exercice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 </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625190">
                <a:tc>
                  <a:txBody>
                    <a:bodyPr/>
                    <a:lstStyle/>
                    <a:p>
                      <a:pPr algn="ctr" fontAlgn="ctr"/>
                      <a:r>
                        <a:rPr lang="fr-FR" sz="1600" b="0" i="0" u="none" strike="noStrike" dirty="0" smtClean="0">
                          <a:solidFill>
                            <a:srgbClr val="000000"/>
                          </a:solidFill>
                          <a:effectLst/>
                          <a:latin typeface="Century Gothic" panose="020B0502020202020204" pitchFamily="34" charset="0"/>
                        </a:rPr>
                        <a:t>32</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Opérations pour le compte de tiers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ou peu de révision</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739920">
                <a:tc>
                  <a:txBody>
                    <a:bodyPr/>
                    <a:lstStyle/>
                    <a:p>
                      <a:pPr algn="ctr" fontAlgn="ctr"/>
                      <a:r>
                        <a:rPr lang="fr-FR" sz="1600" b="0" i="0" u="none" strike="noStrike" dirty="0" smtClean="0">
                          <a:solidFill>
                            <a:srgbClr val="000000"/>
                          </a:solidFill>
                          <a:effectLst/>
                          <a:latin typeface="Century Gothic" panose="020B0502020202020204" pitchFamily="34" charset="0"/>
                        </a:rPr>
                        <a:t>33</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Opérations faites en commun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ou peu de révision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658000">
                <a:tc>
                  <a:txBody>
                    <a:bodyPr/>
                    <a:lstStyle/>
                    <a:p>
                      <a:pPr algn="ctr" fontAlgn="ctr"/>
                      <a:r>
                        <a:rPr lang="fr-FR" sz="1600" b="0" i="0" u="none" strike="noStrike" dirty="0" smtClean="0">
                          <a:solidFill>
                            <a:srgbClr val="000000"/>
                          </a:solidFill>
                          <a:effectLst/>
                          <a:latin typeface="Century Gothic" panose="020B0502020202020204" pitchFamily="34" charset="0"/>
                        </a:rPr>
                        <a:t>34</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Comptabilité autonome par établissement</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384520">
                <a:tc>
                  <a:txBody>
                    <a:bodyPr/>
                    <a:lstStyle/>
                    <a:p>
                      <a:pPr algn="ctr" fontAlgn="ctr"/>
                      <a:r>
                        <a:rPr lang="fr-FR" sz="1600" b="0" i="0" u="none" strike="noStrike" dirty="0" smtClean="0">
                          <a:solidFill>
                            <a:srgbClr val="000000"/>
                          </a:solidFill>
                          <a:effectLst/>
                          <a:latin typeface="Century Gothic" panose="020B0502020202020204" pitchFamily="34" charset="0"/>
                        </a:rPr>
                        <a:t>35</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Contrat de franchise</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r>
            </a:tbl>
          </a:graphicData>
        </a:graphic>
      </p:graphicFrame>
    </p:spTree>
    <p:extLst>
      <p:ext uri="{BB962C8B-B14F-4D97-AF65-F5344CB8AC3E}">
        <p14:creationId xmlns:p14="http://schemas.microsoft.com/office/powerpoint/2010/main" xmlns="" val="104478595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CC55CF-6F79-4BAF-AF48-6F84BFE4206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209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98744597"/>
              </p:ext>
            </p:extLst>
          </p:nvPr>
        </p:nvGraphicFramePr>
        <p:xfrm>
          <a:off x="1611184" y="970344"/>
          <a:ext cx="10411318" cy="4982936"/>
        </p:xfrm>
        <a:graphic>
          <a:graphicData uri="http://schemas.openxmlformats.org/drawingml/2006/table">
            <a:tbl>
              <a:tblPr firstRow="1" bandRow="1">
                <a:tableStyleId>{5C22544A-7EE6-4342-B048-85BDC9FD1C3A}</a:tableStyleId>
              </a:tblPr>
              <a:tblGrid>
                <a:gridCol w="728255"/>
                <a:gridCol w="4052955"/>
                <a:gridCol w="2249888"/>
                <a:gridCol w="1620210"/>
                <a:gridCol w="1760010"/>
              </a:tblGrid>
              <a:tr h="865270">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652971">
                <a:tc>
                  <a:txBody>
                    <a:bodyPr/>
                    <a:lstStyle/>
                    <a:p>
                      <a:pPr algn="ctr" fontAlgn="ctr"/>
                      <a:r>
                        <a:rPr lang="fr-FR" sz="1600" b="0" i="0" u="none" strike="noStrike" dirty="0" smtClean="0">
                          <a:solidFill>
                            <a:srgbClr val="000000"/>
                          </a:solidFill>
                          <a:effectLst/>
                          <a:latin typeface="Century Gothic" panose="020B0502020202020204" pitchFamily="34" charset="0"/>
                        </a:rPr>
                        <a:t>36</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Comptabilité pluri-monétaire</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changement sur le fond mais sur la forme dans la partie B</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634675">
                <a:tc>
                  <a:txBody>
                    <a:bodyPr/>
                    <a:lstStyle/>
                    <a:p>
                      <a:pPr algn="ctr" fontAlgn="ctr"/>
                      <a:r>
                        <a:rPr lang="fr-FR" sz="1600" b="0" i="0" u="none" strike="noStrike" dirty="0" smtClean="0">
                          <a:solidFill>
                            <a:srgbClr val="000000"/>
                          </a:solidFill>
                          <a:effectLst/>
                          <a:latin typeface="Century Gothic" panose="020B0502020202020204" pitchFamily="34" charset="0"/>
                        </a:rPr>
                        <a:t>37</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Opérations spécifiques des entités agricoles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 (actualisation des informations)</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772980">
                <a:tc>
                  <a:txBody>
                    <a:bodyPr/>
                    <a:lstStyle/>
                    <a:p>
                      <a:pPr algn="ctr" fontAlgn="ctr"/>
                      <a:r>
                        <a:rPr lang="fr-FR" sz="1600" b="0" i="0" u="none" strike="noStrike" dirty="0" smtClean="0">
                          <a:solidFill>
                            <a:srgbClr val="000000"/>
                          </a:solidFill>
                          <a:effectLst/>
                          <a:latin typeface="Century Gothic" panose="020B0502020202020204" pitchFamily="34" charset="0"/>
                        </a:rPr>
                        <a:t>38</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Comptabilisation des opérations de fusion et opérations assimilées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spécifique</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Pas  de révision</a:t>
                      </a:r>
                    </a:p>
                  </a:txBody>
                  <a:tcPr marL="0" marR="0" marT="0" marB="0" anchor="ctr"/>
                </a:tc>
              </a:tr>
              <a:tr h="634675">
                <a:tc>
                  <a:txBody>
                    <a:bodyPr/>
                    <a:lstStyle/>
                    <a:p>
                      <a:pPr algn="ctr" fontAlgn="ctr"/>
                      <a:r>
                        <a:rPr lang="fr-FR" sz="1600" b="0" i="0" u="none" strike="noStrike" dirty="0" smtClean="0">
                          <a:solidFill>
                            <a:srgbClr val="000000"/>
                          </a:solidFill>
                          <a:effectLst/>
                          <a:latin typeface="Century Gothic" panose="020B0502020202020204" pitchFamily="34" charset="0"/>
                        </a:rPr>
                        <a:t>39</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Comptes intermédiaires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Non</a:t>
                      </a:r>
                    </a:p>
                  </a:txBody>
                  <a:tcPr marL="0" marR="0" marT="0" marB="0" anchor="ctr"/>
                </a:tc>
              </a:tr>
              <a:tr h="708480">
                <a:tc>
                  <a:txBody>
                    <a:bodyPr/>
                    <a:lstStyle/>
                    <a:p>
                      <a:pPr algn="ctr" fontAlgn="ctr"/>
                      <a:r>
                        <a:rPr lang="fr-FR" sz="1600" b="0" i="0" u="none" strike="noStrike" dirty="0" smtClean="0">
                          <a:solidFill>
                            <a:srgbClr val="000000"/>
                          </a:solidFill>
                          <a:effectLst/>
                          <a:latin typeface="Century Gothic" panose="020B0502020202020204" pitchFamily="34" charset="0"/>
                        </a:rPr>
                        <a:t>40</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a:solidFill>
                            <a:srgbClr val="000000"/>
                          </a:solidFill>
                          <a:effectLst/>
                          <a:latin typeface="Century Gothic" panose="020B0502020202020204" pitchFamily="34" charset="0"/>
                        </a:rPr>
                        <a:t>Liquidation de l'entité</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Non</a:t>
                      </a:r>
                    </a:p>
                  </a:txBody>
                  <a:tcPr marL="0" marR="0" marT="0" marB="0" anchor="ctr"/>
                </a:tc>
              </a:tr>
              <a:tr h="708480">
                <a:tc>
                  <a:txBody>
                    <a:bodyPr/>
                    <a:lstStyle/>
                    <a:p>
                      <a:pPr algn="ctr" fontAlgn="ctr"/>
                      <a:r>
                        <a:rPr lang="fr-FR" sz="1600" b="0" i="0" u="none" strike="noStrike" dirty="0" smtClean="0">
                          <a:solidFill>
                            <a:srgbClr val="000000"/>
                          </a:solidFill>
                          <a:effectLst/>
                          <a:latin typeface="Century Gothic" panose="020B0502020202020204" pitchFamily="34" charset="0"/>
                        </a:rPr>
                        <a:t>41</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600" b="0" i="0" u="none" strike="noStrike" dirty="0" smtClean="0">
                          <a:solidFill>
                            <a:srgbClr val="000000"/>
                          </a:solidFill>
                          <a:effectLst/>
                          <a:latin typeface="Century Gothic" panose="020B0502020202020204" pitchFamily="34" charset="0"/>
                        </a:rPr>
                        <a:t>Première application du SYSCOHADA révisé</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Nouveau </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NA</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a:t>
                      </a:r>
                      <a:endParaRPr lang="fr-FR" sz="1400" b="0" i="0" u="none" strike="noStrike" dirty="0">
                        <a:solidFill>
                          <a:srgbClr val="C00000"/>
                        </a:solidFill>
                        <a:effectLst/>
                        <a:latin typeface="Century Gothic" panose="020B0502020202020204" pitchFamily="34" charset="0"/>
                      </a:endParaRPr>
                    </a:p>
                  </a:txBody>
                  <a:tcPr marL="0" marR="0" marT="0" marB="0" anchor="ctr"/>
                </a:tc>
              </a:tr>
            </a:tbl>
          </a:graphicData>
        </a:graphic>
      </p:graphicFrame>
    </p:spTree>
    <p:extLst>
      <p:ext uri="{BB962C8B-B14F-4D97-AF65-F5344CB8AC3E}">
        <p14:creationId xmlns:p14="http://schemas.microsoft.com/office/powerpoint/2010/main" xmlns="" val="1823804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document a subi de profondes modifications (4/4)</a:t>
            </a:r>
            <a:endParaRPr lang="fr-FR" dirty="0"/>
          </a:p>
        </p:txBody>
      </p:sp>
      <p:sp>
        <p:nvSpPr>
          <p:cNvPr id="3" name="Espace réservé du contenu 2"/>
          <p:cNvSpPr>
            <a:spLocks noGrp="1"/>
          </p:cNvSpPr>
          <p:nvPr>
            <p:ph idx="1"/>
          </p:nvPr>
        </p:nvSpPr>
        <p:spPr>
          <a:xfrm>
            <a:off x="2605192" y="3226130"/>
            <a:ext cx="8915400" cy="2770909"/>
          </a:xfrm>
        </p:spPr>
        <p:txBody>
          <a:bodyPr>
            <a:normAutofit lnSpcReduction="10000"/>
          </a:bodyPr>
          <a:lstStyle/>
          <a:p>
            <a:r>
              <a:rPr lang="fr-FR" sz="1600" dirty="0"/>
              <a:t>La réévaluation libre (art 35)  est confiée aux organes de gestion de l'entité;</a:t>
            </a:r>
          </a:p>
          <a:p>
            <a:r>
              <a:rPr lang="fr-FR" sz="1600" dirty="0" smtClean="0"/>
              <a:t>La </a:t>
            </a:r>
            <a:r>
              <a:rPr lang="fr-FR" sz="1600" dirty="0"/>
              <a:t>notion de couverture des opérations en monnaies étrangères est abordée (art 58-1 à 58-4) ;</a:t>
            </a:r>
          </a:p>
          <a:p>
            <a:r>
              <a:rPr lang="fr-FR" sz="1600" dirty="0" smtClean="0"/>
              <a:t>Une </a:t>
            </a:r>
            <a:r>
              <a:rPr lang="fr-FR" sz="1600" dirty="0"/>
              <a:t>délimitation du champ des immobilisations par composant (art 38-1) ;</a:t>
            </a:r>
          </a:p>
          <a:p>
            <a:r>
              <a:rPr lang="fr-FR" sz="1600" dirty="0" smtClean="0"/>
              <a:t>Les </a:t>
            </a:r>
            <a:r>
              <a:rPr lang="fr-FR" sz="1600" dirty="0"/>
              <a:t>notions de provisions ont changé (art 48</a:t>
            </a:r>
            <a:r>
              <a:rPr lang="fr-FR" sz="1600" dirty="0" smtClean="0"/>
              <a:t>);</a:t>
            </a:r>
          </a:p>
          <a:p>
            <a:r>
              <a:rPr lang="fr-FR" sz="1600" dirty="0"/>
              <a:t>les sociétés cotées et celles qui sollicitent un  financement dans le cadre  d’un appel public à  l’épargne sont soumises à l’obligation de la production d’un double jeu d'états financiers, l'un selon le référentiel SYSCOHADA et l'autre selon le référentiel </a:t>
            </a:r>
            <a:r>
              <a:rPr lang="fr-FR" sz="1600" dirty="0" smtClean="0"/>
              <a:t>IFRS (article 8 §4).</a:t>
            </a:r>
            <a:endParaRPr lang="fr-FR" sz="2000" dirty="0"/>
          </a:p>
        </p:txBody>
      </p:sp>
      <p:sp>
        <p:nvSpPr>
          <p:cNvPr id="4" name="Espace réservé de la date 3"/>
          <p:cNvSpPr>
            <a:spLocks noGrp="1"/>
          </p:cNvSpPr>
          <p:nvPr>
            <p:ph type="dt" sz="half" idx="10"/>
          </p:nvPr>
        </p:nvSpPr>
        <p:spPr/>
        <p:txBody>
          <a:bodyPr/>
          <a:lstStyle/>
          <a:p>
            <a:fld id="{298985B9-2288-4155-8A7C-47B81585DA95}"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xmlns="" val="53079069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Dispositions transitoires et finales</a:t>
            </a:r>
            <a:endParaRPr lang="fr-FR" dirty="0"/>
          </a:p>
        </p:txBody>
      </p:sp>
      <p:sp>
        <p:nvSpPr>
          <p:cNvPr id="4" name="Espace réservé de la date 3"/>
          <p:cNvSpPr>
            <a:spLocks noGrp="1"/>
          </p:cNvSpPr>
          <p:nvPr>
            <p:ph type="dt" sz="half" idx="10"/>
          </p:nvPr>
        </p:nvSpPr>
        <p:spPr/>
        <p:txBody>
          <a:bodyPr/>
          <a:lstStyle/>
          <a:p>
            <a:fld id="{C5A3D6DD-330E-4D08-A27A-76F782A4F3C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210</a:t>
            </a:fld>
            <a:endParaRPr lang="en-US" dirty="0"/>
          </a:p>
        </p:txBody>
      </p:sp>
    </p:spTree>
    <p:extLst>
      <p:ext uri="{BB962C8B-B14F-4D97-AF65-F5344CB8AC3E}">
        <p14:creationId xmlns:p14="http://schemas.microsoft.com/office/powerpoint/2010/main" xmlns="" val="205241867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D73333-D49E-40D0-B281-CE6D65B79BBE}"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211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037824606"/>
              </p:ext>
            </p:extLst>
          </p:nvPr>
        </p:nvGraphicFramePr>
        <p:xfrm>
          <a:off x="1700672" y="690120"/>
          <a:ext cx="10411318" cy="5697978"/>
        </p:xfrm>
        <a:graphic>
          <a:graphicData uri="http://schemas.openxmlformats.org/drawingml/2006/table">
            <a:tbl>
              <a:tblPr firstRow="1" bandRow="1">
                <a:tableStyleId>{5C22544A-7EE6-4342-B048-85BDC9FD1C3A}</a:tableStyleId>
              </a:tblPr>
              <a:tblGrid>
                <a:gridCol w="3783330"/>
                <a:gridCol w="1760220"/>
                <a:gridCol w="1851660"/>
                <a:gridCol w="3016108"/>
              </a:tblGrid>
              <a:tr h="720935">
                <a:tc>
                  <a:txBody>
                    <a:bodyPr/>
                    <a:lstStyle/>
                    <a:p>
                      <a:pPr algn="ctr" fontAlgn="b"/>
                      <a:endParaRPr lang="fr-FR" sz="1800" b="0" i="0" u="none" strike="noStrike" dirty="0">
                        <a:solidFill>
                          <a:schemeClr val="bg1"/>
                        </a:solidFill>
                        <a:effectLst/>
                        <a:latin typeface="Century Gothic" panose="020B0502020202020204" pitchFamily="34" charset="0"/>
                      </a:endParaRPr>
                    </a:p>
                  </a:txBody>
                  <a:tcPr marL="0" marR="0" marT="0" marB="0" anchor="b"/>
                </a:tc>
                <a:tc>
                  <a:txBody>
                    <a:bodyPr/>
                    <a:lstStyle/>
                    <a:p>
                      <a:pPr algn="ctr" fontAlgn="ctr"/>
                      <a:r>
                        <a:rPr lang="fr-FR" sz="1800" b="0" i="0" u="none" strike="noStrike" dirty="0">
                          <a:solidFill>
                            <a:schemeClr val="bg1"/>
                          </a:solidFill>
                          <a:effectLst/>
                          <a:latin typeface="Century Gothic" panose="020B0502020202020204" pitchFamily="34" charset="0"/>
                        </a:rPr>
                        <a:t>SYSCOHADA révisé</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SYSCOHADA</a:t>
                      </a:r>
                    </a:p>
                  </a:txBody>
                  <a:tcPr marL="0" marR="0" marT="0" marB="0" anchor="ctr"/>
                </a:tc>
                <a:tc>
                  <a:txBody>
                    <a:bodyPr/>
                    <a:lstStyle/>
                    <a:p>
                      <a:pPr algn="ctr" fontAlgn="ctr"/>
                      <a:r>
                        <a:rPr lang="fr-FR" sz="1800" b="0" i="0" u="none" strike="noStrike" dirty="0">
                          <a:solidFill>
                            <a:schemeClr val="bg1"/>
                          </a:solidFill>
                          <a:effectLst/>
                          <a:latin typeface="Century Gothic" panose="020B0502020202020204" pitchFamily="34" charset="0"/>
                        </a:rPr>
                        <a:t>SYSCOA REVISE</a:t>
                      </a:r>
                    </a:p>
                  </a:txBody>
                  <a:tcPr marL="0" marR="0" marT="0" marB="0" anchor="ctr"/>
                </a:tc>
              </a:tr>
              <a:tr h="544049">
                <a:tc>
                  <a:txBody>
                    <a:bodyPr/>
                    <a:lstStyle/>
                    <a:p>
                      <a:pPr algn="ctr" fontAlgn="ctr"/>
                      <a:r>
                        <a:rPr lang="fr-FR" sz="1600" b="0" i="0" u="none" strike="noStrike" dirty="0">
                          <a:solidFill>
                            <a:srgbClr val="000000"/>
                          </a:solidFill>
                          <a:effectLst/>
                          <a:latin typeface="Century Gothic" panose="020B0502020202020204" pitchFamily="34" charset="0"/>
                        </a:rPr>
                        <a:t>Charges immobilisées (Sort lors de la première application)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NA</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Nouveau mais désaccord  SYSCOHADA</a:t>
                      </a:r>
                      <a:endParaRPr lang="fr-FR" sz="1400" b="0" i="0" u="none" strike="noStrike" dirty="0">
                        <a:solidFill>
                          <a:srgbClr val="C00000"/>
                        </a:solidFill>
                        <a:effectLst/>
                        <a:latin typeface="Century Gothic" panose="020B0502020202020204" pitchFamily="34" charset="0"/>
                      </a:endParaRPr>
                    </a:p>
                  </a:txBody>
                  <a:tcPr marL="0" marR="0" marT="0" marB="0" anchor="ctr"/>
                </a:tc>
              </a:tr>
              <a:tr h="528805">
                <a:tc>
                  <a:txBody>
                    <a:bodyPr/>
                    <a:lstStyle/>
                    <a:p>
                      <a:pPr algn="ctr" fontAlgn="ctr"/>
                      <a:r>
                        <a:rPr lang="fr-FR" sz="1600" b="0" i="0" u="none" strike="noStrike" dirty="0">
                          <a:solidFill>
                            <a:srgbClr val="000000"/>
                          </a:solidFill>
                          <a:effectLst/>
                          <a:latin typeface="Century Gothic" panose="020B0502020202020204" pitchFamily="34" charset="0"/>
                        </a:rPr>
                        <a:t>        =)  Frais d'établissement</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NA</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mais désaccord  SYSCOHADA</a:t>
                      </a:r>
                    </a:p>
                  </a:txBody>
                  <a:tcPr marL="0" marR="0" marT="0" marB="0" anchor="ctr"/>
                </a:tc>
              </a:tr>
              <a:tr h="818818">
                <a:tc>
                  <a:txBody>
                    <a:bodyPr/>
                    <a:lstStyle/>
                    <a:p>
                      <a:pPr algn="ctr" fontAlgn="ctr"/>
                      <a:r>
                        <a:rPr lang="fr-FR" sz="1600" b="0" i="0" u="none" strike="noStrike" dirty="0">
                          <a:solidFill>
                            <a:srgbClr val="000000"/>
                          </a:solidFill>
                          <a:effectLst/>
                          <a:latin typeface="Century Gothic" panose="020B0502020202020204" pitchFamily="34" charset="0"/>
                        </a:rPr>
                        <a:t>       =) Charges à répartir sur plusieurs exercices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NA</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945933">
                <a:tc>
                  <a:txBody>
                    <a:bodyPr/>
                    <a:lstStyle/>
                    <a:p>
                      <a:pPr algn="ctr" fontAlgn="ctr"/>
                      <a:r>
                        <a:rPr lang="fr-FR" sz="1600" b="0" i="0" u="none" strike="noStrike" dirty="0">
                          <a:solidFill>
                            <a:srgbClr val="000000"/>
                          </a:solidFill>
                          <a:effectLst/>
                          <a:latin typeface="Century Gothic" panose="020B0502020202020204" pitchFamily="34" charset="0"/>
                        </a:rPr>
                        <a:t>      =)   Primes de remboursement des obligations</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NA</a:t>
                      </a:r>
                    </a:p>
                  </a:txBody>
                  <a:tcPr marL="0" marR="0" marT="0" marB="0" anchor="ctr"/>
                </a:tc>
                <a:tc>
                  <a:txBody>
                    <a:bodyPr/>
                    <a:lstStyle/>
                    <a:p>
                      <a:pPr algn="ctr" fontAlgn="ctr"/>
                      <a:r>
                        <a:rPr lang="fr-FR" sz="1400" b="0" i="0" u="none" strike="noStrike">
                          <a:solidFill>
                            <a:srgbClr val="C00000"/>
                          </a:solidFill>
                          <a:effectLst/>
                          <a:latin typeface="Century Gothic" panose="020B0502020202020204" pitchFamily="34" charset="0"/>
                        </a:rPr>
                        <a:t>Nouveau mais désaccord  SYSCOHADA</a:t>
                      </a:r>
                    </a:p>
                  </a:txBody>
                  <a:tcPr marL="0" marR="0" marT="0" marB="0" anchor="ctr"/>
                </a:tc>
              </a:tr>
              <a:tr h="1069719">
                <a:tc>
                  <a:txBody>
                    <a:bodyPr/>
                    <a:lstStyle/>
                    <a:p>
                      <a:pPr algn="ctr" fontAlgn="ctr"/>
                      <a:r>
                        <a:rPr lang="fr-FR" sz="1600" b="0" i="0" u="none" strike="noStrike" dirty="0">
                          <a:solidFill>
                            <a:srgbClr val="000000"/>
                          </a:solidFill>
                          <a:effectLst/>
                          <a:latin typeface="Century Gothic" panose="020B0502020202020204" pitchFamily="34" charset="0"/>
                        </a:rPr>
                        <a:t>Provisions pour charges à répartir sur plusieurs exercices (Sort lors de la première application)</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Oui</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NA</a:t>
                      </a:r>
                    </a:p>
                  </a:txBody>
                  <a:tcPr marL="0" marR="0" marT="0" marB="0" anchor="ctr"/>
                </a:tc>
                <a:tc>
                  <a:txBody>
                    <a:bodyPr/>
                    <a:lstStyle/>
                    <a:p>
                      <a:pPr algn="ctr" fontAlgn="ctr"/>
                      <a:r>
                        <a:rPr lang="fr-FR" sz="1400" b="0" i="0" u="none" strike="noStrike" dirty="0">
                          <a:solidFill>
                            <a:srgbClr val="C00000"/>
                          </a:solidFill>
                          <a:effectLst/>
                          <a:latin typeface="Century Gothic" panose="020B0502020202020204" pitchFamily="34" charset="0"/>
                        </a:rPr>
                        <a:t>Nouveau mais désaccord  SYSCOHADA</a:t>
                      </a:r>
                    </a:p>
                  </a:txBody>
                  <a:tcPr marL="0" marR="0" marT="0" marB="0" anchor="ctr"/>
                </a:tc>
              </a:tr>
              <a:tr h="1069719">
                <a:tc>
                  <a:txBody>
                    <a:bodyPr/>
                    <a:lstStyle/>
                    <a:p>
                      <a:pPr algn="ctr" fontAlgn="ctr"/>
                      <a:r>
                        <a:rPr lang="fr-FR" sz="1600" b="0" i="0" u="none" strike="noStrike" dirty="0" smtClean="0">
                          <a:solidFill>
                            <a:srgbClr val="000000"/>
                          </a:solidFill>
                          <a:effectLst/>
                          <a:latin typeface="Century Gothic" panose="020B0502020202020204" pitchFamily="34" charset="0"/>
                        </a:rPr>
                        <a:t>Engagements de retraite</a:t>
                      </a:r>
                      <a:endParaRPr lang="fr-FR"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Oui avec 3 possibilités d’option pour la première application</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algn="ctr" fontAlgn="ctr"/>
                      <a:r>
                        <a:rPr lang="fr-FR" sz="1400" b="0" i="0" u="none" strike="noStrike" dirty="0" smtClean="0">
                          <a:solidFill>
                            <a:srgbClr val="C00000"/>
                          </a:solidFill>
                          <a:effectLst/>
                          <a:latin typeface="Century Gothic" panose="020B0502020202020204" pitchFamily="34" charset="0"/>
                        </a:rPr>
                        <a:t>NA</a:t>
                      </a:r>
                      <a:endParaRPr lang="fr-FR" sz="1400" b="0" i="0" u="none" strike="noStrike" dirty="0">
                        <a:solidFill>
                          <a:srgbClr val="C00000"/>
                        </a:solidFill>
                        <a:effectLst/>
                        <a:latin typeface="Century Gothic" panose="020B050202020202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smtClean="0">
                          <a:solidFill>
                            <a:srgbClr val="C00000"/>
                          </a:solidFill>
                          <a:effectLst/>
                          <a:latin typeface="Century Gothic" panose="020B0502020202020204" pitchFamily="34" charset="0"/>
                        </a:rPr>
                        <a:t>Nouveau mais désaccord  SYSCOHADA</a:t>
                      </a:r>
                    </a:p>
                    <a:p>
                      <a:pPr algn="ctr" fontAlgn="ctr"/>
                      <a:endParaRPr lang="fr-FR" sz="1400" b="0" i="0" u="none" strike="noStrike" dirty="0">
                        <a:solidFill>
                          <a:srgbClr val="C00000"/>
                        </a:solidFill>
                        <a:effectLst/>
                        <a:latin typeface="Century Gothic" panose="020B0502020202020204" pitchFamily="34" charset="0"/>
                      </a:endParaRPr>
                    </a:p>
                  </a:txBody>
                  <a:tcPr marL="0" marR="0" marT="0" marB="0" anchor="ctr"/>
                </a:tc>
              </a:tr>
            </a:tbl>
          </a:graphicData>
        </a:graphic>
      </p:graphicFrame>
    </p:spTree>
    <p:extLst>
      <p:ext uri="{BB962C8B-B14F-4D97-AF65-F5344CB8AC3E}">
        <p14:creationId xmlns:p14="http://schemas.microsoft.com/office/powerpoint/2010/main" xmlns="" val="265601209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Présentation des états financiers personnels</a:t>
            </a:r>
            <a:endParaRPr lang="fr-FR" dirty="0"/>
          </a:p>
        </p:txBody>
      </p:sp>
      <p:sp>
        <p:nvSpPr>
          <p:cNvPr id="4" name="Espace réservé de la date 3"/>
          <p:cNvSpPr>
            <a:spLocks noGrp="1"/>
          </p:cNvSpPr>
          <p:nvPr>
            <p:ph type="dt" sz="half" idx="10"/>
          </p:nvPr>
        </p:nvSpPr>
        <p:spPr/>
        <p:txBody>
          <a:bodyPr/>
          <a:lstStyle/>
          <a:p>
            <a:fld id="{6B40DEED-1435-4B5D-8BB4-F838BF354F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212</a:t>
            </a:fld>
            <a:endParaRPr lang="en-US" dirty="0"/>
          </a:p>
        </p:txBody>
      </p:sp>
    </p:spTree>
    <p:extLst>
      <p:ext uri="{BB962C8B-B14F-4D97-AF65-F5344CB8AC3E}">
        <p14:creationId xmlns:p14="http://schemas.microsoft.com/office/powerpoint/2010/main" xmlns="" val="114921580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06909" y="341633"/>
            <a:ext cx="1034578" cy="1020746"/>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3016590" y="356847"/>
            <a:ext cx="7206087" cy="721991"/>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a:spLocks noGrp="1"/>
          </p:cNvSpPr>
          <p:nvPr>
            <p:ph type="title"/>
          </p:nvPr>
        </p:nvSpPr>
        <p:spPr>
          <a:xfrm>
            <a:off x="2318414" y="529737"/>
            <a:ext cx="8087918" cy="430887"/>
          </a:xfrm>
          <a:prstGeom prst="rect">
            <a:avLst/>
          </a:prstGeom>
        </p:spPr>
        <p:txBody>
          <a:bodyPr vert="horz" wrap="square" lIns="0" tIns="0" rIns="0" bIns="0" rtlCol="0" anchor="t">
            <a:spAutoFit/>
          </a:bodyPr>
          <a:lstStyle/>
          <a:p>
            <a:pPr marL="1450613"/>
            <a:r>
              <a:rPr sz="2800" spc="-5" dirty="0"/>
              <a:t>PRESENTATION ETATS </a:t>
            </a:r>
            <a:r>
              <a:rPr sz="2800" spc="-9" dirty="0" smtClean="0"/>
              <a:t>FINANCIERS</a:t>
            </a:r>
            <a:endParaRPr sz="2800" spc="-5" dirty="0"/>
          </a:p>
        </p:txBody>
      </p:sp>
      <p:sp>
        <p:nvSpPr>
          <p:cNvPr id="5" name="object 5"/>
          <p:cNvSpPr/>
          <p:nvPr/>
        </p:nvSpPr>
        <p:spPr>
          <a:xfrm>
            <a:off x="2450892" y="1362379"/>
            <a:ext cx="7232365" cy="5403873"/>
          </a:xfrm>
          <a:prstGeom prst="rect">
            <a:avLst/>
          </a:prstGeom>
          <a:blipFill>
            <a:blip r:embed="rId4" cstate="print"/>
            <a:stretch>
              <a:fillRect/>
            </a:stretch>
          </a:blipFill>
        </p:spPr>
        <p:txBody>
          <a:bodyPr wrap="square" lIns="0" tIns="0" rIns="0" bIns="0" rtlCol="0"/>
          <a:lstStyle/>
          <a:p>
            <a:endParaRPr sz="1634"/>
          </a:p>
        </p:txBody>
      </p:sp>
      <p:sp>
        <p:nvSpPr>
          <p:cNvPr id="6" name="object 6"/>
          <p:cNvSpPr/>
          <p:nvPr/>
        </p:nvSpPr>
        <p:spPr>
          <a:xfrm>
            <a:off x="2620324" y="2381094"/>
            <a:ext cx="6893500" cy="477178"/>
          </a:xfrm>
          <a:prstGeom prst="rect">
            <a:avLst/>
          </a:prstGeom>
          <a:blipFill>
            <a:blip r:embed="rId5" cstate="print"/>
            <a:stretch>
              <a:fillRect/>
            </a:stretch>
          </a:blipFill>
        </p:spPr>
        <p:txBody>
          <a:bodyPr wrap="square" lIns="0" tIns="0" rIns="0" bIns="0" rtlCol="0"/>
          <a:lstStyle/>
          <a:p>
            <a:endParaRPr sz="1634"/>
          </a:p>
        </p:txBody>
      </p:sp>
      <p:sp>
        <p:nvSpPr>
          <p:cNvPr id="7" name="object 7"/>
          <p:cNvSpPr/>
          <p:nvPr/>
        </p:nvSpPr>
        <p:spPr>
          <a:xfrm>
            <a:off x="2653358" y="3260027"/>
            <a:ext cx="6869986" cy="1608575"/>
          </a:xfrm>
          <a:prstGeom prst="rect">
            <a:avLst/>
          </a:prstGeom>
          <a:blipFill>
            <a:blip r:embed="rId6" cstate="print"/>
            <a:stretch>
              <a:fillRect/>
            </a:stretch>
          </a:blipFill>
        </p:spPr>
        <p:txBody>
          <a:bodyPr wrap="square" lIns="0" tIns="0" rIns="0" bIns="0" rtlCol="0"/>
          <a:lstStyle/>
          <a:p>
            <a:endParaRPr sz="1634"/>
          </a:p>
        </p:txBody>
      </p:sp>
      <p:sp>
        <p:nvSpPr>
          <p:cNvPr id="8" name="object 8"/>
          <p:cNvSpPr/>
          <p:nvPr/>
        </p:nvSpPr>
        <p:spPr>
          <a:xfrm>
            <a:off x="2587469" y="5348437"/>
            <a:ext cx="6869986" cy="1106501"/>
          </a:xfrm>
          <a:prstGeom prst="rect">
            <a:avLst/>
          </a:prstGeom>
          <a:blipFill>
            <a:blip r:embed="rId7" cstate="print"/>
            <a:stretch>
              <a:fillRect/>
            </a:stretch>
          </a:blipFill>
        </p:spPr>
        <p:txBody>
          <a:bodyPr wrap="square" lIns="0" tIns="0" rIns="0" bIns="0" rtlCol="0"/>
          <a:lstStyle/>
          <a:p>
            <a:endParaRPr sz="1634"/>
          </a:p>
        </p:txBody>
      </p:sp>
      <p:sp>
        <p:nvSpPr>
          <p:cNvPr id="9" name="object 9"/>
          <p:cNvSpPr txBox="1"/>
          <p:nvPr/>
        </p:nvSpPr>
        <p:spPr>
          <a:xfrm>
            <a:off x="2699450" y="1438056"/>
            <a:ext cx="6735248" cy="4678204"/>
          </a:xfrm>
          <a:prstGeom prst="rect">
            <a:avLst/>
          </a:prstGeom>
        </p:spPr>
        <p:txBody>
          <a:bodyPr vert="horz" wrap="square" lIns="0" tIns="0" rIns="0" bIns="0" rtlCol="0">
            <a:spAutoFit/>
          </a:bodyPr>
          <a:lstStyle/>
          <a:p>
            <a:pPr marL="179814"/>
            <a:r>
              <a:rPr sz="1600" b="1" spc="-5" dirty="0">
                <a:solidFill>
                  <a:srgbClr val="FFFFFF"/>
                </a:solidFill>
                <a:latin typeface="Century Gothic" panose="020B0502020202020204" pitchFamily="34" charset="0"/>
                <a:cs typeface="Bookman Old Style"/>
              </a:rPr>
              <a:t>SYSCOHADA</a:t>
            </a:r>
            <a:r>
              <a:rPr sz="1600" b="1" spc="-45" dirty="0">
                <a:solidFill>
                  <a:srgbClr val="FFFFFF"/>
                </a:solidFill>
                <a:latin typeface="Century Gothic" panose="020B0502020202020204" pitchFamily="34" charset="0"/>
                <a:cs typeface="Bookman Old Style"/>
              </a:rPr>
              <a:t> </a:t>
            </a:r>
            <a:r>
              <a:rPr sz="1600" b="1" spc="-5" dirty="0">
                <a:solidFill>
                  <a:srgbClr val="FFFFFF"/>
                </a:solidFill>
                <a:latin typeface="Century Gothic" panose="020B0502020202020204" pitchFamily="34" charset="0"/>
                <a:cs typeface="Bookman Old Style"/>
              </a:rPr>
              <a:t>révisé</a:t>
            </a:r>
            <a:endParaRPr sz="1600" dirty="0">
              <a:latin typeface="Century Gothic" panose="020B0502020202020204" pitchFamily="34" charset="0"/>
              <a:cs typeface="Bookman Old Style"/>
            </a:endParaRPr>
          </a:p>
          <a:p>
            <a:pPr>
              <a:spcBef>
                <a:spcPts val="41"/>
              </a:spcBef>
            </a:pPr>
            <a:endParaRPr sz="1600" dirty="0">
              <a:latin typeface="Century Gothic" panose="020B0502020202020204" pitchFamily="34" charset="0"/>
              <a:cs typeface="Times New Roman"/>
            </a:endParaRPr>
          </a:p>
          <a:p>
            <a:pPr marL="271450" indent="-259923">
              <a:buFont typeface="Wingdings"/>
              <a:buChar char=""/>
              <a:tabLst>
                <a:tab pos="272026" algn="l"/>
              </a:tabLst>
            </a:pPr>
            <a:r>
              <a:rPr sz="1600" b="1" spc="-5" dirty="0">
                <a:solidFill>
                  <a:srgbClr val="C00000"/>
                </a:solidFill>
                <a:latin typeface="Century Gothic" panose="020B0502020202020204" pitchFamily="34" charset="0"/>
                <a:cs typeface="Bookman Old Style"/>
              </a:rPr>
              <a:t>Système allégé </a:t>
            </a:r>
            <a:r>
              <a:rPr sz="1600" b="1" dirty="0">
                <a:solidFill>
                  <a:srgbClr val="C00000"/>
                </a:solidFill>
                <a:latin typeface="Century Gothic" panose="020B0502020202020204" pitchFamily="34" charset="0"/>
                <a:cs typeface="Bookman Old Style"/>
              </a:rPr>
              <a:t>:</a:t>
            </a:r>
            <a:r>
              <a:rPr sz="1600" b="1" spc="5" dirty="0">
                <a:solidFill>
                  <a:srgbClr val="C00000"/>
                </a:solidFill>
                <a:latin typeface="Century Gothic" panose="020B0502020202020204" pitchFamily="34" charset="0"/>
                <a:cs typeface="Bookman Old Style"/>
              </a:rPr>
              <a:t> </a:t>
            </a:r>
            <a:r>
              <a:rPr sz="1600" b="1" spc="-5" dirty="0">
                <a:solidFill>
                  <a:srgbClr val="C00000"/>
                </a:solidFill>
                <a:latin typeface="Century Gothic" panose="020B0502020202020204" pitchFamily="34" charset="0"/>
                <a:cs typeface="Bookman Old Style"/>
              </a:rPr>
              <a:t>suppression</a:t>
            </a:r>
            <a:endParaRPr sz="1600" dirty="0">
              <a:latin typeface="Century Gothic" panose="020B0502020202020204" pitchFamily="34" charset="0"/>
              <a:cs typeface="Bookman Old Style"/>
            </a:endParaRPr>
          </a:p>
          <a:p>
            <a:pPr>
              <a:spcBef>
                <a:spcPts val="23"/>
              </a:spcBef>
              <a:buClr>
                <a:srgbClr val="C00000"/>
              </a:buClr>
              <a:buFont typeface="Wingdings"/>
              <a:buChar char=""/>
            </a:pPr>
            <a:endParaRPr sz="1600" dirty="0">
              <a:latin typeface="Century Gothic" panose="020B0502020202020204" pitchFamily="34" charset="0"/>
              <a:cs typeface="Times New Roman"/>
            </a:endParaRPr>
          </a:p>
          <a:p>
            <a:pPr marL="296232" indent="-259923">
              <a:buFont typeface="Wingdings"/>
              <a:buChar char=""/>
              <a:tabLst>
                <a:tab pos="296808" algn="l"/>
              </a:tabLst>
            </a:pPr>
            <a:r>
              <a:rPr sz="1600" b="1" spc="-5" dirty="0" err="1">
                <a:solidFill>
                  <a:srgbClr val="C00000"/>
                </a:solidFill>
                <a:latin typeface="Century Gothic" panose="020B0502020202020204" pitchFamily="34" charset="0"/>
                <a:cs typeface="Bookman Old Style"/>
              </a:rPr>
              <a:t>Système</a:t>
            </a:r>
            <a:r>
              <a:rPr sz="1600" b="1" spc="-50" dirty="0">
                <a:solidFill>
                  <a:srgbClr val="C00000"/>
                </a:solidFill>
                <a:latin typeface="Century Gothic" panose="020B0502020202020204" pitchFamily="34" charset="0"/>
                <a:cs typeface="Bookman Old Style"/>
              </a:rPr>
              <a:t> </a:t>
            </a:r>
            <a:r>
              <a:rPr sz="1600" b="1" spc="-5" dirty="0" smtClean="0">
                <a:solidFill>
                  <a:srgbClr val="C00000"/>
                </a:solidFill>
                <a:latin typeface="Century Gothic" panose="020B0502020202020204" pitchFamily="34" charset="0"/>
                <a:cs typeface="Bookman Old Style"/>
              </a:rPr>
              <a:t>Normal</a:t>
            </a:r>
            <a:endParaRPr lang="fr-FR" sz="1600" b="1" spc="-5" dirty="0" smtClean="0">
              <a:solidFill>
                <a:srgbClr val="C00000"/>
              </a:solidFill>
              <a:latin typeface="Century Gothic" panose="020B0502020202020204" pitchFamily="34" charset="0"/>
              <a:cs typeface="Bookman Old Style"/>
            </a:endParaRPr>
          </a:p>
          <a:p>
            <a:pPr marL="296232" indent="-259923">
              <a:buFont typeface="Wingdings"/>
              <a:buChar char=""/>
              <a:tabLst>
                <a:tab pos="296808" algn="l"/>
              </a:tabLst>
            </a:pPr>
            <a:endParaRPr lang="fr-FR" sz="1600" b="1" spc="-5" dirty="0">
              <a:solidFill>
                <a:srgbClr val="C00000"/>
              </a:solidFill>
              <a:latin typeface="Century Gothic" panose="020B0502020202020204" pitchFamily="34" charset="0"/>
              <a:cs typeface="Bookman Old Style"/>
            </a:endParaRPr>
          </a:p>
          <a:p>
            <a:pPr marL="296232" indent="-259923">
              <a:buFont typeface="Wingdings"/>
              <a:buChar char=""/>
              <a:tabLst>
                <a:tab pos="296808" algn="l"/>
              </a:tabLst>
            </a:pPr>
            <a:endParaRPr lang="fr-FR" sz="1600" b="1" spc="-5" dirty="0" smtClean="0">
              <a:solidFill>
                <a:srgbClr val="C00000"/>
              </a:solidFill>
              <a:latin typeface="Century Gothic" panose="020B0502020202020204" pitchFamily="34" charset="0"/>
              <a:cs typeface="Bookman Old Style"/>
            </a:endParaRPr>
          </a:p>
          <a:p>
            <a:pPr marL="296232" indent="-259923">
              <a:buFont typeface="Wingdings"/>
              <a:buChar char=""/>
              <a:tabLst>
                <a:tab pos="296808" algn="l"/>
              </a:tabLst>
            </a:pPr>
            <a:endParaRPr sz="1600" dirty="0">
              <a:latin typeface="Century Gothic" panose="020B0502020202020204" pitchFamily="34" charset="0"/>
              <a:cs typeface="Bookman Old Style"/>
            </a:endParaRPr>
          </a:p>
          <a:p>
            <a:pPr marL="296232" indent="-259923">
              <a:buFont typeface="Wingdings"/>
              <a:buChar char=""/>
              <a:tabLst>
                <a:tab pos="296232" algn="l"/>
                <a:tab pos="296808" algn="l"/>
              </a:tabLst>
            </a:pPr>
            <a:r>
              <a:rPr sz="1600" b="1" spc="-5" dirty="0">
                <a:solidFill>
                  <a:srgbClr val="0D0D0D"/>
                </a:solidFill>
                <a:latin typeface="Century Gothic" panose="020B0502020202020204" pitchFamily="34" charset="0"/>
                <a:cs typeface="Bookman Old Style"/>
              </a:rPr>
              <a:t>Bilan sur une page (paysage) ou </a:t>
            </a:r>
            <a:r>
              <a:rPr sz="1600" b="1" dirty="0">
                <a:solidFill>
                  <a:srgbClr val="0D0D0D"/>
                </a:solidFill>
                <a:latin typeface="Century Gothic" panose="020B0502020202020204" pitchFamily="34" charset="0"/>
                <a:cs typeface="Bookman Old Style"/>
              </a:rPr>
              <a:t>2 </a:t>
            </a:r>
            <a:r>
              <a:rPr sz="1600" b="1" spc="-5" dirty="0">
                <a:solidFill>
                  <a:srgbClr val="0D0D0D"/>
                </a:solidFill>
                <a:latin typeface="Century Gothic" panose="020B0502020202020204" pitchFamily="34" charset="0"/>
                <a:cs typeface="Bookman Old Style"/>
              </a:rPr>
              <a:t>pages</a:t>
            </a:r>
            <a:r>
              <a:rPr sz="1600" b="1" spc="68" dirty="0">
                <a:solidFill>
                  <a:srgbClr val="0D0D0D"/>
                </a:solidFill>
                <a:latin typeface="Century Gothic" panose="020B0502020202020204" pitchFamily="34" charset="0"/>
                <a:cs typeface="Bookman Old Style"/>
              </a:rPr>
              <a:t> </a:t>
            </a:r>
            <a:r>
              <a:rPr sz="1600" b="1" spc="-5" dirty="0">
                <a:solidFill>
                  <a:srgbClr val="0D0D0D"/>
                </a:solidFill>
                <a:latin typeface="Century Gothic" panose="020B0502020202020204" pitchFamily="34" charset="0"/>
                <a:cs typeface="Bookman Old Style"/>
              </a:rPr>
              <a:t>(portrait)</a:t>
            </a:r>
            <a:endParaRPr sz="1600" dirty="0">
              <a:latin typeface="Century Gothic" panose="020B0502020202020204" pitchFamily="34" charset="0"/>
              <a:cs typeface="Bookman Old Style"/>
            </a:endParaRPr>
          </a:p>
          <a:p>
            <a:pPr marL="296232" indent="-259923">
              <a:buFont typeface="Wingdings"/>
              <a:buChar char=""/>
              <a:tabLst>
                <a:tab pos="296232" algn="l"/>
                <a:tab pos="296808" algn="l"/>
              </a:tabLst>
            </a:pPr>
            <a:r>
              <a:rPr sz="1600" b="1" spc="-5" dirty="0">
                <a:solidFill>
                  <a:srgbClr val="0D0D0D"/>
                </a:solidFill>
                <a:latin typeface="Century Gothic" panose="020B0502020202020204" pitchFamily="34" charset="0"/>
                <a:cs typeface="Bookman Old Style"/>
              </a:rPr>
              <a:t>Compte de résultat en cascade sur une</a:t>
            </a:r>
            <a:r>
              <a:rPr sz="1600" b="1" spc="50" dirty="0">
                <a:solidFill>
                  <a:srgbClr val="0D0D0D"/>
                </a:solidFill>
                <a:latin typeface="Century Gothic" panose="020B0502020202020204" pitchFamily="34" charset="0"/>
                <a:cs typeface="Bookman Old Style"/>
              </a:rPr>
              <a:t> </a:t>
            </a:r>
            <a:r>
              <a:rPr sz="1600" b="1" spc="-5" dirty="0">
                <a:solidFill>
                  <a:srgbClr val="0D0D0D"/>
                </a:solidFill>
                <a:latin typeface="Century Gothic" panose="020B0502020202020204" pitchFamily="34" charset="0"/>
                <a:cs typeface="Bookman Old Style"/>
              </a:rPr>
              <a:t>page</a:t>
            </a:r>
            <a:endParaRPr sz="1600" dirty="0">
              <a:latin typeface="Century Gothic" panose="020B0502020202020204" pitchFamily="34" charset="0"/>
              <a:cs typeface="Bookman Old Style"/>
            </a:endParaRPr>
          </a:p>
          <a:p>
            <a:pPr marL="296232" indent="-259923">
              <a:buFont typeface="Wingdings"/>
              <a:buChar char=""/>
              <a:tabLst>
                <a:tab pos="296232" algn="l"/>
                <a:tab pos="296808" algn="l"/>
              </a:tabLst>
            </a:pPr>
            <a:r>
              <a:rPr sz="1600" b="1" spc="-5" dirty="0">
                <a:solidFill>
                  <a:srgbClr val="0D0D0D"/>
                </a:solidFill>
                <a:latin typeface="Century Gothic" panose="020B0502020202020204" pitchFamily="34" charset="0"/>
                <a:cs typeface="Bookman Old Style"/>
              </a:rPr>
              <a:t>Tableau de Flux de</a:t>
            </a:r>
            <a:r>
              <a:rPr sz="1600" b="1" spc="-9" dirty="0">
                <a:solidFill>
                  <a:srgbClr val="0D0D0D"/>
                </a:solidFill>
                <a:latin typeface="Century Gothic" panose="020B0502020202020204" pitchFamily="34" charset="0"/>
                <a:cs typeface="Bookman Old Style"/>
              </a:rPr>
              <a:t> </a:t>
            </a:r>
            <a:r>
              <a:rPr sz="1600" b="1" spc="-5" dirty="0">
                <a:solidFill>
                  <a:srgbClr val="0D0D0D"/>
                </a:solidFill>
                <a:latin typeface="Century Gothic" panose="020B0502020202020204" pitchFamily="34" charset="0"/>
                <a:cs typeface="Bookman Old Style"/>
              </a:rPr>
              <a:t>trésorerie</a:t>
            </a:r>
            <a:endParaRPr sz="1600" dirty="0">
              <a:latin typeface="Century Gothic" panose="020B0502020202020204" pitchFamily="34" charset="0"/>
              <a:cs typeface="Bookman Old Style"/>
            </a:endParaRPr>
          </a:p>
          <a:p>
            <a:pPr marL="296232" marR="4611" indent="-259923">
              <a:buFont typeface="Wingdings"/>
              <a:buChar char=""/>
              <a:tabLst>
                <a:tab pos="296232" algn="l"/>
                <a:tab pos="296808" algn="l"/>
                <a:tab pos="1026437" algn="l"/>
                <a:tab pos="2438435" algn="l"/>
                <a:tab pos="2832642" algn="l"/>
                <a:tab pos="3841213" algn="l"/>
                <a:tab pos="4326479" algn="l"/>
                <a:tab pos="4587555" algn="l"/>
                <a:tab pos="5251483" algn="l"/>
                <a:tab pos="6452545" algn="l"/>
              </a:tabLst>
            </a:pPr>
            <a:r>
              <a:rPr sz="1600" b="1" dirty="0">
                <a:solidFill>
                  <a:srgbClr val="0D0D0D"/>
                </a:solidFill>
                <a:latin typeface="Century Gothic" panose="020B0502020202020204" pitchFamily="34" charset="0"/>
                <a:cs typeface="Bookman Old Style"/>
              </a:rPr>
              <a:t>N</a:t>
            </a:r>
            <a:r>
              <a:rPr sz="1600" b="1" spc="-5" dirty="0">
                <a:solidFill>
                  <a:srgbClr val="0D0D0D"/>
                </a:solidFill>
                <a:latin typeface="Century Gothic" panose="020B0502020202020204" pitchFamily="34" charset="0"/>
                <a:cs typeface="Bookman Old Style"/>
              </a:rPr>
              <a:t>o</a:t>
            </a:r>
            <a:r>
              <a:rPr sz="1600" b="1" dirty="0">
                <a:solidFill>
                  <a:srgbClr val="0D0D0D"/>
                </a:solidFill>
                <a:latin typeface="Century Gothic" panose="020B0502020202020204" pitchFamily="34" charset="0"/>
                <a:cs typeface="Bookman Old Style"/>
              </a:rPr>
              <a:t>t</a:t>
            </a:r>
            <a:r>
              <a:rPr sz="1600" b="1" spc="-5" dirty="0">
                <a:solidFill>
                  <a:srgbClr val="0D0D0D"/>
                </a:solidFill>
                <a:latin typeface="Century Gothic" panose="020B0502020202020204" pitchFamily="34" charset="0"/>
                <a:cs typeface="Bookman Old Style"/>
              </a:rPr>
              <a:t>e</a:t>
            </a:r>
            <a:r>
              <a:rPr sz="1600" b="1" dirty="0">
                <a:solidFill>
                  <a:srgbClr val="0D0D0D"/>
                </a:solidFill>
                <a:latin typeface="Century Gothic" panose="020B0502020202020204" pitchFamily="34" charset="0"/>
                <a:cs typeface="Bookman Old Style"/>
              </a:rPr>
              <a:t>s</a:t>
            </a:r>
            <a:r>
              <a:rPr sz="1600" dirty="0">
                <a:solidFill>
                  <a:srgbClr val="0D0D0D"/>
                </a:solidFill>
                <a:latin typeface="Century Gothic" panose="020B0502020202020204" pitchFamily="34" charset="0"/>
                <a:cs typeface="Times New Roman"/>
              </a:rPr>
              <a:t>	</a:t>
            </a:r>
            <a:r>
              <a:rPr sz="1600" b="1" spc="-27" dirty="0">
                <a:solidFill>
                  <a:srgbClr val="0D0D0D"/>
                </a:solidFill>
                <a:latin typeface="Century Gothic" panose="020B0502020202020204" pitchFamily="34" charset="0"/>
                <a:cs typeface="Bookman Old Style"/>
              </a:rPr>
              <a:t>e</a:t>
            </a:r>
            <a:r>
              <a:rPr sz="1600" b="1" spc="32" dirty="0">
                <a:solidFill>
                  <a:srgbClr val="0D0D0D"/>
                </a:solidFill>
                <a:latin typeface="Century Gothic" panose="020B0502020202020204" pitchFamily="34" charset="0"/>
                <a:cs typeface="Bookman Old Style"/>
              </a:rPr>
              <a:t>x</a:t>
            </a:r>
            <a:r>
              <a:rPr sz="1600" b="1" spc="-5" dirty="0">
                <a:solidFill>
                  <a:srgbClr val="0D0D0D"/>
                </a:solidFill>
                <a:latin typeface="Century Gothic" panose="020B0502020202020204" pitchFamily="34" charset="0"/>
                <a:cs typeface="Bookman Old Style"/>
              </a:rPr>
              <a:t>p</a:t>
            </a:r>
            <a:r>
              <a:rPr sz="1600" b="1" dirty="0">
                <a:solidFill>
                  <a:srgbClr val="0D0D0D"/>
                </a:solidFill>
                <a:latin typeface="Century Gothic" panose="020B0502020202020204" pitchFamily="34" charset="0"/>
                <a:cs typeface="Bookman Old Style"/>
              </a:rPr>
              <a:t>li</a:t>
            </a:r>
            <a:r>
              <a:rPr sz="1600" b="1" spc="-5" dirty="0">
                <a:solidFill>
                  <a:srgbClr val="0D0D0D"/>
                </a:solidFill>
                <a:latin typeface="Century Gothic" panose="020B0502020202020204" pitchFamily="34" charset="0"/>
                <a:cs typeface="Bookman Old Style"/>
              </a:rPr>
              <a:t>ca</a:t>
            </a:r>
            <a:r>
              <a:rPr sz="1600" b="1" dirty="0">
                <a:solidFill>
                  <a:srgbClr val="0D0D0D"/>
                </a:solidFill>
                <a:latin typeface="Century Gothic" panose="020B0502020202020204" pitchFamily="34" charset="0"/>
                <a:cs typeface="Bookman Old Style"/>
              </a:rPr>
              <a:t>ti</a:t>
            </a:r>
            <a:r>
              <a:rPr sz="1600" b="1" spc="-5" dirty="0">
                <a:solidFill>
                  <a:srgbClr val="0D0D0D"/>
                </a:solidFill>
                <a:latin typeface="Century Gothic" panose="020B0502020202020204" pitchFamily="34" charset="0"/>
                <a:cs typeface="Bookman Old Style"/>
              </a:rPr>
              <a:t>ve</a:t>
            </a:r>
            <a:r>
              <a:rPr sz="1600" b="1" dirty="0">
                <a:solidFill>
                  <a:srgbClr val="0D0D0D"/>
                </a:solidFill>
                <a:latin typeface="Century Gothic" panose="020B0502020202020204" pitchFamily="34" charset="0"/>
                <a:cs typeface="Bookman Old Style"/>
              </a:rPr>
              <a:t>s</a:t>
            </a:r>
            <a:r>
              <a:rPr sz="1600" dirty="0">
                <a:solidFill>
                  <a:srgbClr val="0D0D0D"/>
                </a:solidFill>
                <a:latin typeface="Century Gothic" panose="020B0502020202020204" pitchFamily="34" charset="0"/>
                <a:cs typeface="Times New Roman"/>
              </a:rPr>
              <a:t>	</a:t>
            </a:r>
            <a:r>
              <a:rPr sz="1600" b="1" spc="-5" dirty="0">
                <a:solidFill>
                  <a:srgbClr val="0D0D0D"/>
                </a:solidFill>
                <a:latin typeface="Century Gothic" panose="020B0502020202020204" pitchFamily="34" charset="0"/>
                <a:cs typeface="Bookman Old Style"/>
              </a:rPr>
              <a:t>d</a:t>
            </a:r>
            <a:r>
              <a:rPr sz="1600" b="1" dirty="0">
                <a:solidFill>
                  <a:srgbClr val="0D0D0D"/>
                </a:solidFill>
                <a:latin typeface="Century Gothic" panose="020B0502020202020204" pitchFamily="34" charset="0"/>
                <a:cs typeface="Bookman Old Style"/>
              </a:rPr>
              <a:t>u</a:t>
            </a:r>
            <a:r>
              <a:rPr sz="1600" dirty="0">
                <a:solidFill>
                  <a:srgbClr val="0D0D0D"/>
                </a:solidFill>
                <a:latin typeface="Century Gothic" panose="020B0502020202020204" pitchFamily="34" charset="0"/>
                <a:cs typeface="Times New Roman"/>
              </a:rPr>
              <a:t>	</a:t>
            </a:r>
            <a:r>
              <a:rPr sz="1600" b="1" spc="-5" dirty="0">
                <a:solidFill>
                  <a:srgbClr val="0D0D0D"/>
                </a:solidFill>
                <a:latin typeface="Century Gothic" panose="020B0502020202020204" pitchFamily="34" charset="0"/>
                <a:cs typeface="Bookman Old Style"/>
              </a:rPr>
              <a:t>con</a:t>
            </a:r>
            <a:r>
              <a:rPr sz="1600" b="1" dirty="0">
                <a:solidFill>
                  <a:srgbClr val="0D0D0D"/>
                </a:solidFill>
                <a:latin typeface="Century Gothic" panose="020B0502020202020204" pitchFamily="34" charset="0"/>
                <a:cs typeface="Bookman Old Style"/>
              </a:rPr>
              <a:t>t</a:t>
            </a:r>
            <a:r>
              <a:rPr sz="1600" b="1" spc="-5" dirty="0">
                <a:solidFill>
                  <a:srgbClr val="0D0D0D"/>
                </a:solidFill>
                <a:latin typeface="Century Gothic" panose="020B0502020202020204" pitchFamily="34" charset="0"/>
                <a:cs typeface="Bookman Old Style"/>
              </a:rPr>
              <a:t>en</a:t>
            </a:r>
            <a:r>
              <a:rPr sz="1600" b="1" dirty="0">
                <a:solidFill>
                  <a:srgbClr val="0D0D0D"/>
                </a:solidFill>
                <a:latin typeface="Century Gothic" panose="020B0502020202020204" pitchFamily="34" charset="0"/>
                <a:cs typeface="Bookman Old Style"/>
              </a:rPr>
              <a:t>u</a:t>
            </a:r>
            <a:r>
              <a:rPr sz="1600" dirty="0">
                <a:solidFill>
                  <a:srgbClr val="0D0D0D"/>
                </a:solidFill>
                <a:latin typeface="Century Gothic" panose="020B0502020202020204" pitchFamily="34" charset="0"/>
                <a:cs typeface="Times New Roman"/>
              </a:rPr>
              <a:t>	</a:t>
            </a:r>
            <a:r>
              <a:rPr sz="1600" b="1" spc="-5" dirty="0">
                <a:solidFill>
                  <a:srgbClr val="0D0D0D"/>
                </a:solidFill>
                <a:latin typeface="Century Gothic" panose="020B0502020202020204" pitchFamily="34" charset="0"/>
                <a:cs typeface="Bookman Old Style"/>
              </a:rPr>
              <a:t>de</a:t>
            </a:r>
            <a:r>
              <a:rPr sz="1600" b="1" dirty="0">
                <a:solidFill>
                  <a:srgbClr val="0D0D0D"/>
                </a:solidFill>
                <a:latin typeface="Century Gothic" panose="020B0502020202020204" pitchFamily="34" charset="0"/>
                <a:cs typeface="Bookman Old Style"/>
              </a:rPr>
              <a:t>s</a:t>
            </a:r>
            <a:r>
              <a:rPr sz="1600" dirty="0">
                <a:solidFill>
                  <a:srgbClr val="0D0D0D"/>
                </a:solidFill>
                <a:latin typeface="Century Gothic" panose="020B0502020202020204" pitchFamily="34" charset="0"/>
                <a:cs typeface="Times New Roman"/>
              </a:rPr>
              <a:t>	</a:t>
            </a:r>
            <a:r>
              <a:rPr sz="1600" b="1" dirty="0">
                <a:solidFill>
                  <a:srgbClr val="0D0D0D"/>
                </a:solidFill>
                <a:latin typeface="Century Gothic" panose="020B0502020202020204" pitchFamily="34" charset="0"/>
                <a:cs typeface="Bookman Old Style"/>
              </a:rPr>
              <a:t>3</a:t>
            </a:r>
            <a:r>
              <a:rPr sz="1600" dirty="0">
                <a:solidFill>
                  <a:srgbClr val="0D0D0D"/>
                </a:solidFill>
                <a:latin typeface="Century Gothic" panose="020B0502020202020204" pitchFamily="34" charset="0"/>
                <a:cs typeface="Times New Roman"/>
              </a:rPr>
              <a:t>	</a:t>
            </a:r>
            <a:r>
              <a:rPr sz="1600" b="1" spc="-5" dirty="0">
                <a:solidFill>
                  <a:srgbClr val="0D0D0D"/>
                </a:solidFill>
                <a:latin typeface="Century Gothic" panose="020B0502020202020204" pitchFamily="34" charset="0"/>
                <a:cs typeface="Bookman Old Style"/>
              </a:rPr>
              <a:t>é</a:t>
            </a:r>
            <a:r>
              <a:rPr sz="1600" b="1" dirty="0">
                <a:solidFill>
                  <a:srgbClr val="0D0D0D"/>
                </a:solidFill>
                <a:latin typeface="Century Gothic" panose="020B0502020202020204" pitchFamily="34" charset="0"/>
                <a:cs typeface="Bookman Old Style"/>
              </a:rPr>
              <a:t>t</a:t>
            </a:r>
            <a:r>
              <a:rPr sz="1600" b="1" spc="-5" dirty="0">
                <a:solidFill>
                  <a:srgbClr val="0D0D0D"/>
                </a:solidFill>
                <a:latin typeface="Century Gothic" panose="020B0502020202020204" pitchFamily="34" charset="0"/>
                <a:cs typeface="Bookman Old Style"/>
              </a:rPr>
              <a:t>a</a:t>
            </a:r>
            <a:r>
              <a:rPr sz="1600" b="1" dirty="0">
                <a:solidFill>
                  <a:srgbClr val="0D0D0D"/>
                </a:solidFill>
                <a:latin typeface="Century Gothic" panose="020B0502020202020204" pitchFamily="34" charset="0"/>
                <a:cs typeface="Bookman Old Style"/>
              </a:rPr>
              <a:t>ts</a:t>
            </a:r>
            <a:r>
              <a:rPr sz="1600" dirty="0">
                <a:solidFill>
                  <a:srgbClr val="0D0D0D"/>
                </a:solidFill>
                <a:latin typeface="Century Gothic" panose="020B0502020202020204" pitchFamily="34" charset="0"/>
                <a:cs typeface="Times New Roman"/>
              </a:rPr>
              <a:t>	</a:t>
            </a:r>
            <a:r>
              <a:rPr sz="1600" b="1" dirty="0">
                <a:solidFill>
                  <a:srgbClr val="0D0D0D"/>
                </a:solidFill>
                <a:latin typeface="Century Gothic" panose="020B0502020202020204" pitchFamily="34" charset="0"/>
                <a:cs typeface="Bookman Old Style"/>
              </a:rPr>
              <a:t>fi</a:t>
            </a:r>
            <a:r>
              <a:rPr sz="1600" b="1" spc="-5" dirty="0">
                <a:solidFill>
                  <a:srgbClr val="0D0D0D"/>
                </a:solidFill>
                <a:latin typeface="Century Gothic" panose="020B0502020202020204" pitchFamily="34" charset="0"/>
                <a:cs typeface="Bookman Old Style"/>
              </a:rPr>
              <a:t>na</a:t>
            </a:r>
            <a:r>
              <a:rPr sz="1600" b="1" spc="9" dirty="0">
                <a:solidFill>
                  <a:srgbClr val="0D0D0D"/>
                </a:solidFill>
                <a:latin typeface="Century Gothic" panose="020B0502020202020204" pitchFamily="34" charset="0"/>
                <a:cs typeface="Bookman Old Style"/>
              </a:rPr>
              <a:t>n</a:t>
            </a:r>
            <a:r>
              <a:rPr sz="1600" b="1" spc="-5" dirty="0">
                <a:solidFill>
                  <a:srgbClr val="0D0D0D"/>
                </a:solidFill>
                <a:latin typeface="Century Gothic" panose="020B0502020202020204" pitchFamily="34" charset="0"/>
                <a:cs typeface="Bookman Old Style"/>
              </a:rPr>
              <a:t>c</a:t>
            </a:r>
            <a:r>
              <a:rPr sz="1600" b="1" dirty="0">
                <a:solidFill>
                  <a:srgbClr val="0D0D0D"/>
                </a:solidFill>
                <a:latin typeface="Century Gothic" panose="020B0502020202020204" pitchFamily="34" charset="0"/>
                <a:cs typeface="Bookman Old Style"/>
              </a:rPr>
              <a:t>i</a:t>
            </a:r>
            <a:r>
              <a:rPr sz="1600" b="1" spc="-5" dirty="0">
                <a:solidFill>
                  <a:srgbClr val="0D0D0D"/>
                </a:solidFill>
                <a:latin typeface="Century Gothic" panose="020B0502020202020204" pitchFamily="34" charset="0"/>
                <a:cs typeface="Bookman Old Style"/>
              </a:rPr>
              <a:t>e</a:t>
            </a:r>
            <a:r>
              <a:rPr sz="1600" b="1" dirty="0">
                <a:solidFill>
                  <a:srgbClr val="0D0D0D"/>
                </a:solidFill>
                <a:latin typeface="Century Gothic" panose="020B0502020202020204" pitchFamily="34" charset="0"/>
                <a:cs typeface="Bookman Old Style"/>
              </a:rPr>
              <a:t>rs</a:t>
            </a:r>
            <a:r>
              <a:rPr sz="1600" dirty="0">
                <a:solidFill>
                  <a:srgbClr val="0D0D0D"/>
                </a:solidFill>
                <a:latin typeface="Century Gothic" panose="020B0502020202020204" pitchFamily="34" charset="0"/>
                <a:cs typeface="Times New Roman"/>
              </a:rPr>
              <a:t>	</a:t>
            </a:r>
            <a:r>
              <a:rPr sz="1600" b="1" spc="-5" dirty="0">
                <a:solidFill>
                  <a:srgbClr val="0D0D0D"/>
                </a:solidFill>
                <a:latin typeface="Century Gothic" panose="020B0502020202020204" pitchFamily="34" charset="0"/>
                <a:cs typeface="Bookman Old Style"/>
              </a:rPr>
              <a:t>c</a:t>
            </a:r>
            <a:r>
              <a:rPr sz="1600" b="1" spc="9" dirty="0">
                <a:solidFill>
                  <a:srgbClr val="0D0D0D"/>
                </a:solidFill>
                <a:latin typeface="Century Gothic" panose="020B0502020202020204" pitchFamily="34" charset="0"/>
                <a:cs typeface="Bookman Old Style"/>
              </a:rPr>
              <a:t>i</a:t>
            </a:r>
            <a:r>
              <a:rPr sz="1600" b="1" dirty="0">
                <a:solidFill>
                  <a:srgbClr val="0D0D0D"/>
                </a:solidFill>
                <a:latin typeface="Century Gothic" panose="020B0502020202020204" pitchFamily="34" charset="0"/>
                <a:cs typeface="Bookman Old Style"/>
              </a:rPr>
              <a:t>- </a:t>
            </a:r>
            <a:r>
              <a:rPr sz="1600" dirty="0">
                <a:solidFill>
                  <a:srgbClr val="0D0D0D"/>
                </a:solidFill>
                <a:latin typeface="Century Gothic" panose="020B0502020202020204" pitchFamily="34" charset="0"/>
                <a:cs typeface="Times New Roman"/>
              </a:rPr>
              <a:t> </a:t>
            </a:r>
            <a:r>
              <a:rPr sz="1600" b="1" spc="-5" dirty="0" err="1" smtClean="0">
                <a:solidFill>
                  <a:srgbClr val="0D0D0D"/>
                </a:solidFill>
                <a:latin typeface="Century Gothic" panose="020B0502020202020204" pitchFamily="34" charset="0"/>
                <a:cs typeface="Bookman Old Style"/>
              </a:rPr>
              <a:t>dessus</a:t>
            </a:r>
            <a:endParaRPr lang="fr-FR" sz="1600" b="1" spc="-5" dirty="0" smtClean="0">
              <a:solidFill>
                <a:srgbClr val="0D0D0D"/>
              </a:solidFill>
              <a:latin typeface="Century Gothic" panose="020B0502020202020204" pitchFamily="34" charset="0"/>
              <a:cs typeface="Bookman Old Style"/>
            </a:endParaRPr>
          </a:p>
          <a:p>
            <a:pPr marL="36309" marR="4611">
              <a:tabLst>
                <a:tab pos="296232" algn="l"/>
                <a:tab pos="296808" algn="l"/>
                <a:tab pos="1026437" algn="l"/>
                <a:tab pos="2438435" algn="l"/>
                <a:tab pos="2832642" algn="l"/>
                <a:tab pos="3841213" algn="l"/>
                <a:tab pos="4326479" algn="l"/>
                <a:tab pos="4587555" algn="l"/>
                <a:tab pos="5251483" algn="l"/>
                <a:tab pos="6452545" algn="l"/>
              </a:tabLst>
            </a:pPr>
            <a:endParaRPr sz="1600" dirty="0">
              <a:latin typeface="Century Gothic" panose="020B0502020202020204" pitchFamily="34" charset="0"/>
              <a:cs typeface="Bookman Old Style"/>
            </a:endParaRPr>
          </a:p>
          <a:p>
            <a:pPr>
              <a:spcBef>
                <a:spcPts val="14"/>
              </a:spcBef>
            </a:pPr>
            <a:endParaRPr sz="1600" dirty="0">
              <a:latin typeface="Century Gothic" panose="020B0502020202020204" pitchFamily="34" charset="0"/>
              <a:cs typeface="Times New Roman"/>
            </a:endParaRPr>
          </a:p>
          <a:p>
            <a:pPr marL="296232" indent="-259923">
              <a:buFont typeface="Wingdings"/>
              <a:buChar char=""/>
              <a:tabLst>
                <a:tab pos="296808" algn="l"/>
              </a:tabLst>
            </a:pPr>
            <a:r>
              <a:rPr sz="1600" b="1" spc="-5" dirty="0" err="1" smtClean="0">
                <a:solidFill>
                  <a:srgbClr val="C00000"/>
                </a:solidFill>
                <a:latin typeface="Century Gothic" panose="020B0502020202020204" pitchFamily="34" charset="0"/>
                <a:cs typeface="Bookman Old Style"/>
              </a:rPr>
              <a:t>Système</a:t>
            </a:r>
            <a:r>
              <a:rPr sz="1600" b="1" spc="-5" dirty="0" smtClean="0">
                <a:solidFill>
                  <a:srgbClr val="C00000"/>
                </a:solidFill>
                <a:latin typeface="Century Gothic" panose="020B0502020202020204" pitchFamily="34" charset="0"/>
                <a:cs typeface="Bookman Old Style"/>
              </a:rPr>
              <a:t> minimal de</a:t>
            </a:r>
            <a:r>
              <a:rPr sz="1600" b="1" spc="5" dirty="0" smtClean="0">
                <a:solidFill>
                  <a:srgbClr val="C00000"/>
                </a:solidFill>
                <a:latin typeface="Century Gothic" panose="020B0502020202020204" pitchFamily="34" charset="0"/>
                <a:cs typeface="Bookman Old Style"/>
              </a:rPr>
              <a:t> </a:t>
            </a:r>
            <a:r>
              <a:rPr sz="1600" b="1" spc="-5" dirty="0" err="1" smtClean="0">
                <a:solidFill>
                  <a:srgbClr val="C00000"/>
                </a:solidFill>
                <a:latin typeface="Century Gothic" panose="020B0502020202020204" pitchFamily="34" charset="0"/>
                <a:cs typeface="Bookman Old Style"/>
              </a:rPr>
              <a:t>trésorerie</a:t>
            </a:r>
            <a:endParaRPr sz="1600" dirty="0" smtClean="0">
              <a:latin typeface="Century Gothic" panose="020B0502020202020204" pitchFamily="34" charset="0"/>
              <a:cs typeface="Bookman Old Style"/>
            </a:endParaRPr>
          </a:p>
          <a:p>
            <a:pPr marL="296232" indent="-259923">
              <a:buFont typeface="Wingdings"/>
              <a:buChar char=""/>
              <a:tabLst>
                <a:tab pos="296232" algn="l"/>
                <a:tab pos="296808" algn="l"/>
              </a:tabLst>
            </a:pPr>
            <a:r>
              <a:rPr sz="1600" b="1" spc="-5" dirty="0" err="1" smtClean="0">
                <a:solidFill>
                  <a:srgbClr val="0D0D0D"/>
                </a:solidFill>
                <a:latin typeface="Century Gothic" panose="020B0502020202020204" pitchFamily="34" charset="0"/>
                <a:cs typeface="Bookman Old Style"/>
              </a:rPr>
              <a:t>Bilan</a:t>
            </a:r>
            <a:endParaRPr sz="1600" dirty="0">
              <a:latin typeface="Century Gothic" panose="020B0502020202020204" pitchFamily="34" charset="0"/>
              <a:cs typeface="Bookman Old Style"/>
            </a:endParaRPr>
          </a:p>
          <a:p>
            <a:pPr marL="296232" indent="-259923">
              <a:buFont typeface="Wingdings"/>
              <a:buChar char=""/>
              <a:tabLst>
                <a:tab pos="296232" algn="l"/>
                <a:tab pos="296808" algn="l"/>
              </a:tabLst>
            </a:pPr>
            <a:r>
              <a:rPr sz="1600" b="1" spc="-5" dirty="0">
                <a:solidFill>
                  <a:srgbClr val="0D0D0D"/>
                </a:solidFill>
                <a:latin typeface="Century Gothic" panose="020B0502020202020204" pitchFamily="34" charset="0"/>
                <a:cs typeface="Bookman Old Style"/>
              </a:rPr>
              <a:t>Compte de</a:t>
            </a:r>
            <a:r>
              <a:rPr sz="1600" b="1" spc="-36" dirty="0">
                <a:solidFill>
                  <a:srgbClr val="0D0D0D"/>
                </a:solidFill>
                <a:latin typeface="Century Gothic" panose="020B0502020202020204" pitchFamily="34" charset="0"/>
                <a:cs typeface="Bookman Old Style"/>
              </a:rPr>
              <a:t> </a:t>
            </a:r>
            <a:r>
              <a:rPr sz="1600" b="1" spc="-5" dirty="0">
                <a:solidFill>
                  <a:srgbClr val="0D0D0D"/>
                </a:solidFill>
                <a:latin typeface="Century Gothic" panose="020B0502020202020204" pitchFamily="34" charset="0"/>
                <a:cs typeface="Bookman Old Style"/>
              </a:rPr>
              <a:t>résultat</a:t>
            </a:r>
            <a:endParaRPr sz="1600" dirty="0">
              <a:latin typeface="Century Gothic" panose="020B0502020202020204" pitchFamily="34" charset="0"/>
              <a:cs typeface="Bookman Old Style"/>
            </a:endParaRPr>
          </a:p>
          <a:p>
            <a:pPr marL="296232" indent="-259923">
              <a:buFont typeface="Wingdings"/>
              <a:buChar char=""/>
              <a:tabLst>
                <a:tab pos="296232" algn="l"/>
                <a:tab pos="296808" algn="l"/>
              </a:tabLst>
            </a:pPr>
            <a:r>
              <a:rPr sz="1600" b="1" spc="-5" dirty="0">
                <a:solidFill>
                  <a:srgbClr val="0D0D0D"/>
                </a:solidFill>
                <a:latin typeface="Century Gothic" panose="020B0502020202020204" pitchFamily="34" charset="0"/>
                <a:cs typeface="Bookman Old Style"/>
              </a:rPr>
              <a:t>Etat des créances et des dettes non</a:t>
            </a:r>
            <a:r>
              <a:rPr sz="1600" b="1" spc="27" dirty="0">
                <a:solidFill>
                  <a:srgbClr val="0D0D0D"/>
                </a:solidFill>
                <a:latin typeface="Century Gothic" panose="020B0502020202020204" pitchFamily="34" charset="0"/>
                <a:cs typeface="Bookman Old Style"/>
              </a:rPr>
              <a:t> </a:t>
            </a:r>
            <a:r>
              <a:rPr sz="1600" b="1" spc="-5" dirty="0">
                <a:solidFill>
                  <a:srgbClr val="0D0D0D"/>
                </a:solidFill>
                <a:latin typeface="Century Gothic" panose="020B0502020202020204" pitchFamily="34" charset="0"/>
                <a:cs typeface="Bookman Old Style"/>
              </a:rPr>
              <a:t>échues</a:t>
            </a:r>
          </a:p>
        </p:txBody>
      </p:sp>
      <p:sp>
        <p:nvSpPr>
          <p:cNvPr id="15" name="Espace réservé de la date 14"/>
          <p:cNvSpPr>
            <a:spLocks noGrp="1"/>
          </p:cNvSpPr>
          <p:nvPr>
            <p:ph type="dt" sz="half" idx="10"/>
          </p:nvPr>
        </p:nvSpPr>
        <p:spPr/>
        <p:txBody>
          <a:bodyPr/>
          <a:lstStyle/>
          <a:p>
            <a:fld id="{A6DB2540-8804-404C-99F3-6A28B266F54A}" type="datetime1">
              <a:rPr lang="fr-FR" smtClean="0"/>
              <a:pPr/>
              <a:t>06/03/2019</a:t>
            </a:fld>
            <a:endParaRPr lang="en-US" dirty="0"/>
          </a:p>
        </p:txBody>
      </p:sp>
      <p:sp>
        <p:nvSpPr>
          <p:cNvPr id="16" name="Espace réservé du numéro de diapositive 15"/>
          <p:cNvSpPr>
            <a:spLocks noGrp="1"/>
          </p:cNvSpPr>
          <p:nvPr>
            <p:ph type="sldNum" sz="quarter" idx="12"/>
          </p:nvPr>
        </p:nvSpPr>
        <p:spPr/>
        <p:txBody>
          <a:bodyPr/>
          <a:lstStyle/>
          <a:p>
            <a:fld id="{D57F1E4F-1CFF-5643-939E-217C01CDF565}" type="slidenum">
              <a:rPr lang="en-US" smtClean="0"/>
              <a:pPr/>
              <a:t>213</a:t>
            </a:fld>
            <a:endParaRPr lang="en-US" dirty="0"/>
          </a:p>
        </p:txBody>
      </p:sp>
    </p:spTree>
    <p:extLst>
      <p:ext uri="{BB962C8B-B14F-4D97-AF65-F5344CB8AC3E}">
        <p14:creationId xmlns:p14="http://schemas.microsoft.com/office/powerpoint/2010/main" xmlns="" val="53907494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des états financiers</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Support PDF « SYSCOHADA REVISE FINAL 26_01_2017 »</a:t>
            </a:r>
          </a:p>
          <a:p>
            <a:pPr lvl="1">
              <a:buFont typeface="Wingdings" panose="05000000000000000000" pitchFamily="2" charset="2"/>
              <a:buChar char="§"/>
            </a:pPr>
            <a:r>
              <a:rPr lang="fr-FR" dirty="0" smtClean="0"/>
              <a:t>Pages 962 à 1063 (1)</a:t>
            </a:r>
          </a:p>
          <a:p>
            <a:pPr lvl="1">
              <a:buFont typeface="Wingdings" panose="05000000000000000000" pitchFamily="2" charset="2"/>
              <a:buChar char="§"/>
            </a:pPr>
            <a:r>
              <a:rPr lang="fr-FR" dirty="0" smtClean="0">
                <a:solidFill>
                  <a:srgbClr val="C00000"/>
                </a:solidFill>
              </a:rPr>
              <a:t>Pour la présentation du module, nous parcourrons les pages de ce support PDF</a:t>
            </a:r>
          </a:p>
          <a:p>
            <a:pPr marL="457200" lvl="1" indent="0">
              <a:buNone/>
            </a:pPr>
            <a:r>
              <a:rPr lang="fr-FR" dirty="0" smtClean="0">
                <a:solidFill>
                  <a:srgbClr val="C00000"/>
                </a:solidFill>
              </a:rPr>
              <a:t>     Et nous terminerons par la présentation du cas pratique sous Excel</a:t>
            </a:r>
          </a:p>
          <a:p>
            <a:pPr lvl="1">
              <a:buFont typeface="Wingdings" panose="05000000000000000000" pitchFamily="2" charset="2"/>
              <a:buChar char="§"/>
            </a:pPr>
            <a:endParaRPr lang="fr-FR" dirty="0" smtClean="0"/>
          </a:p>
          <a:p>
            <a:pPr>
              <a:buFont typeface="Wingdings" panose="05000000000000000000" pitchFamily="2" charset="2"/>
              <a:buChar char="Ø"/>
            </a:pPr>
            <a:r>
              <a:rPr lang="fr-FR" dirty="0" smtClean="0"/>
              <a:t>Support Journal Officiel OHADA  « audcif-2017_jo-final » </a:t>
            </a:r>
          </a:p>
          <a:p>
            <a:pPr lvl="1">
              <a:buFont typeface="Wingdings" panose="05000000000000000000" pitchFamily="2" charset="2"/>
              <a:buChar char="§"/>
            </a:pPr>
            <a:r>
              <a:rPr lang="fr-FR" dirty="0" smtClean="0"/>
              <a:t>N° diapositives 980 à 1088  </a:t>
            </a:r>
          </a:p>
          <a:p>
            <a:pPr lvl="1">
              <a:buFont typeface="Wingdings" panose="05000000000000000000" pitchFamily="2" charset="2"/>
              <a:buChar char="§"/>
            </a:pPr>
            <a:r>
              <a:rPr lang="fr-FR" dirty="0" smtClean="0"/>
              <a:t>Pages 977 à 1085</a:t>
            </a:r>
          </a:p>
          <a:p>
            <a:pPr lvl="1">
              <a:buFont typeface="Wingdings" panose="05000000000000000000" pitchFamily="2" charset="2"/>
              <a:buChar char="§"/>
            </a:pPr>
            <a:endParaRPr lang="fr-FR" dirty="0"/>
          </a:p>
          <a:p>
            <a:pPr lvl="1">
              <a:buFont typeface="Wingdings" panose="05000000000000000000" pitchFamily="2" charset="2"/>
              <a:buChar char="§"/>
            </a:pPr>
            <a:endParaRPr lang="fr-FR" dirty="0"/>
          </a:p>
        </p:txBody>
      </p:sp>
      <p:sp>
        <p:nvSpPr>
          <p:cNvPr id="4" name="Espace réservé de la date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214</a:t>
            </a:fld>
            <a:endParaRPr lang="en-US" dirty="0"/>
          </a:p>
        </p:txBody>
      </p:sp>
    </p:spTree>
    <p:extLst>
      <p:ext uri="{BB962C8B-B14F-4D97-AF65-F5344CB8AC3E}">
        <p14:creationId xmlns:p14="http://schemas.microsoft.com/office/powerpoint/2010/main" xmlns="" val="420194314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215</a:t>
            </a:fld>
            <a:endParaRPr lang="en-US" dirty="0"/>
          </a:p>
        </p:txBody>
      </p:sp>
      <p:pic>
        <p:nvPicPr>
          <p:cNvPr id="5" name="Image 4"/>
          <p:cNvPicPr>
            <a:picLocks noChangeAspect="1"/>
          </p:cNvPicPr>
          <p:nvPr/>
        </p:nvPicPr>
        <p:blipFill>
          <a:blip r:embed="rId2"/>
          <a:stretch>
            <a:fillRect/>
          </a:stretch>
        </p:blipFill>
        <p:spPr>
          <a:xfrm>
            <a:off x="1928812" y="-2247340"/>
            <a:ext cx="8700208" cy="9105340"/>
          </a:xfrm>
          <a:prstGeom prst="rect">
            <a:avLst/>
          </a:prstGeom>
        </p:spPr>
      </p:pic>
    </p:spTree>
    <p:extLst>
      <p:ext uri="{BB962C8B-B14F-4D97-AF65-F5344CB8AC3E}">
        <p14:creationId xmlns:p14="http://schemas.microsoft.com/office/powerpoint/2010/main" xmlns="" val="386804714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216</a:t>
            </a:fld>
            <a:endParaRPr lang="en-US" dirty="0"/>
          </a:p>
        </p:txBody>
      </p:sp>
      <p:pic>
        <p:nvPicPr>
          <p:cNvPr id="4" name="Image 3"/>
          <p:cNvPicPr>
            <a:picLocks noChangeAspect="1"/>
          </p:cNvPicPr>
          <p:nvPr/>
        </p:nvPicPr>
        <p:blipFill>
          <a:blip r:embed="rId2"/>
          <a:stretch>
            <a:fillRect/>
          </a:stretch>
        </p:blipFill>
        <p:spPr>
          <a:xfrm>
            <a:off x="-242888" y="-185738"/>
            <a:ext cx="12677775" cy="7229475"/>
          </a:xfrm>
          <a:prstGeom prst="rect">
            <a:avLst/>
          </a:prstGeom>
        </p:spPr>
      </p:pic>
    </p:spTree>
    <p:extLst>
      <p:ext uri="{BB962C8B-B14F-4D97-AF65-F5344CB8AC3E}">
        <p14:creationId xmlns:p14="http://schemas.microsoft.com/office/powerpoint/2010/main" xmlns="" val="381347034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4846474"/>
            <a:ext cx="8298753" cy="1694329"/>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2752413" y="4896265"/>
            <a:ext cx="3686031" cy="178654"/>
          </a:xfrm>
          <a:custGeom>
            <a:avLst/>
            <a:gdLst/>
            <a:ahLst/>
            <a:cxnLst/>
            <a:rect l="l" t="t" r="r" b="b"/>
            <a:pathLst>
              <a:path w="4061460" h="196850">
                <a:moveTo>
                  <a:pt x="0" y="0"/>
                </a:moveTo>
                <a:lnTo>
                  <a:pt x="0" y="196595"/>
                </a:lnTo>
                <a:lnTo>
                  <a:pt x="4061459" y="196595"/>
                </a:lnTo>
                <a:lnTo>
                  <a:pt x="4061459" y="0"/>
                </a:lnTo>
                <a:lnTo>
                  <a:pt x="0" y="0"/>
                </a:lnTo>
                <a:close/>
              </a:path>
            </a:pathLst>
          </a:custGeom>
          <a:solidFill>
            <a:srgbClr val="FFFFFF"/>
          </a:solidFill>
        </p:spPr>
        <p:txBody>
          <a:bodyPr wrap="square" lIns="0" tIns="0" rIns="0" bIns="0" rtlCol="0"/>
          <a:lstStyle/>
          <a:p>
            <a:endParaRPr sz="1634"/>
          </a:p>
        </p:txBody>
      </p:sp>
      <p:sp>
        <p:nvSpPr>
          <p:cNvPr id="4" name="object 4"/>
          <p:cNvSpPr/>
          <p:nvPr/>
        </p:nvSpPr>
        <p:spPr>
          <a:xfrm>
            <a:off x="2752413" y="5074689"/>
            <a:ext cx="3686031" cy="177501"/>
          </a:xfrm>
          <a:custGeom>
            <a:avLst/>
            <a:gdLst/>
            <a:ahLst/>
            <a:cxnLst/>
            <a:rect l="l" t="t" r="r" b="b"/>
            <a:pathLst>
              <a:path w="4061460" h="195579">
                <a:moveTo>
                  <a:pt x="0" y="0"/>
                </a:moveTo>
                <a:lnTo>
                  <a:pt x="0" y="195071"/>
                </a:lnTo>
                <a:lnTo>
                  <a:pt x="4061459" y="195071"/>
                </a:lnTo>
                <a:lnTo>
                  <a:pt x="4061459" y="0"/>
                </a:lnTo>
                <a:lnTo>
                  <a:pt x="0" y="0"/>
                </a:lnTo>
                <a:close/>
              </a:path>
            </a:pathLst>
          </a:custGeom>
          <a:solidFill>
            <a:srgbClr val="FFFFFF"/>
          </a:solidFill>
        </p:spPr>
        <p:txBody>
          <a:bodyPr wrap="square" lIns="0" tIns="0" rIns="0" bIns="0" rtlCol="0"/>
          <a:lstStyle/>
          <a:p>
            <a:endParaRPr sz="1634"/>
          </a:p>
        </p:txBody>
      </p:sp>
      <p:sp>
        <p:nvSpPr>
          <p:cNvPr id="5" name="object 5"/>
          <p:cNvSpPr/>
          <p:nvPr/>
        </p:nvSpPr>
        <p:spPr>
          <a:xfrm>
            <a:off x="2752413" y="5251729"/>
            <a:ext cx="3686031" cy="178654"/>
          </a:xfrm>
          <a:custGeom>
            <a:avLst/>
            <a:gdLst/>
            <a:ahLst/>
            <a:cxnLst/>
            <a:rect l="l" t="t" r="r" b="b"/>
            <a:pathLst>
              <a:path w="4061460" h="196850">
                <a:moveTo>
                  <a:pt x="0" y="0"/>
                </a:moveTo>
                <a:lnTo>
                  <a:pt x="0" y="196595"/>
                </a:lnTo>
                <a:lnTo>
                  <a:pt x="4061459" y="196595"/>
                </a:lnTo>
                <a:lnTo>
                  <a:pt x="4061459" y="0"/>
                </a:lnTo>
                <a:lnTo>
                  <a:pt x="0" y="0"/>
                </a:lnTo>
                <a:close/>
              </a:path>
            </a:pathLst>
          </a:custGeom>
          <a:solidFill>
            <a:srgbClr val="FFFFFF"/>
          </a:solidFill>
        </p:spPr>
        <p:txBody>
          <a:bodyPr wrap="square" lIns="0" tIns="0" rIns="0" bIns="0" rtlCol="0"/>
          <a:lstStyle/>
          <a:p>
            <a:endParaRPr sz="1634"/>
          </a:p>
        </p:txBody>
      </p:sp>
      <p:sp>
        <p:nvSpPr>
          <p:cNvPr id="6" name="object 6"/>
          <p:cNvSpPr/>
          <p:nvPr/>
        </p:nvSpPr>
        <p:spPr>
          <a:xfrm>
            <a:off x="2752413" y="5608575"/>
            <a:ext cx="3686031" cy="178654"/>
          </a:xfrm>
          <a:custGeom>
            <a:avLst/>
            <a:gdLst/>
            <a:ahLst/>
            <a:cxnLst/>
            <a:rect l="l" t="t" r="r" b="b"/>
            <a:pathLst>
              <a:path w="4061460" h="196850">
                <a:moveTo>
                  <a:pt x="0" y="0"/>
                </a:moveTo>
                <a:lnTo>
                  <a:pt x="0" y="196595"/>
                </a:lnTo>
                <a:lnTo>
                  <a:pt x="4061459" y="196595"/>
                </a:lnTo>
                <a:lnTo>
                  <a:pt x="4061459" y="0"/>
                </a:lnTo>
                <a:lnTo>
                  <a:pt x="0" y="0"/>
                </a:lnTo>
                <a:close/>
              </a:path>
            </a:pathLst>
          </a:custGeom>
          <a:solidFill>
            <a:srgbClr val="FFFFFF"/>
          </a:solidFill>
        </p:spPr>
        <p:txBody>
          <a:bodyPr wrap="square" lIns="0" tIns="0" rIns="0" bIns="0" rtlCol="0"/>
          <a:lstStyle/>
          <a:p>
            <a:endParaRPr sz="1634"/>
          </a:p>
        </p:txBody>
      </p:sp>
      <p:sp>
        <p:nvSpPr>
          <p:cNvPr id="7" name="object 7"/>
          <p:cNvSpPr/>
          <p:nvPr/>
        </p:nvSpPr>
        <p:spPr>
          <a:xfrm>
            <a:off x="2752413" y="5786998"/>
            <a:ext cx="3686031" cy="178654"/>
          </a:xfrm>
          <a:custGeom>
            <a:avLst/>
            <a:gdLst/>
            <a:ahLst/>
            <a:cxnLst/>
            <a:rect l="l" t="t" r="r" b="b"/>
            <a:pathLst>
              <a:path w="4061460" h="196850">
                <a:moveTo>
                  <a:pt x="0" y="0"/>
                </a:moveTo>
                <a:lnTo>
                  <a:pt x="0" y="196595"/>
                </a:lnTo>
                <a:lnTo>
                  <a:pt x="4061459" y="196595"/>
                </a:lnTo>
                <a:lnTo>
                  <a:pt x="4061459" y="0"/>
                </a:lnTo>
                <a:lnTo>
                  <a:pt x="0" y="0"/>
                </a:lnTo>
                <a:close/>
              </a:path>
            </a:pathLst>
          </a:custGeom>
          <a:solidFill>
            <a:srgbClr val="FFFFFF"/>
          </a:solidFill>
        </p:spPr>
        <p:txBody>
          <a:bodyPr wrap="square" lIns="0" tIns="0" rIns="0" bIns="0" rtlCol="0"/>
          <a:lstStyle/>
          <a:p>
            <a:endParaRPr sz="1634"/>
          </a:p>
        </p:txBody>
      </p:sp>
      <p:sp>
        <p:nvSpPr>
          <p:cNvPr id="8" name="object 8"/>
          <p:cNvSpPr/>
          <p:nvPr/>
        </p:nvSpPr>
        <p:spPr>
          <a:xfrm>
            <a:off x="2752413" y="5965422"/>
            <a:ext cx="3686031" cy="178654"/>
          </a:xfrm>
          <a:custGeom>
            <a:avLst/>
            <a:gdLst/>
            <a:ahLst/>
            <a:cxnLst/>
            <a:rect l="l" t="t" r="r" b="b"/>
            <a:pathLst>
              <a:path w="4061460" h="196850">
                <a:moveTo>
                  <a:pt x="0" y="0"/>
                </a:moveTo>
                <a:lnTo>
                  <a:pt x="0" y="196595"/>
                </a:lnTo>
                <a:lnTo>
                  <a:pt x="4061459" y="196595"/>
                </a:lnTo>
                <a:lnTo>
                  <a:pt x="4061459" y="0"/>
                </a:lnTo>
                <a:lnTo>
                  <a:pt x="0" y="0"/>
                </a:lnTo>
                <a:close/>
              </a:path>
            </a:pathLst>
          </a:custGeom>
          <a:solidFill>
            <a:srgbClr val="FFFFFF"/>
          </a:solidFill>
        </p:spPr>
        <p:txBody>
          <a:bodyPr wrap="square" lIns="0" tIns="0" rIns="0" bIns="0" rtlCol="0"/>
          <a:lstStyle/>
          <a:p>
            <a:endParaRPr sz="1634"/>
          </a:p>
        </p:txBody>
      </p:sp>
      <p:sp>
        <p:nvSpPr>
          <p:cNvPr id="9" name="object 9"/>
          <p:cNvSpPr/>
          <p:nvPr/>
        </p:nvSpPr>
        <p:spPr>
          <a:xfrm>
            <a:off x="2752413" y="6322268"/>
            <a:ext cx="3686031" cy="178654"/>
          </a:xfrm>
          <a:custGeom>
            <a:avLst/>
            <a:gdLst/>
            <a:ahLst/>
            <a:cxnLst/>
            <a:rect l="l" t="t" r="r" b="b"/>
            <a:pathLst>
              <a:path w="4061460" h="196850">
                <a:moveTo>
                  <a:pt x="0" y="0"/>
                </a:moveTo>
                <a:lnTo>
                  <a:pt x="0" y="196595"/>
                </a:lnTo>
                <a:lnTo>
                  <a:pt x="4061459" y="196595"/>
                </a:lnTo>
                <a:lnTo>
                  <a:pt x="4061459" y="0"/>
                </a:lnTo>
                <a:lnTo>
                  <a:pt x="0" y="0"/>
                </a:lnTo>
                <a:close/>
              </a:path>
            </a:pathLst>
          </a:custGeom>
          <a:solidFill>
            <a:srgbClr val="FFFFFF"/>
          </a:solidFill>
        </p:spPr>
        <p:txBody>
          <a:bodyPr wrap="square" lIns="0" tIns="0" rIns="0" bIns="0" rtlCol="0"/>
          <a:lstStyle/>
          <a:p>
            <a:endParaRPr sz="1634"/>
          </a:p>
        </p:txBody>
      </p:sp>
      <p:sp>
        <p:nvSpPr>
          <p:cNvPr id="10" name="object 10"/>
          <p:cNvSpPr txBox="1"/>
          <p:nvPr/>
        </p:nvSpPr>
        <p:spPr>
          <a:xfrm>
            <a:off x="4298747" y="641771"/>
            <a:ext cx="829876" cy="212109"/>
          </a:xfrm>
          <a:prstGeom prst="rect">
            <a:avLst/>
          </a:prstGeom>
        </p:spPr>
        <p:txBody>
          <a:bodyPr vert="horz" wrap="square" lIns="0" tIns="0" rIns="0" bIns="0" rtlCol="0">
            <a:spAutoFit/>
          </a:bodyPr>
          <a:lstStyle/>
          <a:p>
            <a:pPr>
              <a:lnSpc>
                <a:spcPct val="100000"/>
              </a:lnSpc>
            </a:pPr>
            <a:endParaRPr sz="545">
              <a:latin typeface="Times New Roman"/>
              <a:cs typeface="Times New Roman"/>
            </a:endParaRPr>
          </a:p>
          <a:p>
            <a:pPr marL="189034">
              <a:lnSpc>
                <a:spcPts val="649"/>
              </a:lnSpc>
              <a:spcBef>
                <a:spcPts val="363"/>
              </a:spcBef>
            </a:pPr>
            <a:r>
              <a:rPr sz="545" b="1" spc="-5" dirty="0">
                <a:solidFill>
                  <a:srgbClr val="FFFFFF"/>
                </a:solidFill>
                <a:latin typeface="Times New Roman"/>
                <a:cs typeface="Times New Roman"/>
              </a:rPr>
              <a:t>ACTIF</a:t>
            </a:r>
            <a:endParaRPr sz="545">
              <a:latin typeface="Times New Roman"/>
              <a:cs typeface="Times New Roman"/>
            </a:endParaRPr>
          </a:p>
        </p:txBody>
      </p:sp>
      <p:sp>
        <p:nvSpPr>
          <p:cNvPr id="11" name="object 11"/>
          <p:cNvSpPr/>
          <p:nvPr/>
        </p:nvSpPr>
        <p:spPr>
          <a:xfrm>
            <a:off x="4828485" y="316737"/>
            <a:ext cx="3365607" cy="212078"/>
          </a:xfrm>
          <a:custGeom>
            <a:avLst/>
            <a:gdLst/>
            <a:ahLst/>
            <a:cxnLst/>
            <a:rect l="l" t="t" r="r" b="b"/>
            <a:pathLst>
              <a:path w="3708400" h="233679">
                <a:moveTo>
                  <a:pt x="3707891" y="233171"/>
                </a:moveTo>
                <a:lnTo>
                  <a:pt x="3707891" y="6095"/>
                </a:lnTo>
                <a:lnTo>
                  <a:pt x="3706592" y="0"/>
                </a:lnTo>
                <a:lnTo>
                  <a:pt x="1224" y="0"/>
                </a:lnTo>
                <a:lnTo>
                  <a:pt x="0" y="6095"/>
                </a:lnTo>
                <a:lnTo>
                  <a:pt x="0" y="233171"/>
                </a:lnTo>
                <a:lnTo>
                  <a:pt x="3707891" y="233171"/>
                </a:lnTo>
                <a:close/>
              </a:path>
            </a:pathLst>
          </a:custGeom>
          <a:solidFill>
            <a:srgbClr val="C0CFE1"/>
          </a:solidFill>
        </p:spPr>
        <p:txBody>
          <a:bodyPr wrap="square" lIns="0" tIns="0" rIns="0" bIns="0" rtlCol="0"/>
          <a:lstStyle/>
          <a:p>
            <a:endParaRPr sz="1634"/>
          </a:p>
        </p:txBody>
      </p:sp>
      <p:sp>
        <p:nvSpPr>
          <p:cNvPr id="12" name="object 12"/>
          <p:cNvSpPr/>
          <p:nvPr/>
        </p:nvSpPr>
        <p:spPr>
          <a:xfrm>
            <a:off x="4817420" y="316736"/>
            <a:ext cx="3387505" cy="223029"/>
          </a:xfrm>
          <a:custGeom>
            <a:avLst/>
            <a:gdLst/>
            <a:ahLst/>
            <a:cxnLst/>
            <a:rect l="l" t="t" r="r" b="b"/>
            <a:pathLst>
              <a:path w="3732529" h="245745">
                <a:moveTo>
                  <a:pt x="25603" y="0"/>
                </a:moveTo>
                <a:lnTo>
                  <a:pt x="0" y="0"/>
                </a:lnTo>
                <a:lnTo>
                  <a:pt x="0" y="239267"/>
                </a:lnTo>
                <a:lnTo>
                  <a:pt x="4571" y="245363"/>
                </a:lnTo>
                <a:lnTo>
                  <a:pt x="12191" y="245363"/>
                </a:lnTo>
                <a:lnTo>
                  <a:pt x="12191" y="219455"/>
                </a:lnTo>
                <a:lnTo>
                  <a:pt x="24383" y="219455"/>
                </a:lnTo>
                <a:lnTo>
                  <a:pt x="24383" y="6095"/>
                </a:lnTo>
                <a:lnTo>
                  <a:pt x="25603" y="0"/>
                </a:lnTo>
                <a:close/>
              </a:path>
              <a:path w="3732529" h="245745">
                <a:moveTo>
                  <a:pt x="3720083" y="219455"/>
                </a:moveTo>
                <a:lnTo>
                  <a:pt x="12191" y="219455"/>
                </a:lnTo>
                <a:lnTo>
                  <a:pt x="24383" y="233171"/>
                </a:lnTo>
                <a:lnTo>
                  <a:pt x="24383" y="245363"/>
                </a:lnTo>
                <a:lnTo>
                  <a:pt x="3707891" y="245363"/>
                </a:lnTo>
                <a:lnTo>
                  <a:pt x="3707891" y="233171"/>
                </a:lnTo>
                <a:lnTo>
                  <a:pt x="3720083" y="219455"/>
                </a:lnTo>
                <a:close/>
              </a:path>
              <a:path w="3732529" h="245745">
                <a:moveTo>
                  <a:pt x="24383" y="245363"/>
                </a:moveTo>
                <a:lnTo>
                  <a:pt x="24383" y="233171"/>
                </a:lnTo>
                <a:lnTo>
                  <a:pt x="12191" y="219455"/>
                </a:lnTo>
                <a:lnTo>
                  <a:pt x="12191" y="245363"/>
                </a:lnTo>
                <a:lnTo>
                  <a:pt x="24383" y="245363"/>
                </a:lnTo>
                <a:close/>
              </a:path>
              <a:path w="3732529" h="245745">
                <a:moveTo>
                  <a:pt x="3732275" y="239267"/>
                </a:moveTo>
                <a:lnTo>
                  <a:pt x="3732275" y="0"/>
                </a:lnTo>
                <a:lnTo>
                  <a:pt x="3706622" y="0"/>
                </a:lnTo>
                <a:lnTo>
                  <a:pt x="3707891" y="7619"/>
                </a:lnTo>
                <a:lnTo>
                  <a:pt x="3707891" y="219455"/>
                </a:lnTo>
                <a:lnTo>
                  <a:pt x="3720083" y="219455"/>
                </a:lnTo>
                <a:lnTo>
                  <a:pt x="3720083" y="245363"/>
                </a:lnTo>
                <a:lnTo>
                  <a:pt x="3726179" y="245363"/>
                </a:lnTo>
                <a:lnTo>
                  <a:pt x="3732275" y="239267"/>
                </a:lnTo>
                <a:close/>
              </a:path>
              <a:path w="3732529" h="245745">
                <a:moveTo>
                  <a:pt x="3720083" y="245363"/>
                </a:moveTo>
                <a:lnTo>
                  <a:pt x="3720083" y="219455"/>
                </a:lnTo>
                <a:lnTo>
                  <a:pt x="3707891" y="233171"/>
                </a:lnTo>
                <a:lnTo>
                  <a:pt x="3707891" y="245363"/>
                </a:lnTo>
                <a:lnTo>
                  <a:pt x="3720083" y="245363"/>
                </a:lnTo>
                <a:close/>
              </a:path>
            </a:pathLst>
          </a:custGeom>
          <a:solidFill>
            <a:srgbClr val="021340"/>
          </a:solidFill>
        </p:spPr>
        <p:txBody>
          <a:bodyPr wrap="square" lIns="0" tIns="0" rIns="0" bIns="0" rtlCol="0"/>
          <a:lstStyle/>
          <a:p>
            <a:endParaRPr sz="1634"/>
          </a:p>
        </p:txBody>
      </p:sp>
      <p:sp>
        <p:nvSpPr>
          <p:cNvPr id="13" name="object 13"/>
          <p:cNvSpPr txBox="1"/>
          <p:nvPr/>
        </p:nvSpPr>
        <p:spPr>
          <a:xfrm>
            <a:off x="5569384" y="279391"/>
            <a:ext cx="1879323" cy="251479"/>
          </a:xfrm>
          <a:prstGeom prst="rect">
            <a:avLst/>
          </a:prstGeom>
        </p:spPr>
        <p:txBody>
          <a:bodyPr vert="horz" wrap="square" lIns="0" tIns="0" rIns="0" bIns="0" rtlCol="0">
            <a:spAutoFit/>
          </a:bodyPr>
          <a:lstStyle/>
          <a:p>
            <a:pPr marL="11527">
              <a:tabLst>
                <a:tab pos="1141125" algn="l"/>
              </a:tabLst>
            </a:pPr>
            <a:r>
              <a:rPr sz="1634" b="1" spc="-5" dirty="0">
                <a:solidFill>
                  <a:srgbClr val="051E5A"/>
                </a:solidFill>
                <a:latin typeface="Arial"/>
                <a:cs typeface="Arial"/>
              </a:rPr>
              <a:t>Modèle</a:t>
            </a:r>
            <a:r>
              <a:rPr sz="1634" b="1" spc="-9" dirty="0">
                <a:solidFill>
                  <a:srgbClr val="051E5A"/>
                </a:solidFill>
                <a:latin typeface="Arial"/>
                <a:cs typeface="Arial"/>
              </a:rPr>
              <a:t> </a:t>
            </a:r>
            <a:r>
              <a:rPr sz="1634" b="1" spc="-5" dirty="0">
                <a:solidFill>
                  <a:srgbClr val="051E5A"/>
                </a:solidFill>
                <a:latin typeface="Arial"/>
                <a:cs typeface="Arial"/>
              </a:rPr>
              <a:t>en	portrait</a:t>
            </a:r>
            <a:endParaRPr sz="1634">
              <a:latin typeface="Arial"/>
              <a:cs typeface="Arial"/>
            </a:endParaRPr>
          </a:p>
        </p:txBody>
      </p:sp>
      <p:sp>
        <p:nvSpPr>
          <p:cNvPr id="14" name="object 14"/>
          <p:cNvSpPr/>
          <p:nvPr/>
        </p:nvSpPr>
        <p:spPr>
          <a:xfrm>
            <a:off x="4298747" y="641770"/>
            <a:ext cx="829876" cy="205164"/>
          </a:xfrm>
          <a:custGeom>
            <a:avLst/>
            <a:gdLst/>
            <a:ahLst/>
            <a:cxnLst/>
            <a:rect l="l" t="t" r="r" b="b"/>
            <a:pathLst>
              <a:path w="914400" h="226059">
                <a:moveTo>
                  <a:pt x="0" y="0"/>
                </a:moveTo>
                <a:lnTo>
                  <a:pt x="0" y="225551"/>
                </a:lnTo>
                <a:lnTo>
                  <a:pt x="914399" y="225551"/>
                </a:lnTo>
                <a:lnTo>
                  <a:pt x="914399" y="0"/>
                </a:lnTo>
                <a:lnTo>
                  <a:pt x="0" y="0"/>
                </a:lnTo>
                <a:close/>
              </a:path>
            </a:pathLst>
          </a:custGeom>
          <a:solidFill>
            <a:srgbClr val="BF0000"/>
          </a:solidFill>
        </p:spPr>
        <p:txBody>
          <a:bodyPr wrap="square" lIns="0" tIns="0" rIns="0" bIns="0" rtlCol="0"/>
          <a:lstStyle/>
          <a:p>
            <a:endParaRPr sz="1634"/>
          </a:p>
        </p:txBody>
      </p:sp>
      <p:sp>
        <p:nvSpPr>
          <p:cNvPr id="15" name="object 15"/>
          <p:cNvSpPr/>
          <p:nvPr/>
        </p:nvSpPr>
        <p:spPr>
          <a:xfrm>
            <a:off x="4286299" y="630705"/>
            <a:ext cx="853504" cy="227063"/>
          </a:xfrm>
          <a:custGeom>
            <a:avLst/>
            <a:gdLst/>
            <a:ahLst/>
            <a:cxnLst/>
            <a:rect l="l" t="t" r="r" b="b"/>
            <a:pathLst>
              <a:path w="940435" h="250190">
                <a:moveTo>
                  <a:pt x="940307" y="243839"/>
                </a:moveTo>
                <a:lnTo>
                  <a:pt x="940307" y="4571"/>
                </a:lnTo>
                <a:lnTo>
                  <a:pt x="934211" y="0"/>
                </a:lnTo>
                <a:lnTo>
                  <a:pt x="6095" y="0"/>
                </a:lnTo>
                <a:lnTo>
                  <a:pt x="0" y="4571"/>
                </a:lnTo>
                <a:lnTo>
                  <a:pt x="0" y="243839"/>
                </a:lnTo>
                <a:lnTo>
                  <a:pt x="6095" y="249935"/>
                </a:lnTo>
                <a:lnTo>
                  <a:pt x="13715" y="249935"/>
                </a:lnTo>
                <a:lnTo>
                  <a:pt x="13715" y="24383"/>
                </a:lnTo>
                <a:lnTo>
                  <a:pt x="25907" y="12191"/>
                </a:lnTo>
                <a:lnTo>
                  <a:pt x="25907" y="24383"/>
                </a:lnTo>
                <a:lnTo>
                  <a:pt x="914399" y="24383"/>
                </a:lnTo>
                <a:lnTo>
                  <a:pt x="914399" y="12191"/>
                </a:lnTo>
                <a:lnTo>
                  <a:pt x="928115" y="24383"/>
                </a:lnTo>
                <a:lnTo>
                  <a:pt x="928115" y="249935"/>
                </a:lnTo>
                <a:lnTo>
                  <a:pt x="934211" y="249935"/>
                </a:lnTo>
                <a:lnTo>
                  <a:pt x="940307" y="243839"/>
                </a:lnTo>
                <a:close/>
              </a:path>
              <a:path w="940435" h="250190">
                <a:moveTo>
                  <a:pt x="25907" y="24383"/>
                </a:moveTo>
                <a:lnTo>
                  <a:pt x="25907" y="12191"/>
                </a:lnTo>
                <a:lnTo>
                  <a:pt x="13715" y="24383"/>
                </a:lnTo>
                <a:lnTo>
                  <a:pt x="25907" y="24383"/>
                </a:lnTo>
                <a:close/>
              </a:path>
              <a:path w="940435" h="250190">
                <a:moveTo>
                  <a:pt x="25907" y="224027"/>
                </a:moveTo>
                <a:lnTo>
                  <a:pt x="25907" y="24383"/>
                </a:lnTo>
                <a:lnTo>
                  <a:pt x="13715" y="24383"/>
                </a:lnTo>
                <a:lnTo>
                  <a:pt x="13715" y="224027"/>
                </a:lnTo>
                <a:lnTo>
                  <a:pt x="25907" y="224027"/>
                </a:lnTo>
                <a:close/>
              </a:path>
              <a:path w="940435" h="250190">
                <a:moveTo>
                  <a:pt x="928115" y="224027"/>
                </a:moveTo>
                <a:lnTo>
                  <a:pt x="13715" y="224027"/>
                </a:lnTo>
                <a:lnTo>
                  <a:pt x="25907" y="237743"/>
                </a:lnTo>
                <a:lnTo>
                  <a:pt x="25907" y="249935"/>
                </a:lnTo>
                <a:lnTo>
                  <a:pt x="914399" y="249935"/>
                </a:lnTo>
                <a:lnTo>
                  <a:pt x="914399" y="237743"/>
                </a:lnTo>
                <a:lnTo>
                  <a:pt x="928115" y="224027"/>
                </a:lnTo>
                <a:close/>
              </a:path>
              <a:path w="940435" h="250190">
                <a:moveTo>
                  <a:pt x="25907" y="249935"/>
                </a:moveTo>
                <a:lnTo>
                  <a:pt x="25907" y="237743"/>
                </a:lnTo>
                <a:lnTo>
                  <a:pt x="13715" y="224027"/>
                </a:lnTo>
                <a:lnTo>
                  <a:pt x="13715" y="249935"/>
                </a:lnTo>
                <a:lnTo>
                  <a:pt x="25907" y="249935"/>
                </a:lnTo>
                <a:close/>
              </a:path>
              <a:path w="940435" h="250190">
                <a:moveTo>
                  <a:pt x="928115" y="24383"/>
                </a:moveTo>
                <a:lnTo>
                  <a:pt x="914399" y="12191"/>
                </a:lnTo>
                <a:lnTo>
                  <a:pt x="914399" y="24383"/>
                </a:lnTo>
                <a:lnTo>
                  <a:pt x="928115" y="24383"/>
                </a:lnTo>
                <a:close/>
              </a:path>
              <a:path w="940435" h="250190">
                <a:moveTo>
                  <a:pt x="928115" y="224027"/>
                </a:moveTo>
                <a:lnTo>
                  <a:pt x="928115" y="24383"/>
                </a:lnTo>
                <a:lnTo>
                  <a:pt x="914399" y="24383"/>
                </a:lnTo>
                <a:lnTo>
                  <a:pt x="914399" y="224027"/>
                </a:lnTo>
                <a:lnTo>
                  <a:pt x="928115" y="224027"/>
                </a:lnTo>
                <a:close/>
              </a:path>
              <a:path w="940435" h="250190">
                <a:moveTo>
                  <a:pt x="928115" y="249935"/>
                </a:moveTo>
                <a:lnTo>
                  <a:pt x="928115" y="224027"/>
                </a:lnTo>
                <a:lnTo>
                  <a:pt x="914399" y="237743"/>
                </a:lnTo>
                <a:lnTo>
                  <a:pt x="914399" y="249935"/>
                </a:lnTo>
                <a:lnTo>
                  <a:pt x="928115" y="249935"/>
                </a:lnTo>
                <a:close/>
              </a:path>
            </a:pathLst>
          </a:custGeom>
          <a:solidFill>
            <a:srgbClr val="021340"/>
          </a:solidFill>
        </p:spPr>
        <p:txBody>
          <a:bodyPr wrap="square" lIns="0" tIns="0" rIns="0" bIns="0" rtlCol="0"/>
          <a:lstStyle/>
          <a:p>
            <a:endParaRPr sz="1634"/>
          </a:p>
        </p:txBody>
      </p:sp>
      <p:graphicFrame>
        <p:nvGraphicFramePr>
          <p:cNvPr id="16" name="object 16"/>
          <p:cNvGraphicFramePr>
            <a:graphicFrameLocks noGrp="1"/>
          </p:cNvGraphicFramePr>
          <p:nvPr/>
        </p:nvGraphicFramePr>
        <p:xfrm>
          <a:off x="2103498" y="551637"/>
          <a:ext cx="7973713" cy="5960432"/>
        </p:xfrm>
        <a:graphic>
          <a:graphicData uri="http://schemas.openxmlformats.org/drawingml/2006/table">
            <a:tbl>
              <a:tblPr firstRow="1" bandRow="1">
                <a:tableStyleId>{2D5ABB26-0587-4C30-8999-92F81FD0307C}</a:tableStyleId>
              </a:tblPr>
              <a:tblGrid>
                <a:gridCol w="643150"/>
                <a:gridCol w="3686030"/>
                <a:gridCol w="513139"/>
                <a:gridCol w="788381"/>
                <a:gridCol w="789764"/>
                <a:gridCol w="1038727"/>
                <a:gridCol w="514522"/>
              </a:tblGrid>
              <a:tr h="376209">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5875">
                        <a:lnSpc>
                          <a:spcPct val="100000"/>
                        </a:lnSpc>
                        <a:spcBef>
                          <a:spcPts val="395"/>
                        </a:spcBef>
                      </a:pPr>
                      <a:r>
                        <a:rPr sz="500" b="1" spc="-5" dirty="0">
                          <a:solidFill>
                            <a:srgbClr val="FFFFFF"/>
                          </a:solidFill>
                          <a:latin typeface="Times New Roman"/>
                          <a:cs typeface="Times New Roman"/>
                        </a:rPr>
                        <a:t>REF</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rowSpan="2">
                  <a:txBody>
                    <a:bodyPr/>
                    <a:lstStyle/>
                    <a:p>
                      <a:pPr marL="258445" algn="ctr">
                        <a:lnSpc>
                          <a:spcPct val="100000"/>
                        </a:lnSpc>
                        <a:spcBef>
                          <a:spcPts val="430"/>
                        </a:spcBef>
                      </a:pPr>
                      <a:r>
                        <a:rPr sz="1600" dirty="0">
                          <a:solidFill>
                            <a:srgbClr val="FFFFFF"/>
                          </a:solidFill>
                          <a:latin typeface="Arial"/>
                          <a:cs typeface="Arial"/>
                        </a:rPr>
                        <a:t>ACTIF</a:t>
                      </a:r>
                      <a:endParaRPr sz="160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row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6510">
                        <a:lnSpc>
                          <a:spcPct val="100000"/>
                        </a:lnSpc>
                        <a:spcBef>
                          <a:spcPts val="395"/>
                        </a:spcBef>
                      </a:pPr>
                      <a:r>
                        <a:rPr sz="500" b="1" spc="-5" dirty="0">
                          <a:solidFill>
                            <a:srgbClr val="FFFFFF"/>
                          </a:solidFill>
                          <a:latin typeface="Times New Roman"/>
                          <a:cs typeface="Times New Roman"/>
                        </a:rPr>
                        <a:t>Note</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gridSpan="3">
                  <a:txBody>
                    <a:bodyPr/>
                    <a:lstStyle/>
                    <a:p>
                      <a:pPr>
                        <a:lnSpc>
                          <a:spcPct val="100000"/>
                        </a:lnSpc>
                      </a:pPr>
                      <a:endParaRPr sz="500">
                        <a:latin typeface="Times New Roman"/>
                        <a:cs typeface="Times New Roman"/>
                      </a:endParaRPr>
                    </a:p>
                    <a:p>
                      <a:pPr algn="ctr">
                        <a:lnSpc>
                          <a:spcPct val="100000"/>
                        </a:lnSpc>
                        <a:spcBef>
                          <a:spcPts val="495"/>
                        </a:spcBef>
                      </a:pPr>
                      <a:r>
                        <a:rPr sz="500" b="1" spc="-5" dirty="0">
                          <a:solidFill>
                            <a:srgbClr val="FFFFFF"/>
                          </a:solidFill>
                          <a:latin typeface="Times New Roman"/>
                          <a:cs typeface="Times New Roman"/>
                        </a:rPr>
                        <a:t>EXERCICE </a:t>
                      </a:r>
                      <a:r>
                        <a:rPr sz="500" b="1" dirty="0">
                          <a:solidFill>
                            <a:srgbClr val="FFFFFF"/>
                          </a:solidFill>
                          <a:latin typeface="Times New Roman"/>
                          <a:cs typeface="Times New Roman"/>
                        </a:rPr>
                        <a:t>au 31/12/</a:t>
                      </a:r>
                      <a:r>
                        <a:rPr sz="500" b="1" spc="-75" dirty="0">
                          <a:solidFill>
                            <a:srgbClr val="FFFFFF"/>
                          </a:solidFill>
                          <a:latin typeface="Times New Roman"/>
                          <a:cs typeface="Times New Roman"/>
                        </a:rPr>
                        <a:t> </a:t>
                      </a:r>
                      <a:r>
                        <a:rPr sz="500" b="1" dirty="0">
                          <a:solidFill>
                            <a:srgbClr val="FFFFFF"/>
                          </a:solidFill>
                          <a:latin typeface="Times New Roman"/>
                          <a:cs typeface="Times New Roman"/>
                        </a:rPr>
                        <a:t>N</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hMerge="1">
                  <a:txBody>
                    <a:bodyPr/>
                    <a:lstStyle/>
                    <a:p>
                      <a:endParaRPr/>
                    </a:p>
                  </a:txBody>
                  <a:tcPr marL="0" marR="0" marT="0" marB="0"/>
                </a:tc>
                <a:tc hMerge="1">
                  <a:txBody>
                    <a:bodyPr/>
                    <a:lstStyle/>
                    <a:p>
                      <a:endParaRPr/>
                    </a:p>
                  </a:txBody>
                  <a:tcPr marL="0" marR="0" marT="0" marB="0"/>
                </a:tc>
                <a:tc>
                  <a:txBody>
                    <a:bodyPr/>
                    <a:lstStyle/>
                    <a:p>
                      <a:pPr marL="220345" marR="70485" indent="-144780">
                        <a:lnSpc>
                          <a:spcPct val="114999"/>
                        </a:lnSpc>
                        <a:spcBef>
                          <a:spcPts val="250"/>
                        </a:spcBef>
                      </a:pPr>
                      <a:r>
                        <a:rPr sz="500" b="1" spc="-5" dirty="0">
                          <a:solidFill>
                            <a:srgbClr val="FFFFFF"/>
                          </a:solidFill>
                          <a:latin typeface="Times New Roman"/>
                          <a:cs typeface="Times New Roman"/>
                        </a:rPr>
                        <a:t>EXERC</a:t>
                      </a:r>
                      <a:r>
                        <a:rPr sz="500" b="1" spc="-10" dirty="0">
                          <a:solidFill>
                            <a:srgbClr val="FFFFFF"/>
                          </a:solidFill>
                          <a:latin typeface="Times New Roman"/>
                          <a:cs typeface="Times New Roman"/>
                        </a:rPr>
                        <a:t>I</a:t>
                      </a:r>
                      <a:r>
                        <a:rPr sz="500" b="1" spc="-5" dirty="0">
                          <a:solidFill>
                            <a:srgbClr val="FFFFFF"/>
                          </a:solidFill>
                          <a:latin typeface="Times New Roman"/>
                          <a:cs typeface="Times New Roman"/>
                        </a:rPr>
                        <a:t>C</a:t>
                      </a:r>
                      <a:r>
                        <a:rPr sz="500" b="1" dirty="0">
                          <a:solidFill>
                            <a:srgbClr val="FFFFFF"/>
                          </a:solidFill>
                          <a:latin typeface="Times New Roman"/>
                          <a:cs typeface="Times New Roman"/>
                        </a:rPr>
                        <a:t>E  </a:t>
                      </a:r>
                      <a:r>
                        <a:rPr sz="500" b="1" spc="-5" dirty="0">
                          <a:solidFill>
                            <a:srgbClr val="FFFFFF"/>
                          </a:solidFill>
                          <a:latin typeface="Times New Roman"/>
                          <a:cs typeface="Times New Roman"/>
                        </a:rPr>
                        <a:t>AU</a:t>
                      </a:r>
                      <a:endParaRPr sz="500">
                        <a:latin typeface="Times New Roman"/>
                        <a:cs typeface="Times New Roman"/>
                      </a:endParaRPr>
                    </a:p>
                    <a:p>
                      <a:pPr marL="118110">
                        <a:lnSpc>
                          <a:spcPct val="100000"/>
                        </a:lnSpc>
                        <a:spcBef>
                          <a:spcPts val="105"/>
                        </a:spcBef>
                      </a:pPr>
                      <a:r>
                        <a:rPr sz="500" b="1" spc="-5" dirty="0">
                          <a:solidFill>
                            <a:srgbClr val="FFFFFF"/>
                          </a:solidFill>
                          <a:latin typeface="Times New Roman"/>
                          <a:cs typeface="Times New Roman"/>
                        </a:rPr>
                        <a:t>31/12/N-1</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r>
              <a:tr h="135545">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140"/>
                        </a:spcBef>
                      </a:pPr>
                      <a:r>
                        <a:rPr sz="500" b="1" spc="-5" dirty="0">
                          <a:solidFill>
                            <a:srgbClr val="FFFFFF"/>
                          </a:solidFill>
                          <a:latin typeface="Times New Roman"/>
                          <a:cs typeface="Times New Roman"/>
                        </a:rPr>
                        <a:t>BRUT</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67945">
                        <a:lnSpc>
                          <a:spcPct val="100000"/>
                        </a:lnSpc>
                        <a:spcBef>
                          <a:spcPts val="140"/>
                        </a:spcBef>
                      </a:pPr>
                      <a:r>
                        <a:rPr sz="500" b="1" spc="-5" dirty="0">
                          <a:solidFill>
                            <a:srgbClr val="FFFFFF"/>
                          </a:solidFill>
                          <a:latin typeface="Times New Roman"/>
                          <a:cs typeface="Times New Roman"/>
                        </a:rPr>
                        <a:t>AMORT et</a:t>
                      </a:r>
                      <a:r>
                        <a:rPr sz="500" b="1" spc="-90" dirty="0">
                          <a:solidFill>
                            <a:srgbClr val="FFFFFF"/>
                          </a:solidFill>
                          <a:latin typeface="Times New Roman"/>
                          <a:cs typeface="Times New Roman"/>
                        </a:rPr>
                        <a:t> </a:t>
                      </a:r>
                      <a:r>
                        <a:rPr sz="500" b="1" spc="-5" dirty="0">
                          <a:solidFill>
                            <a:srgbClr val="C00000"/>
                          </a:solidFill>
                          <a:latin typeface="Times New Roman"/>
                          <a:cs typeface="Times New Roman"/>
                        </a:rPr>
                        <a:t>DEPREC</a:t>
                      </a:r>
                      <a:r>
                        <a:rPr sz="500" b="1" spc="-5" dirty="0">
                          <a:solidFill>
                            <a:srgbClr val="FFFFFF"/>
                          </a:solidFill>
                          <a:latin typeface="Times New Roman"/>
                          <a:cs typeface="Times New Roman"/>
                        </a:rPr>
                        <a:t>.</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140"/>
                        </a:spcBef>
                      </a:pPr>
                      <a:r>
                        <a:rPr sz="500" b="1" spc="-5" dirty="0">
                          <a:solidFill>
                            <a:srgbClr val="FFFFFF"/>
                          </a:solidFill>
                          <a:latin typeface="Times New Roman"/>
                          <a:cs typeface="Times New Roman"/>
                        </a:rPr>
                        <a:t>NET</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140"/>
                        </a:spcBef>
                      </a:pPr>
                      <a:r>
                        <a:rPr sz="500" b="1" spc="-5" dirty="0">
                          <a:solidFill>
                            <a:srgbClr val="FFFFFF"/>
                          </a:solidFill>
                          <a:latin typeface="Times New Roman"/>
                          <a:cs typeface="Times New Roman"/>
                        </a:rPr>
                        <a:t>NET</a:t>
                      </a:r>
                      <a:endParaRPr sz="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r>
              <a:tr h="178422">
                <a:tc>
                  <a:txBody>
                    <a:bodyPr/>
                    <a:lstStyle/>
                    <a:p>
                      <a:pPr marL="249554">
                        <a:lnSpc>
                          <a:spcPct val="100000"/>
                        </a:lnSpc>
                        <a:spcBef>
                          <a:spcPts val="25"/>
                        </a:spcBef>
                      </a:pPr>
                      <a:r>
                        <a:rPr sz="1000" b="1" spc="5" dirty="0">
                          <a:latin typeface="Times New Roman"/>
                          <a:cs typeface="Times New Roman"/>
                        </a:rPr>
                        <a:t>AD</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b="1" dirty="0">
                          <a:latin typeface="Times New Roman"/>
                          <a:cs typeface="Times New Roman"/>
                        </a:rPr>
                        <a:t>IMMOBILISATIONS</a:t>
                      </a:r>
                      <a:r>
                        <a:rPr sz="1000" b="1" spc="-110" dirty="0">
                          <a:latin typeface="Times New Roman"/>
                          <a:cs typeface="Times New Roman"/>
                        </a:rPr>
                        <a:t> </a:t>
                      </a:r>
                      <a:r>
                        <a:rPr sz="1000" b="1" dirty="0">
                          <a:latin typeface="Times New Roman"/>
                          <a:cs typeface="Times New Roman"/>
                        </a:rPr>
                        <a:t>INCORPORELLES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pPr algn="ctr">
                        <a:lnSpc>
                          <a:spcPct val="100000"/>
                        </a:lnSpc>
                        <a:spcBef>
                          <a:spcPts val="25"/>
                        </a:spcBef>
                      </a:pPr>
                      <a:r>
                        <a:rPr sz="1000" dirty="0">
                          <a:solidFill>
                            <a:srgbClr val="051E5A"/>
                          </a:solidFill>
                          <a:latin typeface="Times New Roman"/>
                          <a:cs typeface="Times New Roman"/>
                        </a:rPr>
                        <a:t>3</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77039">
                <a:tc>
                  <a:txBody>
                    <a:bodyPr/>
                    <a:lstStyle/>
                    <a:p>
                      <a:pPr marL="257175">
                        <a:lnSpc>
                          <a:spcPct val="100000"/>
                        </a:lnSpc>
                        <a:spcBef>
                          <a:spcPts val="25"/>
                        </a:spcBef>
                      </a:pPr>
                      <a:r>
                        <a:rPr sz="1000" spc="5" dirty="0">
                          <a:latin typeface="Times New Roman"/>
                          <a:cs typeface="Times New Roman"/>
                        </a:rPr>
                        <a:t>AE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spc="-10" dirty="0">
                          <a:solidFill>
                            <a:srgbClr val="C00000"/>
                          </a:solidFill>
                          <a:latin typeface="Times New Roman"/>
                          <a:cs typeface="Times New Roman"/>
                        </a:rPr>
                        <a:t>Frais </a:t>
                      </a:r>
                      <a:r>
                        <a:rPr sz="1000" dirty="0">
                          <a:solidFill>
                            <a:srgbClr val="C00000"/>
                          </a:solidFill>
                          <a:latin typeface="Times New Roman"/>
                          <a:cs typeface="Times New Roman"/>
                        </a:rPr>
                        <a:t>de </a:t>
                      </a:r>
                      <a:r>
                        <a:rPr sz="1000" b="1" spc="-5" dirty="0">
                          <a:solidFill>
                            <a:srgbClr val="C00000"/>
                          </a:solidFill>
                          <a:latin typeface="Times New Roman"/>
                          <a:cs typeface="Times New Roman"/>
                        </a:rPr>
                        <a:t>développement </a:t>
                      </a:r>
                      <a:r>
                        <a:rPr sz="1000" spc="-5" dirty="0">
                          <a:solidFill>
                            <a:srgbClr val="C00000"/>
                          </a:solidFill>
                          <a:latin typeface="Times New Roman"/>
                          <a:cs typeface="Times New Roman"/>
                        </a:rPr>
                        <a:t>et </a:t>
                      </a:r>
                      <a:r>
                        <a:rPr sz="1000" dirty="0">
                          <a:solidFill>
                            <a:srgbClr val="C00000"/>
                          </a:solidFill>
                          <a:latin typeface="Times New Roman"/>
                          <a:cs typeface="Times New Roman"/>
                        </a:rPr>
                        <a:t>de</a:t>
                      </a:r>
                      <a:r>
                        <a:rPr sz="1000" spc="5" dirty="0">
                          <a:solidFill>
                            <a:srgbClr val="C00000"/>
                          </a:solidFill>
                          <a:latin typeface="Times New Roman"/>
                          <a:cs typeface="Times New Roman"/>
                        </a:rPr>
                        <a:t> </a:t>
                      </a:r>
                      <a:r>
                        <a:rPr sz="1000" spc="-5" dirty="0">
                          <a:solidFill>
                            <a:srgbClr val="C00000"/>
                          </a:solidFill>
                          <a:latin typeface="Times New Roman"/>
                          <a:cs typeface="Times New Roman"/>
                        </a:rPr>
                        <a:t>prospection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08851">
                <a:tc>
                  <a:txBody>
                    <a:bodyPr/>
                    <a:lstStyle/>
                    <a:p>
                      <a:pPr marL="262890">
                        <a:lnSpc>
                          <a:spcPct val="100000"/>
                        </a:lnSpc>
                        <a:spcBef>
                          <a:spcPts val="170"/>
                        </a:spcBef>
                      </a:pPr>
                      <a:r>
                        <a:rPr sz="1000" spc="5" dirty="0">
                          <a:solidFill>
                            <a:srgbClr val="0D0D0D"/>
                          </a:solidFill>
                          <a:latin typeface="Times New Roman"/>
                          <a:cs typeface="Times New Roman"/>
                        </a:rPr>
                        <a:t>AF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170"/>
                        </a:spcBef>
                      </a:pPr>
                      <a:r>
                        <a:rPr sz="1000" spc="-5" dirty="0">
                          <a:latin typeface="Times New Roman"/>
                          <a:cs typeface="Times New Roman"/>
                        </a:rPr>
                        <a:t>Brevets, licences, logiciels, et  droits</a:t>
                      </a:r>
                      <a:r>
                        <a:rPr sz="1000" spc="-25" dirty="0">
                          <a:latin typeface="Times New Roman"/>
                          <a:cs typeface="Times New Roman"/>
                        </a:rPr>
                        <a:t> </a:t>
                      </a:r>
                      <a:r>
                        <a:rPr sz="1000" spc="-10" dirty="0">
                          <a:latin typeface="Times New Roman"/>
                          <a:cs typeface="Times New Roman"/>
                        </a:rPr>
                        <a:t>similaires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49554">
                        <a:lnSpc>
                          <a:spcPct val="100000"/>
                        </a:lnSpc>
                        <a:spcBef>
                          <a:spcPts val="40"/>
                        </a:spcBef>
                      </a:pPr>
                      <a:r>
                        <a:rPr sz="1000" spc="5" dirty="0">
                          <a:solidFill>
                            <a:srgbClr val="0D0D0D"/>
                          </a:solidFill>
                          <a:latin typeface="Times New Roman"/>
                          <a:cs typeface="Times New Roman"/>
                        </a:rPr>
                        <a:t>AG</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spc="-5" dirty="0">
                          <a:latin typeface="Times New Roman"/>
                          <a:cs typeface="Times New Roman"/>
                        </a:rPr>
                        <a:t>Fonds commercial et droit </a:t>
                      </a:r>
                      <a:r>
                        <a:rPr sz="1000" dirty="0">
                          <a:latin typeface="Times New Roman"/>
                          <a:cs typeface="Times New Roman"/>
                        </a:rPr>
                        <a:t>au</a:t>
                      </a:r>
                      <a:r>
                        <a:rPr sz="1000" spc="-55" dirty="0">
                          <a:latin typeface="Times New Roman"/>
                          <a:cs typeface="Times New Roman"/>
                        </a:rPr>
                        <a:t> </a:t>
                      </a:r>
                      <a:r>
                        <a:rPr sz="1000" spc="-5" dirty="0">
                          <a:latin typeface="Times New Roman"/>
                          <a:cs typeface="Times New Roman"/>
                        </a:rPr>
                        <a:t>bail</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49554">
                        <a:lnSpc>
                          <a:spcPct val="100000"/>
                        </a:lnSpc>
                        <a:spcBef>
                          <a:spcPts val="40"/>
                        </a:spcBef>
                      </a:pPr>
                      <a:r>
                        <a:rPr sz="1000" spc="5" dirty="0">
                          <a:solidFill>
                            <a:srgbClr val="0D0D0D"/>
                          </a:solidFill>
                          <a:latin typeface="Times New Roman"/>
                          <a:cs typeface="Times New Roman"/>
                        </a:rPr>
                        <a:t>AH</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dirty="0">
                          <a:latin typeface="Times New Roman"/>
                          <a:cs typeface="Times New Roman"/>
                        </a:rPr>
                        <a:t>Autres </a:t>
                      </a:r>
                      <a:r>
                        <a:rPr sz="1000" spc="-5" dirty="0">
                          <a:latin typeface="Times New Roman"/>
                          <a:cs typeface="Times New Roman"/>
                        </a:rPr>
                        <a:t>immobilisations</a:t>
                      </a:r>
                      <a:r>
                        <a:rPr sz="1000" spc="-60" dirty="0">
                          <a:latin typeface="Times New Roman"/>
                          <a:cs typeface="Times New Roman"/>
                        </a:rPr>
                        <a:t> </a:t>
                      </a:r>
                      <a:r>
                        <a:rPr sz="1000" spc="-5" dirty="0">
                          <a:latin typeface="Times New Roman"/>
                          <a:cs typeface="Times New Roman"/>
                        </a:rPr>
                        <a:t>incorporelles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72415">
                        <a:lnSpc>
                          <a:spcPct val="100000"/>
                        </a:lnSpc>
                        <a:spcBef>
                          <a:spcPts val="40"/>
                        </a:spcBef>
                      </a:pPr>
                      <a:r>
                        <a:rPr sz="1000" b="1" spc="5" dirty="0">
                          <a:latin typeface="Times New Roman"/>
                          <a:cs typeface="Times New Roman"/>
                        </a:rPr>
                        <a:t>AI</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b="1" dirty="0">
                          <a:latin typeface="Times New Roman"/>
                          <a:cs typeface="Times New Roman"/>
                        </a:rPr>
                        <a:t>IMMOBILISATIONS</a:t>
                      </a:r>
                      <a:r>
                        <a:rPr sz="1000" b="1" spc="-114" dirty="0">
                          <a:latin typeface="Times New Roman"/>
                          <a:cs typeface="Times New Roman"/>
                        </a:rPr>
                        <a:t> </a:t>
                      </a:r>
                      <a:r>
                        <a:rPr sz="1000" b="1" dirty="0">
                          <a:latin typeface="Times New Roman"/>
                          <a:cs typeface="Times New Roman"/>
                        </a:rPr>
                        <a:t>CORPORELLES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pPr algn="ctr">
                        <a:lnSpc>
                          <a:spcPct val="100000"/>
                        </a:lnSpc>
                        <a:spcBef>
                          <a:spcPts val="40"/>
                        </a:spcBef>
                      </a:pPr>
                      <a:r>
                        <a:rPr sz="1000" dirty="0">
                          <a:solidFill>
                            <a:srgbClr val="051E5A"/>
                          </a:solidFill>
                          <a:latin typeface="Times New Roman"/>
                          <a:cs typeface="Times New Roman"/>
                        </a:rPr>
                        <a:t>3</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356846">
                <a:tc>
                  <a:txBody>
                    <a:bodyPr/>
                    <a:lstStyle/>
                    <a:p>
                      <a:pPr marL="272415">
                        <a:lnSpc>
                          <a:spcPct val="100000"/>
                        </a:lnSpc>
                        <a:spcBef>
                          <a:spcPts val="805"/>
                        </a:spcBef>
                      </a:pPr>
                      <a:r>
                        <a:rPr sz="1000" spc="5" dirty="0">
                          <a:latin typeface="Times New Roman"/>
                          <a:cs typeface="Times New Roman"/>
                        </a:rPr>
                        <a:t>AJ</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85"/>
                        </a:spcBef>
                      </a:pPr>
                      <a:r>
                        <a:rPr sz="1000" spc="-5" dirty="0">
                          <a:latin typeface="Times New Roman"/>
                          <a:cs typeface="Times New Roman"/>
                        </a:rPr>
                        <a:t>Terrains</a:t>
                      </a:r>
                      <a:r>
                        <a:rPr sz="1000" spc="-100" dirty="0">
                          <a:latin typeface="Times New Roman"/>
                          <a:cs typeface="Times New Roman"/>
                        </a:rPr>
                        <a:t> </a:t>
                      </a:r>
                      <a:r>
                        <a:rPr sz="1000" dirty="0">
                          <a:latin typeface="Times New Roman"/>
                          <a:cs typeface="Times New Roman"/>
                        </a:rPr>
                        <a:t>(1)</a:t>
                      </a:r>
                      <a:endParaRPr sz="1000">
                        <a:latin typeface="Times New Roman"/>
                        <a:cs typeface="Times New Roman"/>
                      </a:endParaRPr>
                    </a:p>
                    <a:p>
                      <a:pPr marL="16510">
                        <a:lnSpc>
                          <a:spcPct val="100000"/>
                        </a:lnSpc>
                        <a:spcBef>
                          <a:spcPts val="180"/>
                        </a:spcBef>
                      </a:pPr>
                      <a:r>
                        <a:rPr sz="1000" i="1" dirty="0">
                          <a:latin typeface="Times New Roman"/>
                          <a:cs typeface="Times New Roman"/>
                        </a:rPr>
                        <a:t>(1) </a:t>
                      </a:r>
                      <a:r>
                        <a:rPr sz="1000" b="1" i="1" dirty="0">
                          <a:solidFill>
                            <a:srgbClr val="C00000"/>
                          </a:solidFill>
                          <a:latin typeface="Times New Roman"/>
                          <a:cs typeface="Times New Roman"/>
                        </a:rPr>
                        <a:t>dont </a:t>
                      </a:r>
                      <a:r>
                        <a:rPr sz="1000" b="1" i="1" spc="-5" dirty="0">
                          <a:solidFill>
                            <a:srgbClr val="C00000"/>
                          </a:solidFill>
                          <a:latin typeface="Times New Roman"/>
                          <a:cs typeface="Times New Roman"/>
                        </a:rPr>
                        <a:t>Placement </a:t>
                      </a:r>
                      <a:r>
                        <a:rPr sz="1000" b="1" i="1" dirty="0">
                          <a:solidFill>
                            <a:srgbClr val="C00000"/>
                          </a:solidFill>
                          <a:latin typeface="Times New Roman"/>
                          <a:cs typeface="Times New Roman"/>
                        </a:rPr>
                        <a:t>en</a:t>
                      </a:r>
                      <a:r>
                        <a:rPr sz="1000" b="1" i="1" spc="150" dirty="0">
                          <a:solidFill>
                            <a:srgbClr val="C00000"/>
                          </a:solidFill>
                          <a:latin typeface="Times New Roman"/>
                          <a:cs typeface="Times New Roman"/>
                        </a:rPr>
                        <a:t> </a:t>
                      </a:r>
                      <a:r>
                        <a:rPr sz="1000" b="1" i="1" dirty="0">
                          <a:solidFill>
                            <a:srgbClr val="C00000"/>
                          </a:solidFill>
                          <a:latin typeface="Times New Roman"/>
                          <a:cs typeface="Times New Roman"/>
                        </a:rPr>
                        <a:t>Net</a:t>
                      </a:r>
                      <a:r>
                        <a:rPr sz="1000" i="1" dirty="0">
                          <a:solidFill>
                            <a:srgbClr val="C00000"/>
                          </a:solidFill>
                          <a:latin typeface="Times New Roman"/>
                          <a:cs typeface="Times New Roman"/>
                        </a:rPr>
                        <a: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56846">
                <a:tc>
                  <a:txBody>
                    <a:bodyPr/>
                    <a:lstStyle/>
                    <a:p>
                      <a:pPr marL="250825">
                        <a:lnSpc>
                          <a:spcPct val="100000"/>
                        </a:lnSpc>
                        <a:spcBef>
                          <a:spcPts val="805"/>
                        </a:spcBef>
                      </a:pPr>
                      <a:r>
                        <a:rPr sz="1000" spc="5" dirty="0">
                          <a:latin typeface="Times New Roman"/>
                          <a:cs typeface="Times New Roman"/>
                        </a:rPr>
                        <a:t>AK</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85"/>
                        </a:spcBef>
                      </a:pPr>
                      <a:r>
                        <a:rPr sz="1000" spc="-5" dirty="0">
                          <a:latin typeface="Times New Roman"/>
                          <a:cs typeface="Times New Roman"/>
                        </a:rPr>
                        <a:t>Bâtiments</a:t>
                      </a:r>
                      <a:endParaRPr sz="1000">
                        <a:latin typeface="Times New Roman"/>
                        <a:cs typeface="Times New Roman"/>
                      </a:endParaRPr>
                    </a:p>
                    <a:p>
                      <a:pPr marL="16510">
                        <a:lnSpc>
                          <a:spcPct val="100000"/>
                        </a:lnSpc>
                        <a:spcBef>
                          <a:spcPts val="180"/>
                        </a:spcBef>
                      </a:pPr>
                      <a:r>
                        <a:rPr sz="1000" i="1" dirty="0">
                          <a:latin typeface="Times New Roman"/>
                          <a:cs typeface="Times New Roman"/>
                        </a:rPr>
                        <a:t>(1) </a:t>
                      </a:r>
                      <a:r>
                        <a:rPr sz="1000" b="1" i="1" dirty="0">
                          <a:solidFill>
                            <a:srgbClr val="C00000"/>
                          </a:solidFill>
                          <a:latin typeface="Times New Roman"/>
                          <a:cs typeface="Times New Roman"/>
                        </a:rPr>
                        <a:t>dont </a:t>
                      </a:r>
                      <a:r>
                        <a:rPr sz="1000" b="1" i="1" spc="-5" dirty="0">
                          <a:solidFill>
                            <a:srgbClr val="C00000"/>
                          </a:solidFill>
                          <a:latin typeface="Times New Roman"/>
                          <a:cs typeface="Times New Roman"/>
                        </a:rPr>
                        <a:t>Placement </a:t>
                      </a:r>
                      <a:r>
                        <a:rPr sz="1000" b="1" i="1" dirty="0">
                          <a:solidFill>
                            <a:srgbClr val="C00000"/>
                          </a:solidFill>
                          <a:latin typeface="Times New Roman"/>
                          <a:cs typeface="Times New Roman"/>
                        </a:rPr>
                        <a:t>en</a:t>
                      </a:r>
                      <a:r>
                        <a:rPr sz="1000" b="1" i="1" spc="170" dirty="0">
                          <a:solidFill>
                            <a:srgbClr val="C00000"/>
                          </a:solidFill>
                          <a:latin typeface="Times New Roman"/>
                          <a:cs typeface="Times New Roman"/>
                        </a:rPr>
                        <a:t> </a:t>
                      </a:r>
                      <a:r>
                        <a:rPr sz="1000" b="1" i="1" dirty="0">
                          <a:solidFill>
                            <a:srgbClr val="C00000"/>
                          </a:solidFill>
                          <a:latin typeface="Times New Roman"/>
                          <a:cs typeface="Times New Roman"/>
                        </a:rPr>
                        <a:t>Net</a:t>
                      </a:r>
                      <a:r>
                        <a:rPr sz="1000" i="1" dirty="0">
                          <a:solidFill>
                            <a:srgbClr val="C00000"/>
                          </a:solidFill>
                          <a:latin typeface="Times New Roman"/>
                          <a:cs typeface="Times New Roman"/>
                        </a:rPr>
                        <a: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00552">
                <a:tc>
                  <a:txBody>
                    <a:bodyPr/>
                    <a:lstStyle/>
                    <a:p>
                      <a:pPr marL="258445">
                        <a:lnSpc>
                          <a:spcPct val="100000"/>
                        </a:lnSpc>
                        <a:spcBef>
                          <a:spcPts val="120"/>
                        </a:spcBef>
                      </a:pPr>
                      <a:r>
                        <a:rPr sz="1000" spc="5" dirty="0">
                          <a:latin typeface="Times New Roman"/>
                          <a:cs typeface="Times New Roman"/>
                        </a:rPr>
                        <a:t>AL</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120"/>
                        </a:spcBef>
                      </a:pPr>
                      <a:r>
                        <a:rPr sz="1000" spc="-5" dirty="0">
                          <a:solidFill>
                            <a:srgbClr val="051E5A"/>
                          </a:solidFill>
                          <a:latin typeface="Times New Roman"/>
                          <a:cs typeface="Times New Roman"/>
                        </a:rPr>
                        <a:t>Aménagements, </a:t>
                      </a:r>
                      <a:r>
                        <a:rPr sz="1000" spc="-5" dirty="0">
                          <a:latin typeface="Times New Roman"/>
                          <a:cs typeface="Times New Roman"/>
                        </a:rPr>
                        <a:t>agencements et</a:t>
                      </a:r>
                      <a:r>
                        <a:rPr sz="1000" spc="-60" dirty="0">
                          <a:latin typeface="Times New Roman"/>
                          <a:cs typeface="Times New Roman"/>
                        </a:rPr>
                        <a:t> </a:t>
                      </a:r>
                      <a:r>
                        <a:rPr sz="1000" spc="-5" dirty="0">
                          <a:latin typeface="Times New Roman"/>
                          <a:cs typeface="Times New Roman"/>
                        </a:rPr>
                        <a:t>installations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7039">
                <a:tc>
                  <a:txBody>
                    <a:bodyPr/>
                    <a:lstStyle/>
                    <a:p>
                      <a:pPr marL="238760">
                        <a:lnSpc>
                          <a:spcPct val="100000"/>
                        </a:lnSpc>
                        <a:spcBef>
                          <a:spcPts val="25"/>
                        </a:spcBef>
                      </a:pPr>
                      <a:r>
                        <a:rPr sz="1000" spc="5" dirty="0">
                          <a:latin typeface="Times New Roman"/>
                          <a:cs typeface="Times New Roman"/>
                        </a:rPr>
                        <a:t>AM</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spc="-5" dirty="0">
                          <a:latin typeface="Times New Roman"/>
                          <a:cs typeface="Times New Roman"/>
                        </a:rPr>
                        <a:t>Matériel, mobilier et </a:t>
                      </a:r>
                      <a:r>
                        <a:rPr sz="1000" b="1" spc="-5" dirty="0">
                          <a:solidFill>
                            <a:srgbClr val="C00000"/>
                          </a:solidFill>
                          <a:latin typeface="Times New Roman"/>
                          <a:cs typeface="Times New Roman"/>
                        </a:rPr>
                        <a:t>actifs</a:t>
                      </a:r>
                      <a:r>
                        <a:rPr sz="1000" b="1" spc="-45" dirty="0">
                          <a:solidFill>
                            <a:srgbClr val="C00000"/>
                          </a:solidFill>
                          <a:latin typeface="Times New Roman"/>
                          <a:cs typeface="Times New Roman"/>
                        </a:rPr>
                        <a:t> </a:t>
                      </a:r>
                      <a:r>
                        <a:rPr sz="1000" b="1" spc="-5" dirty="0">
                          <a:solidFill>
                            <a:srgbClr val="C00000"/>
                          </a:solidFill>
                          <a:latin typeface="Times New Roman"/>
                          <a:cs typeface="Times New Roman"/>
                        </a:rPr>
                        <a:t>biologiques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49554">
                        <a:lnSpc>
                          <a:spcPct val="100000"/>
                        </a:lnSpc>
                        <a:spcBef>
                          <a:spcPts val="40"/>
                        </a:spcBef>
                      </a:pPr>
                      <a:r>
                        <a:rPr sz="1000" spc="5" dirty="0">
                          <a:latin typeface="Times New Roman"/>
                          <a:cs typeface="Times New Roman"/>
                        </a:rPr>
                        <a:t>AN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spc="-5" dirty="0">
                          <a:latin typeface="Times New Roman"/>
                          <a:cs typeface="Times New Roman"/>
                        </a:rPr>
                        <a:t>Matériel </a:t>
                      </a:r>
                      <a:r>
                        <a:rPr sz="1000" dirty="0">
                          <a:latin typeface="Times New Roman"/>
                          <a:cs typeface="Times New Roman"/>
                        </a:rPr>
                        <a:t>de</a:t>
                      </a:r>
                      <a:r>
                        <a:rPr sz="1000" spc="-75" dirty="0">
                          <a:latin typeface="Times New Roman"/>
                          <a:cs typeface="Times New Roman"/>
                        </a:rPr>
                        <a:t> </a:t>
                      </a:r>
                      <a:r>
                        <a:rPr sz="1000" spc="-5" dirty="0">
                          <a:latin typeface="Times New Roman"/>
                          <a:cs typeface="Times New Roman"/>
                        </a:rPr>
                        <a:t>transport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08851">
                <a:tc>
                  <a:txBody>
                    <a:bodyPr/>
                    <a:lstStyle/>
                    <a:p>
                      <a:pPr marL="259715">
                        <a:lnSpc>
                          <a:spcPct val="100000"/>
                        </a:lnSpc>
                        <a:spcBef>
                          <a:spcPts val="170"/>
                        </a:spcBef>
                      </a:pPr>
                      <a:r>
                        <a:rPr sz="1000" spc="5" dirty="0">
                          <a:latin typeface="Times New Roman"/>
                          <a:cs typeface="Times New Roman"/>
                        </a:rPr>
                        <a:t>AP</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170"/>
                        </a:spcBef>
                      </a:pPr>
                      <a:r>
                        <a:rPr sz="1000" b="1" dirty="0">
                          <a:latin typeface="Times New Roman"/>
                          <a:cs typeface="Times New Roman"/>
                        </a:rPr>
                        <a:t>Avances </a:t>
                      </a:r>
                      <a:r>
                        <a:rPr sz="1000" b="1" spc="-5" dirty="0">
                          <a:latin typeface="Times New Roman"/>
                          <a:cs typeface="Times New Roman"/>
                        </a:rPr>
                        <a:t>et acomptes versés </a:t>
                      </a:r>
                      <a:r>
                        <a:rPr sz="1000" b="1" dirty="0">
                          <a:latin typeface="Times New Roman"/>
                          <a:cs typeface="Times New Roman"/>
                        </a:rPr>
                        <a:t>sur</a:t>
                      </a:r>
                      <a:r>
                        <a:rPr sz="1000" b="1" spc="-40" dirty="0">
                          <a:latin typeface="Times New Roman"/>
                          <a:cs typeface="Times New Roman"/>
                        </a:rPr>
                        <a:t> </a:t>
                      </a:r>
                      <a:r>
                        <a:rPr sz="1000" b="1" spc="-5" dirty="0">
                          <a:latin typeface="Times New Roman"/>
                          <a:cs typeface="Times New Roman"/>
                        </a:rPr>
                        <a:t>immobilisations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70"/>
                        </a:spcBef>
                      </a:pPr>
                      <a:r>
                        <a:rPr sz="1000" dirty="0">
                          <a:solidFill>
                            <a:srgbClr val="051E5A"/>
                          </a:solidFill>
                          <a:latin typeface="Times New Roman"/>
                          <a:cs typeface="Times New Roman"/>
                        </a:rPr>
                        <a:t>3</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46379">
                        <a:lnSpc>
                          <a:spcPct val="100000"/>
                        </a:lnSpc>
                        <a:spcBef>
                          <a:spcPts val="40"/>
                        </a:spcBef>
                      </a:pPr>
                      <a:r>
                        <a:rPr sz="1000" b="1" spc="5" dirty="0">
                          <a:latin typeface="Times New Roman"/>
                          <a:cs typeface="Times New Roman"/>
                        </a:rPr>
                        <a:t>AQ</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b="1" dirty="0">
                          <a:latin typeface="Times New Roman"/>
                          <a:cs typeface="Times New Roman"/>
                        </a:rPr>
                        <a:t>IMMOBILISATIONS</a:t>
                      </a:r>
                      <a:r>
                        <a:rPr sz="1000" b="1" spc="-135" dirty="0">
                          <a:latin typeface="Times New Roman"/>
                          <a:cs typeface="Times New Roman"/>
                        </a:rPr>
                        <a:t> </a:t>
                      </a:r>
                      <a:r>
                        <a:rPr sz="1000" b="1" spc="5" dirty="0">
                          <a:latin typeface="Times New Roman"/>
                          <a:cs typeface="Times New Roman"/>
                        </a:rPr>
                        <a:t>FINANCIERES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pPr algn="ctr">
                        <a:lnSpc>
                          <a:spcPct val="100000"/>
                        </a:lnSpc>
                        <a:spcBef>
                          <a:spcPts val="40"/>
                        </a:spcBef>
                      </a:pPr>
                      <a:r>
                        <a:rPr sz="1000" dirty="0">
                          <a:solidFill>
                            <a:srgbClr val="051E5A"/>
                          </a:solidFill>
                          <a:latin typeface="Times New Roman"/>
                          <a:cs typeface="Times New Roman"/>
                        </a:rPr>
                        <a:t>4</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78422">
                <a:tc>
                  <a:txBody>
                    <a:bodyPr/>
                    <a:lstStyle/>
                    <a:p>
                      <a:pPr marL="254000">
                        <a:lnSpc>
                          <a:spcPct val="100000"/>
                        </a:lnSpc>
                        <a:spcBef>
                          <a:spcPts val="40"/>
                        </a:spcBef>
                      </a:pPr>
                      <a:r>
                        <a:rPr sz="1000" spc="5" dirty="0">
                          <a:latin typeface="Times New Roman"/>
                          <a:cs typeface="Times New Roman"/>
                        </a:rPr>
                        <a:t>AR</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spc="-5" dirty="0">
                          <a:latin typeface="Times New Roman"/>
                          <a:cs typeface="Times New Roman"/>
                        </a:rPr>
                        <a:t>Titres </a:t>
                      </a:r>
                      <a:r>
                        <a:rPr sz="1000" dirty="0">
                          <a:latin typeface="Times New Roman"/>
                          <a:cs typeface="Times New Roman"/>
                        </a:rPr>
                        <a:t>de</a:t>
                      </a:r>
                      <a:r>
                        <a:rPr sz="1000" spc="-80" dirty="0">
                          <a:latin typeface="Times New Roman"/>
                          <a:cs typeface="Times New Roman"/>
                        </a:rPr>
                        <a:t> </a:t>
                      </a:r>
                      <a:r>
                        <a:rPr sz="1000" spc="-5" dirty="0">
                          <a:latin typeface="Times New Roman"/>
                          <a:cs typeface="Times New Roman"/>
                        </a:rPr>
                        <a:t>participation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61620">
                        <a:lnSpc>
                          <a:spcPct val="100000"/>
                        </a:lnSpc>
                        <a:spcBef>
                          <a:spcPts val="40"/>
                        </a:spcBef>
                      </a:pPr>
                      <a:r>
                        <a:rPr sz="1000" spc="5" dirty="0">
                          <a:latin typeface="Times New Roman"/>
                          <a:cs typeface="Times New Roman"/>
                        </a:rPr>
                        <a:t>AS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dirty="0">
                          <a:latin typeface="Times New Roman"/>
                          <a:cs typeface="Times New Roman"/>
                        </a:rPr>
                        <a:t>Autres </a:t>
                      </a:r>
                      <a:r>
                        <a:rPr sz="1000" spc="-5" dirty="0">
                          <a:latin typeface="Times New Roman"/>
                          <a:cs typeface="Times New Roman"/>
                        </a:rPr>
                        <a:t>immobilisations</a:t>
                      </a:r>
                      <a:r>
                        <a:rPr sz="1000" spc="-70" dirty="0">
                          <a:latin typeface="Times New Roman"/>
                          <a:cs typeface="Times New Roman"/>
                        </a:rPr>
                        <a:t> </a:t>
                      </a:r>
                      <a:r>
                        <a:rPr sz="1000" spc="-5" dirty="0">
                          <a:latin typeface="Times New Roman"/>
                          <a:cs typeface="Times New Roman"/>
                        </a:rPr>
                        <a:t>financières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5270">
                        <a:lnSpc>
                          <a:spcPct val="100000"/>
                        </a:lnSpc>
                        <a:spcBef>
                          <a:spcPts val="40"/>
                        </a:spcBef>
                      </a:pPr>
                      <a:r>
                        <a:rPr sz="1000" b="1" spc="5" dirty="0">
                          <a:latin typeface="Times New Roman"/>
                          <a:cs typeface="Times New Roman"/>
                        </a:rPr>
                        <a:t>AZ</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b="1" dirty="0">
                          <a:solidFill>
                            <a:srgbClr val="FFFFFF"/>
                          </a:solidFill>
                          <a:latin typeface="Times New Roman"/>
                          <a:cs typeface="Times New Roman"/>
                        </a:rPr>
                        <a:t>TOTAL ACTIF</a:t>
                      </a:r>
                      <a:r>
                        <a:rPr sz="1000" b="1" spc="-114" dirty="0">
                          <a:solidFill>
                            <a:srgbClr val="FFFFFF"/>
                          </a:solidFill>
                          <a:latin typeface="Times New Roman"/>
                          <a:cs typeface="Times New Roman"/>
                        </a:rPr>
                        <a:t> </a:t>
                      </a:r>
                      <a:r>
                        <a:rPr sz="1000" b="1" dirty="0">
                          <a:solidFill>
                            <a:srgbClr val="FFFFFF"/>
                          </a:solidFill>
                          <a:latin typeface="Times New Roman"/>
                          <a:cs typeface="Times New Roman"/>
                        </a:rPr>
                        <a:t>IMMOBILISE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78422">
                <a:tc>
                  <a:txBody>
                    <a:bodyPr/>
                    <a:lstStyle/>
                    <a:p>
                      <a:pPr marL="254000">
                        <a:lnSpc>
                          <a:spcPct val="100000"/>
                        </a:lnSpc>
                        <a:spcBef>
                          <a:spcPts val="40"/>
                        </a:spcBef>
                      </a:pPr>
                      <a:r>
                        <a:rPr sz="1000" dirty="0">
                          <a:latin typeface="Times New Roman"/>
                          <a:cs typeface="Times New Roman"/>
                        </a:rPr>
                        <a:t>BA</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b="1" dirty="0">
                          <a:latin typeface="Times New Roman"/>
                          <a:cs typeface="Times New Roman"/>
                        </a:rPr>
                        <a:t>ACTIF </a:t>
                      </a:r>
                      <a:r>
                        <a:rPr sz="1000" b="1" spc="5" dirty="0">
                          <a:latin typeface="Times New Roman"/>
                          <a:cs typeface="Times New Roman"/>
                        </a:rPr>
                        <a:t>CIRCULANT</a:t>
                      </a:r>
                      <a:r>
                        <a:rPr sz="1000" b="1" spc="-120" dirty="0">
                          <a:latin typeface="Times New Roman"/>
                          <a:cs typeface="Times New Roman"/>
                        </a:rPr>
                        <a:t> </a:t>
                      </a:r>
                      <a:r>
                        <a:rPr sz="1000" b="1" dirty="0">
                          <a:latin typeface="Times New Roman"/>
                          <a:cs typeface="Times New Roman"/>
                        </a:rPr>
                        <a:t>HAO</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0"/>
                        </a:spcBef>
                      </a:pPr>
                      <a:r>
                        <a:rPr sz="1000" dirty="0">
                          <a:solidFill>
                            <a:srgbClr val="051E5A"/>
                          </a:solidFill>
                          <a:latin typeface="Times New Roman"/>
                          <a:cs typeface="Times New Roman"/>
                        </a:rPr>
                        <a:t>5</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7175">
                        <a:lnSpc>
                          <a:spcPct val="100000"/>
                        </a:lnSpc>
                        <a:spcBef>
                          <a:spcPts val="25"/>
                        </a:spcBef>
                      </a:pPr>
                      <a:r>
                        <a:rPr sz="1000" dirty="0">
                          <a:latin typeface="Times New Roman"/>
                          <a:cs typeface="Times New Roman"/>
                        </a:rPr>
                        <a:t>BB</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b="1" dirty="0">
                          <a:latin typeface="Times New Roman"/>
                          <a:cs typeface="Times New Roman"/>
                        </a:rPr>
                        <a:t>STOCKS ET</a:t>
                      </a:r>
                      <a:r>
                        <a:rPr sz="1000" b="1" spc="-114" dirty="0">
                          <a:latin typeface="Times New Roman"/>
                          <a:cs typeface="Times New Roman"/>
                        </a:rPr>
                        <a:t> </a:t>
                      </a:r>
                      <a:r>
                        <a:rPr sz="1000" b="1" spc="5" dirty="0">
                          <a:latin typeface="Times New Roman"/>
                          <a:cs typeface="Times New Roman"/>
                        </a:rPr>
                        <a:t>ENCOURS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25"/>
                        </a:spcBef>
                      </a:pPr>
                      <a:r>
                        <a:rPr sz="1000" dirty="0">
                          <a:solidFill>
                            <a:srgbClr val="051E5A"/>
                          </a:solidFill>
                          <a:latin typeface="Times New Roman"/>
                          <a:cs typeface="Times New Roman"/>
                        </a:rPr>
                        <a:t>6</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4000">
                        <a:lnSpc>
                          <a:spcPct val="100000"/>
                        </a:lnSpc>
                        <a:spcBef>
                          <a:spcPts val="25"/>
                        </a:spcBef>
                      </a:pPr>
                      <a:r>
                        <a:rPr sz="1000" dirty="0">
                          <a:latin typeface="Times New Roman"/>
                          <a:cs typeface="Times New Roman"/>
                        </a:rPr>
                        <a:t>BG</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b="1" spc="5" dirty="0">
                          <a:latin typeface="Times New Roman"/>
                          <a:cs typeface="Times New Roman"/>
                        </a:rPr>
                        <a:t>CREANCES </a:t>
                      </a:r>
                      <a:r>
                        <a:rPr sz="1000" b="1" dirty="0">
                          <a:latin typeface="Times New Roman"/>
                          <a:cs typeface="Times New Roman"/>
                        </a:rPr>
                        <a:t>ET EMPLOIS</a:t>
                      </a:r>
                      <a:r>
                        <a:rPr sz="1000" b="1" spc="-140" dirty="0">
                          <a:latin typeface="Times New Roman"/>
                          <a:cs typeface="Times New Roman"/>
                        </a:rPr>
                        <a:t> </a:t>
                      </a:r>
                      <a:r>
                        <a:rPr sz="1000" b="1" dirty="0">
                          <a:latin typeface="Times New Roman"/>
                          <a:cs typeface="Times New Roman"/>
                        </a:rPr>
                        <a:t>ASSIMILES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4000">
                        <a:lnSpc>
                          <a:spcPct val="100000"/>
                        </a:lnSpc>
                        <a:spcBef>
                          <a:spcPts val="25"/>
                        </a:spcBef>
                      </a:pPr>
                      <a:r>
                        <a:rPr sz="1000" dirty="0">
                          <a:latin typeface="Times New Roman"/>
                          <a:cs typeface="Times New Roman"/>
                        </a:rPr>
                        <a:t>BH</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spc="-5" dirty="0">
                          <a:latin typeface="Times New Roman"/>
                          <a:cs typeface="Times New Roman"/>
                        </a:rPr>
                        <a:t>Fournisseurs avances</a:t>
                      </a:r>
                      <a:r>
                        <a:rPr sz="1000" spc="-30" dirty="0">
                          <a:latin typeface="Times New Roman"/>
                          <a:cs typeface="Times New Roman"/>
                        </a:rPr>
                        <a:t> </a:t>
                      </a:r>
                      <a:r>
                        <a:rPr sz="1000" spc="-5" dirty="0">
                          <a:latin typeface="Times New Roman"/>
                          <a:cs typeface="Times New Roman"/>
                        </a:rPr>
                        <a:t>versées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algn="ctr">
                        <a:lnSpc>
                          <a:spcPct val="100000"/>
                        </a:lnSpc>
                        <a:spcBef>
                          <a:spcPts val="25"/>
                        </a:spcBef>
                      </a:pPr>
                      <a:r>
                        <a:rPr sz="1000" dirty="0">
                          <a:solidFill>
                            <a:srgbClr val="051E5A"/>
                          </a:solidFill>
                          <a:latin typeface="Times New Roman"/>
                          <a:cs typeface="Times New Roman"/>
                        </a:rPr>
                        <a:t>17</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7039">
                <a:tc>
                  <a:txBody>
                    <a:bodyPr/>
                    <a:lstStyle/>
                    <a:p>
                      <a:pPr marL="281305">
                        <a:lnSpc>
                          <a:spcPct val="100000"/>
                        </a:lnSpc>
                        <a:spcBef>
                          <a:spcPts val="25"/>
                        </a:spcBef>
                      </a:pPr>
                      <a:r>
                        <a:rPr sz="1000" dirty="0">
                          <a:latin typeface="Times New Roman"/>
                          <a:cs typeface="Times New Roman"/>
                        </a:rPr>
                        <a:t>BI</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5"/>
                        </a:spcBef>
                      </a:pPr>
                      <a:r>
                        <a:rPr sz="1000" spc="-5" dirty="0">
                          <a:latin typeface="Times New Roman"/>
                          <a:cs typeface="Times New Roman"/>
                        </a:rPr>
                        <a:t>Clients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algn="ctr">
                        <a:lnSpc>
                          <a:spcPct val="100000"/>
                        </a:lnSpc>
                        <a:spcBef>
                          <a:spcPts val="25"/>
                        </a:spcBef>
                      </a:pPr>
                      <a:r>
                        <a:rPr sz="1000" dirty="0">
                          <a:solidFill>
                            <a:srgbClr val="051E5A"/>
                          </a:solidFill>
                          <a:latin typeface="Times New Roman"/>
                          <a:cs typeface="Times New Roman"/>
                        </a:rPr>
                        <a:t>7</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74955">
                        <a:lnSpc>
                          <a:spcPct val="100000"/>
                        </a:lnSpc>
                        <a:spcBef>
                          <a:spcPts val="40"/>
                        </a:spcBef>
                      </a:pPr>
                      <a:r>
                        <a:rPr sz="1000" dirty="0">
                          <a:latin typeface="Times New Roman"/>
                          <a:cs typeface="Times New Roman"/>
                        </a:rPr>
                        <a:t>BJ</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dirty="0">
                          <a:latin typeface="Times New Roman"/>
                          <a:cs typeface="Times New Roman"/>
                        </a:rPr>
                        <a:t>Autres</a:t>
                      </a:r>
                      <a:r>
                        <a:rPr sz="1000" spc="-85" dirty="0">
                          <a:latin typeface="Times New Roman"/>
                          <a:cs typeface="Times New Roman"/>
                        </a:rPr>
                        <a:t> </a:t>
                      </a:r>
                      <a:r>
                        <a:rPr sz="1000" spc="-5" dirty="0">
                          <a:latin typeface="Times New Roman"/>
                          <a:cs typeface="Times New Roman"/>
                        </a:rPr>
                        <a:t>créances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algn="ctr">
                        <a:lnSpc>
                          <a:spcPct val="100000"/>
                        </a:lnSpc>
                        <a:spcBef>
                          <a:spcPts val="40"/>
                        </a:spcBef>
                      </a:pPr>
                      <a:r>
                        <a:rPr sz="1000" dirty="0">
                          <a:solidFill>
                            <a:srgbClr val="051E5A"/>
                          </a:solidFill>
                          <a:latin typeface="Times New Roman"/>
                          <a:cs typeface="Times New Roman"/>
                        </a:rPr>
                        <a:t>8</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0825">
                        <a:lnSpc>
                          <a:spcPct val="100000"/>
                        </a:lnSpc>
                        <a:spcBef>
                          <a:spcPts val="40"/>
                        </a:spcBef>
                      </a:pPr>
                      <a:r>
                        <a:rPr sz="1000" b="1" dirty="0">
                          <a:latin typeface="Times New Roman"/>
                          <a:cs typeface="Times New Roman"/>
                        </a:rPr>
                        <a:t>BK</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b="1" dirty="0">
                          <a:solidFill>
                            <a:srgbClr val="FFFFFF"/>
                          </a:solidFill>
                          <a:latin typeface="Times New Roman"/>
                          <a:cs typeface="Times New Roman"/>
                        </a:rPr>
                        <a:t>TOTAL ACTIF</a:t>
                      </a:r>
                      <a:r>
                        <a:rPr sz="1000" b="1" spc="-100" dirty="0">
                          <a:solidFill>
                            <a:srgbClr val="FFFFFF"/>
                          </a:solidFill>
                          <a:latin typeface="Times New Roman"/>
                          <a:cs typeface="Times New Roman"/>
                        </a:rPr>
                        <a:t> </a:t>
                      </a:r>
                      <a:r>
                        <a:rPr sz="1000" b="1" spc="5" dirty="0">
                          <a:solidFill>
                            <a:srgbClr val="FFFFFF"/>
                          </a:solidFill>
                          <a:latin typeface="Times New Roman"/>
                          <a:cs typeface="Times New Roman"/>
                        </a:rPr>
                        <a:t>CIRCULANT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78422">
                <a:tc>
                  <a:txBody>
                    <a:bodyPr/>
                    <a:lstStyle/>
                    <a:p>
                      <a:pPr marL="254000">
                        <a:lnSpc>
                          <a:spcPct val="100000"/>
                        </a:lnSpc>
                        <a:spcBef>
                          <a:spcPts val="40"/>
                        </a:spcBef>
                      </a:pPr>
                      <a:r>
                        <a:rPr sz="1000" dirty="0">
                          <a:latin typeface="Times New Roman"/>
                          <a:cs typeface="Times New Roman"/>
                        </a:rPr>
                        <a:t>BQ</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spc="-5" dirty="0">
                          <a:latin typeface="Times New Roman"/>
                          <a:cs typeface="Times New Roman"/>
                        </a:rPr>
                        <a:t>Titres </a:t>
                      </a:r>
                      <a:r>
                        <a:rPr sz="1000" dirty="0">
                          <a:latin typeface="Times New Roman"/>
                          <a:cs typeface="Times New Roman"/>
                        </a:rPr>
                        <a:t>de</a:t>
                      </a:r>
                      <a:r>
                        <a:rPr sz="1000" spc="-90" dirty="0">
                          <a:latin typeface="Times New Roman"/>
                          <a:cs typeface="Times New Roman"/>
                        </a:rPr>
                        <a:t> </a:t>
                      </a:r>
                      <a:r>
                        <a:rPr sz="1000" spc="-5" dirty="0">
                          <a:latin typeface="Times New Roman"/>
                          <a:cs typeface="Times New Roman"/>
                        </a:rPr>
                        <a:t>placement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algn="ctr">
                        <a:lnSpc>
                          <a:spcPct val="100000"/>
                        </a:lnSpc>
                        <a:spcBef>
                          <a:spcPts val="40"/>
                        </a:spcBef>
                      </a:pPr>
                      <a:r>
                        <a:rPr sz="1000" b="1" dirty="0">
                          <a:solidFill>
                            <a:srgbClr val="051E5A"/>
                          </a:solidFill>
                          <a:latin typeface="Times New Roman"/>
                          <a:cs typeface="Times New Roman"/>
                        </a:rPr>
                        <a:t>9</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7175">
                        <a:lnSpc>
                          <a:spcPct val="100000"/>
                        </a:lnSpc>
                        <a:spcBef>
                          <a:spcPts val="40"/>
                        </a:spcBef>
                      </a:pPr>
                      <a:r>
                        <a:rPr sz="1000" dirty="0">
                          <a:latin typeface="Times New Roman"/>
                          <a:cs typeface="Times New Roman"/>
                        </a:rPr>
                        <a:t>BR</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5875">
                        <a:lnSpc>
                          <a:spcPct val="100000"/>
                        </a:lnSpc>
                        <a:spcBef>
                          <a:spcPts val="40"/>
                        </a:spcBef>
                      </a:pPr>
                      <a:r>
                        <a:rPr sz="1000" spc="-5" dirty="0">
                          <a:latin typeface="Times New Roman"/>
                          <a:cs typeface="Times New Roman"/>
                        </a:rPr>
                        <a:t>Valeurs </a:t>
                      </a:r>
                      <a:r>
                        <a:rPr sz="1000" dirty="0">
                          <a:latin typeface="Times New Roman"/>
                          <a:cs typeface="Times New Roman"/>
                        </a:rPr>
                        <a:t>à</a:t>
                      </a:r>
                      <a:r>
                        <a:rPr sz="1000" spc="-65" dirty="0">
                          <a:latin typeface="Times New Roman"/>
                          <a:cs typeface="Times New Roman"/>
                        </a:rPr>
                        <a:t> </a:t>
                      </a:r>
                      <a:r>
                        <a:rPr sz="1000" spc="-5" dirty="0">
                          <a:latin typeface="Times New Roman"/>
                          <a:cs typeface="Times New Roman"/>
                        </a:rPr>
                        <a:t>encaisser</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algn="ctr">
                        <a:lnSpc>
                          <a:spcPct val="100000"/>
                        </a:lnSpc>
                        <a:spcBef>
                          <a:spcPts val="40"/>
                        </a:spcBef>
                      </a:pPr>
                      <a:r>
                        <a:rPr sz="1000" dirty="0">
                          <a:solidFill>
                            <a:srgbClr val="051E5A"/>
                          </a:solidFill>
                          <a:latin typeface="Times New Roman"/>
                          <a:cs typeface="Times New Roman"/>
                        </a:rPr>
                        <a:t>10</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64795">
                        <a:lnSpc>
                          <a:spcPct val="100000"/>
                        </a:lnSpc>
                        <a:spcBef>
                          <a:spcPts val="40"/>
                        </a:spcBef>
                      </a:pPr>
                      <a:r>
                        <a:rPr sz="1000" dirty="0">
                          <a:latin typeface="Times New Roman"/>
                          <a:cs typeface="Times New Roman"/>
                        </a:rPr>
                        <a:t>BS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dirty="0">
                          <a:latin typeface="Times New Roman"/>
                          <a:cs typeface="Times New Roman"/>
                        </a:rPr>
                        <a:t>Banques, chèques postaux, </a:t>
                      </a:r>
                      <a:r>
                        <a:rPr sz="1000" spc="-5" dirty="0">
                          <a:latin typeface="Times New Roman"/>
                          <a:cs typeface="Times New Roman"/>
                        </a:rPr>
                        <a:t>caisse et</a:t>
                      </a:r>
                      <a:r>
                        <a:rPr sz="1000" spc="-125" dirty="0">
                          <a:latin typeface="Times New Roman"/>
                          <a:cs typeface="Times New Roman"/>
                        </a:rPr>
                        <a:t> </a:t>
                      </a:r>
                      <a:r>
                        <a:rPr sz="1000" spc="-10" dirty="0">
                          <a:latin typeface="Times New Roman"/>
                          <a:cs typeface="Times New Roman"/>
                        </a:rPr>
                        <a:t>assimilés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algn="ctr">
                        <a:lnSpc>
                          <a:spcPct val="100000"/>
                        </a:lnSpc>
                        <a:spcBef>
                          <a:spcPts val="40"/>
                        </a:spcBef>
                      </a:pPr>
                      <a:r>
                        <a:rPr sz="1000" dirty="0">
                          <a:solidFill>
                            <a:srgbClr val="051E5A"/>
                          </a:solidFill>
                          <a:latin typeface="Times New Roman"/>
                          <a:cs typeface="Times New Roman"/>
                        </a:rPr>
                        <a:t>11</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8422">
                <a:tc>
                  <a:txBody>
                    <a:bodyPr/>
                    <a:lstStyle/>
                    <a:p>
                      <a:pPr marL="257175">
                        <a:lnSpc>
                          <a:spcPct val="100000"/>
                        </a:lnSpc>
                        <a:spcBef>
                          <a:spcPts val="40"/>
                        </a:spcBef>
                      </a:pPr>
                      <a:r>
                        <a:rPr sz="1000" b="1" dirty="0">
                          <a:latin typeface="Times New Roman"/>
                          <a:cs typeface="Times New Roman"/>
                        </a:rPr>
                        <a:t>BT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b="1" dirty="0">
                          <a:solidFill>
                            <a:srgbClr val="FFFFFF"/>
                          </a:solidFill>
                          <a:latin typeface="Times New Roman"/>
                          <a:cs typeface="Times New Roman"/>
                        </a:rPr>
                        <a:t>TOTAL</a:t>
                      </a:r>
                      <a:r>
                        <a:rPr sz="1000" b="1" spc="-90" dirty="0">
                          <a:solidFill>
                            <a:srgbClr val="FFFFFF"/>
                          </a:solidFill>
                          <a:latin typeface="Times New Roman"/>
                          <a:cs typeface="Times New Roman"/>
                        </a:rPr>
                        <a:t> </a:t>
                      </a:r>
                      <a:r>
                        <a:rPr sz="1000" b="1" dirty="0">
                          <a:solidFill>
                            <a:srgbClr val="FFFFFF"/>
                          </a:solidFill>
                          <a:latin typeface="Times New Roman"/>
                          <a:cs typeface="Times New Roman"/>
                        </a:rPr>
                        <a:t>TRESORERIE-ACTIF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95597">
                <a:tc>
                  <a:txBody>
                    <a:bodyPr/>
                    <a:lstStyle/>
                    <a:p>
                      <a:pPr marL="254000">
                        <a:lnSpc>
                          <a:spcPct val="100000"/>
                        </a:lnSpc>
                        <a:spcBef>
                          <a:spcPts val="40"/>
                        </a:spcBef>
                      </a:pPr>
                      <a:r>
                        <a:rPr sz="1000" dirty="0">
                          <a:latin typeface="Times New Roman"/>
                          <a:cs typeface="Times New Roman"/>
                        </a:rPr>
                        <a:t>BU</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40"/>
                        </a:spcBef>
                      </a:pPr>
                      <a:r>
                        <a:rPr sz="1000" spc="-5" dirty="0">
                          <a:latin typeface="Times New Roman"/>
                          <a:cs typeface="Times New Roman"/>
                        </a:rPr>
                        <a:t>Ecart </a:t>
                      </a:r>
                      <a:r>
                        <a:rPr sz="1000" dirty="0">
                          <a:latin typeface="Times New Roman"/>
                          <a:cs typeface="Times New Roman"/>
                        </a:rPr>
                        <a:t>de</a:t>
                      </a:r>
                      <a:r>
                        <a:rPr sz="1000" spc="-80" dirty="0">
                          <a:latin typeface="Times New Roman"/>
                          <a:cs typeface="Times New Roman"/>
                        </a:rPr>
                        <a:t> </a:t>
                      </a:r>
                      <a:r>
                        <a:rPr sz="1000" spc="-5" dirty="0">
                          <a:solidFill>
                            <a:srgbClr val="0D0D0D"/>
                          </a:solidFill>
                          <a:latin typeface="Times New Roman"/>
                          <a:cs typeface="Times New Roman"/>
                        </a:rPr>
                        <a:t>conversion-Actif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44196">
                      <a:solidFill>
                        <a:srgbClr val="7F63A1"/>
                      </a:solidFill>
                      <a:prstDash val="solid"/>
                    </a:lnB>
                    <a:solidFill>
                      <a:srgbClr val="FFFFFF"/>
                    </a:solidFill>
                  </a:tcPr>
                </a:tc>
                <a:tc>
                  <a:txBody>
                    <a:bodyPr/>
                    <a:lstStyle/>
                    <a:p>
                      <a:pPr algn="ctr">
                        <a:lnSpc>
                          <a:spcPct val="100000"/>
                        </a:lnSpc>
                        <a:spcBef>
                          <a:spcPts val="40"/>
                        </a:spcBef>
                      </a:pPr>
                      <a:r>
                        <a:rPr sz="1000" dirty="0">
                          <a:solidFill>
                            <a:srgbClr val="051E5A"/>
                          </a:solidFill>
                          <a:latin typeface="Times New Roman"/>
                          <a:cs typeface="Times New Roman"/>
                        </a:rPr>
                        <a:t>12</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44196">
                      <a:solidFill>
                        <a:srgbClr val="7F63A1"/>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44196">
                      <a:solidFill>
                        <a:srgbClr val="7F63A1"/>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44196">
                      <a:solidFill>
                        <a:srgbClr val="7F63A1"/>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44196">
                      <a:solidFill>
                        <a:srgbClr val="7F63A1"/>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44196">
                      <a:solidFill>
                        <a:srgbClr val="7F63A1"/>
                      </a:solidFill>
                      <a:prstDash val="solid"/>
                    </a:lnB>
                  </a:tcPr>
                </a:tc>
              </a:tr>
            </a:tbl>
          </a:graphicData>
        </a:graphic>
      </p:graphicFrame>
      <p:sp>
        <p:nvSpPr>
          <p:cNvPr id="17" name="Espace réservé de la date 16"/>
          <p:cNvSpPr>
            <a:spLocks noGrp="1"/>
          </p:cNvSpPr>
          <p:nvPr>
            <p:ph type="dt" sz="half" idx="6"/>
          </p:nvPr>
        </p:nvSpPr>
        <p:spPr/>
        <p:txBody>
          <a:bodyPr/>
          <a:lstStyle/>
          <a:p>
            <a:fld id="{8C78094E-A2A2-469B-9062-E03C836130E2}" type="datetime1">
              <a:rPr lang="fr-FR" smtClean="0"/>
              <a:pPr/>
              <a:t>06/03/2019</a:t>
            </a:fld>
            <a:endParaRPr lang="en-US"/>
          </a:p>
        </p:txBody>
      </p:sp>
      <p:sp>
        <p:nvSpPr>
          <p:cNvPr id="18" name="Espace réservé du numéro de diapositive 17"/>
          <p:cNvSpPr>
            <a:spLocks noGrp="1"/>
          </p:cNvSpPr>
          <p:nvPr>
            <p:ph type="sldNum" sz="quarter" idx="7"/>
          </p:nvPr>
        </p:nvSpPr>
        <p:spPr/>
        <p:txBody>
          <a:bodyPr/>
          <a:lstStyle/>
          <a:p>
            <a:fld id="{B6F15528-21DE-4FAA-801E-634DDDAF4B2B}" type="slidenum">
              <a:rPr lang="fr-FR" smtClean="0"/>
              <a:pPr/>
              <a:t>217</a:t>
            </a:fld>
            <a:endParaRPr lang="fr-FR"/>
          </a:p>
        </p:txBody>
      </p:sp>
    </p:spTree>
    <p:extLst>
      <p:ext uri="{BB962C8B-B14F-4D97-AF65-F5344CB8AC3E}">
        <p14:creationId xmlns:p14="http://schemas.microsoft.com/office/powerpoint/2010/main" xmlns="" val="186678082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4846474"/>
            <a:ext cx="8298753" cy="1694329"/>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2044255" y="4834024"/>
            <a:ext cx="1221761" cy="199401"/>
          </a:xfrm>
          <a:custGeom>
            <a:avLst/>
            <a:gdLst/>
            <a:ahLst/>
            <a:cxnLst/>
            <a:rect l="l" t="t" r="r" b="b"/>
            <a:pathLst>
              <a:path w="1346200" h="219710">
                <a:moveTo>
                  <a:pt x="0" y="0"/>
                </a:moveTo>
                <a:lnTo>
                  <a:pt x="0" y="219455"/>
                </a:lnTo>
                <a:lnTo>
                  <a:pt x="1345691" y="219455"/>
                </a:lnTo>
                <a:lnTo>
                  <a:pt x="1345691" y="0"/>
                </a:lnTo>
                <a:lnTo>
                  <a:pt x="0" y="0"/>
                </a:lnTo>
                <a:close/>
              </a:path>
            </a:pathLst>
          </a:custGeom>
          <a:solidFill>
            <a:srgbClr val="FFFFFF"/>
          </a:solidFill>
        </p:spPr>
        <p:txBody>
          <a:bodyPr wrap="square" lIns="0" tIns="0" rIns="0" bIns="0" rtlCol="0"/>
          <a:lstStyle/>
          <a:p>
            <a:endParaRPr sz="1634"/>
          </a:p>
        </p:txBody>
      </p:sp>
      <p:sp>
        <p:nvSpPr>
          <p:cNvPr id="4" name="object 4"/>
          <p:cNvSpPr/>
          <p:nvPr/>
        </p:nvSpPr>
        <p:spPr>
          <a:xfrm>
            <a:off x="2044255" y="6026279"/>
            <a:ext cx="1221761" cy="199401"/>
          </a:xfrm>
          <a:custGeom>
            <a:avLst/>
            <a:gdLst/>
            <a:ahLst/>
            <a:cxnLst/>
            <a:rect l="l" t="t" r="r" b="b"/>
            <a:pathLst>
              <a:path w="1346200" h="219709">
                <a:moveTo>
                  <a:pt x="0" y="0"/>
                </a:moveTo>
                <a:lnTo>
                  <a:pt x="0" y="219455"/>
                </a:lnTo>
                <a:lnTo>
                  <a:pt x="1345691" y="219455"/>
                </a:lnTo>
                <a:lnTo>
                  <a:pt x="1345691" y="0"/>
                </a:lnTo>
                <a:lnTo>
                  <a:pt x="0" y="0"/>
                </a:lnTo>
                <a:close/>
              </a:path>
            </a:pathLst>
          </a:custGeom>
          <a:solidFill>
            <a:srgbClr val="FFFFFF"/>
          </a:solidFill>
        </p:spPr>
        <p:txBody>
          <a:bodyPr wrap="square" lIns="0" tIns="0" rIns="0" bIns="0" rtlCol="0"/>
          <a:lstStyle/>
          <a:p>
            <a:endParaRPr sz="1634"/>
          </a:p>
        </p:txBody>
      </p:sp>
      <p:sp>
        <p:nvSpPr>
          <p:cNvPr id="5" name="object 5"/>
          <p:cNvSpPr/>
          <p:nvPr/>
        </p:nvSpPr>
        <p:spPr>
          <a:xfrm>
            <a:off x="3265552" y="6225449"/>
            <a:ext cx="3220378" cy="199401"/>
          </a:xfrm>
          <a:custGeom>
            <a:avLst/>
            <a:gdLst/>
            <a:ahLst/>
            <a:cxnLst/>
            <a:rect l="l" t="t" r="r" b="b"/>
            <a:pathLst>
              <a:path w="3548379" h="219709">
                <a:moveTo>
                  <a:pt x="0" y="0"/>
                </a:moveTo>
                <a:lnTo>
                  <a:pt x="0" y="219455"/>
                </a:lnTo>
                <a:lnTo>
                  <a:pt x="3547871" y="219455"/>
                </a:lnTo>
                <a:lnTo>
                  <a:pt x="3547871" y="0"/>
                </a:lnTo>
                <a:lnTo>
                  <a:pt x="0" y="0"/>
                </a:lnTo>
                <a:close/>
              </a:path>
            </a:pathLst>
          </a:custGeom>
          <a:solidFill>
            <a:srgbClr val="FFFFFF"/>
          </a:solidFill>
        </p:spPr>
        <p:txBody>
          <a:bodyPr wrap="square" lIns="0" tIns="0" rIns="0" bIns="0" rtlCol="0"/>
          <a:lstStyle/>
          <a:p>
            <a:endParaRPr sz="1634"/>
          </a:p>
        </p:txBody>
      </p:sp>
      <p:sp>
        <p:nvSpPr>
          <p:cNvPr id="6" name="object 6"/>
          <p:cNvSpPr/>
          <p:nvPr/>
        </p:nvSpPr>
        <p:spPr>
          <a:xfrm>
            <a:off x="6485469" y="6225449"/>
            <a:ext cx="554979" cy="199401"/>
          </a:xfrm>
          <a:custGeom>
            <a:avLst/>
            <a:gdLst/>
            <a:ahLst/>
            <a:cxnLst/>
            <a:rect l="l" t="t" r="r" b="b"/>
            <a:pathLst>
              <a:path w="611504" h="219709">
                <a:moveTo>
                  <a:pt x="0" y="0"/>
                </a:moveTo>
                <a:lnTo>
                  <a:pt x="0" y="219455"/>
                </a:lnTo>
                <a:lnTo>
                  <a:pt x="611123" y="219455"/>
                </a:lnTo>
                <a:lnTo>
                  <a:pt x="611123" y="0"/>
                </a:lnTo>
                <a:lnTo>
                  <a:pt x="0" y="0"/>
                </a:lnTo>
                <a:close/>
              </a:path>
            </a:pathLst>
          </a:custGeom>
          <a:solidFill>
            <a:srgbClr val="FFFFFF"/>
          </a:solidFill>
        </p:spPr>
        <p:txBody>
          <a:bodyPr wrap="square" lIns="0" tIns="0" rIns="0" bIns="0" rtlCol="0"/>
          <a:lstStyle/>
          <a:p>
            <a:endParaRPr sz="1634"/>
          </a:p>
        </p:txBody>
      </p:sp>
      <p:sp>
        <p:nvSpPr>
          <p:cNvPr id="7" name="object 7"/>
          <p:cNvSpPr/>
          <p:nvPr/>
        </p:nvSpPr>
        <p:spPr>
          <a:xfrm>
            <a:off x="7040103" y="6225449"/>
            <a:ext cx="1554864" cy="199401"/>
          </a:xfrm>
          <a:custGeom>
            <a:avLst/>
            <a:gdLst/>
            <a:ahLst/>
            <a:cxnLst/>
            <a:rect l="l" t="t" r="r" b="b"/>
            <a:pathLst>
              <a:path w="1713229" h="219709">
                <a:moveTo>
                  <a:pt x="0" y="0"/>
                </a:moveTo>
                <a:lnTo>
                  <a:pt x="0" y="219455"/>
                </a:lnTo>
                <a:lnTo>
                  <a:pt x="1712975" y="219455"/>
                </a:lnTo>
                <a:lnTo>
                  <a:pt x="1712975" y="0"/>
                </a:lnTo>
                <a:lnTo>
                  <a:pt x="0" y="0"/>
                </a:lnTo>
                <a:close/>
              </a:path>
            </a:pathLst>
          </a:custGeom>
          <a:solidFill>
            <a:srgbClr val="FFFFFF"/>
          </a:solidFill>
        </p:spPr>
        <p:txBody>
          <a:bodyPr wrap="square" lIns="0" tIns="0" rIns="0" bIns="0" rtlCol="0"/>
          <a:lstStyle/>
          <a:p>
            <a:endParaRPr sz="1634"/>
          </a:p>
        </p:txBody>
      </p:sp>
      <p:sp>
        <p:nvSpPr>
          <p:cNvPr id="8" name="object 8"/>
          <p:cNvSpPr/>
          <p:nvPr/>
        </p:nvSpPr>
        <p:spPr>
          <a:xfrm>
            <a:off x="8594737" y="6225449"/>
            <a:ext cx="1553712" cy="199401"/>
          </a:xfrm>
          <a:custGeom>
            <a:avLst/>
            <a:gdLst/>
            <a:ahLst/>
            <a:cxnLst/>
            <a:rect l="l" t="t" r="r" b="b"/>
            <a:pathLst>
              <a:path w="1711959" h="219709">
                <a:moveTo>
                  <a:pt x="0" y="0"/>
                </a:moveTo>
                <a:lnTo>
                  <a:pt x="0" y="219455"/>
                </a:lnTo>
                <a:lnTo>
                  <a:pt x="1711451" y="219455"/>
                </a:lnTo>
                <a:lnTo>
                  <a:pt x="1711451" y="0"/>
                </a:lnTo>
                <a:lnTo>
                  <a:pt x="0" y="0"/>
                </a:lnTo>
                <a:close/>
              </a:path>
            </a:pathLst>
          </a:custGeom>
          <a:solidFill>
            <a:srgbClr val="FFFFFF"/>
          </a:solidFill>
        </p:spPr>
        <p:txBody>
          <a:bodyPr wrap="square" lIns="0" tIns="0" rIns="0" bIns="0" rtlCol="0"/>
          <a:lstStyle/>
          <a:p>
            <a:endParaRPr sz="1634"/>
          </a:p>
        </p:txBody>
      </p:sp>
      <p:sp>
        <p:nvSpPr>
          <p:cNvPr id="9" name="object 9"/>
          <p:cNvSpPr/>
          <p:nvPr/>
        </p:nvSpPr>
        <p:spPr>
          <a:xfrm>
            <a:off x="2044255" y="6424620"/>
            <a:ext cx="1221761" cy="116413"/>
          </a:xfrm>
          <a:custGeom>
            <a:avLst/>
            <a:gdLst/>
            <a:ahLst/>
            <a:cxnLst/>
            <a:rect l="l" t="t" r="r" b="b"/>
            <a:pathLst>
              <a:path w="1346200" h="128270">
                <a:moveTo>
                  <a:pt x="0" y="0"/>
                </a:moveTo>
                <a:lnTo>
                  <a:pt x="0" y="128016"/>
                </a:lnTo>
                <a:lnTo>
                  <a:pt x="1345691" y="128016"/>
                </a:lnTo>
                <a:lnTo>
                  <a:pt x="1345691" y="0"/>
                </a:lnTo>
                <a:lnTo>
                  <a:pt x="0" y="0"/>
                </a:lnTo>
                <a:close/>
              </a:path>
            </a:pathLst>
          </a:custGeom>
          <a:solidFill>
            <a:srgbClr val="FFFFFF"/>
          </a:solidFill>
        </p:spPr>
        <p:txBody>
          <a:bodyPr wrap="square" lIns="0" tIns="0" rIns="0" bIns="0" rtlCol="0"/>
          <a:lstStyle/>
          <a:p>
            <a:endParaRPr sz="1634"/>
          </a:p>
        </p:txBody>
      </p:sp>
      <p:sp>
        <p:nvSpPr>
          <p:cNvPr id="10" name="object 10"/>
          <p:cNvSpPr txBox="1"/>
          <p:nvPr/>
        </p:nvSpPr>
        <p:spPr>
          <a:xfrm>
            <a:off x="4388650" y="561549"/>
            <a:ext cx="922660" cy="181605"/>
          </a:xfrm>
          <a:prstGeom prst="rect">
            <a:avLst/>
          </a:prstGeom>
        </p:spPr>
        <p:txBody>
          <a:bodyPr vert="horz" wrap="square" lIns="0" tIns="55325" rIns="0" bIns="0" rtlCol="0">
            <a:spAutoFit/>
          </a:bodyPr>
          <a:lstStyle/>
          <a:p>
            <a:pPr marL="305453">
              <a:spcBef>
                <a:spcPts val="436"/>
              </a:spcBef>
            </a:pPr>
            <a:r>
              <a:rPr sz="817" b="1" spc="-5" dirty="0">
                <a:solidFill>
                  <a:srgbClr val="FFFFFF"/>
                </a:solidFill>
                <a:latin typeface="Times New Roman"/>
                <a:cs typeface="Times New Roman"/>
              </a:rPr>
              <a:t>PASSIF</a:t>
            </a:r>
            <a:endParaRPr sz="817">
              <a:latin typeface="Times New Roman"/>
              <a:cs typeface="Times New Roman"/>
            </a:endParaRPr>
          </a:p>
        </p:txBody>
      </p:sp>
      <p:sp>
        <p:nvSpPr>
          <p:cNvPr id="11" name="object 11"/>
          <p:cNvSpPr/>
          <p:nvPr/>
        </p:nvSpPr>
        <p:spPr>
          <a:xfrm>
            <a:off x="4850614" y="316736"/>
            <a:ext cx="3365607" cy="145228"/>
          </a:xfrm>
          <a:custGeom>
            <a:avLst/>
            <a:gdLst/>
            <a:ahLst/>
            <a:cxnLst/>
            <a:rect l="l" t="t" r="r" b="b"/>
            <a:pathLst>
              <a:path w="3708400" h="160020">
                <a:moveTo>
                  <a:pt x="3707891" y="0"/>
                </a:moveTo>
                <a:lnTo>
                  <a:pt x="3707891" y="160019"/>
                </a:lnTo>
                <a:lnTo>
                  <a:pt x="0" y="160019"/>
                </a:lnTo>
                <a:lnTo>
                  <a:pt x="0" y="0"/>
                </a:lnTo>
                <a:lnTo>
                  <a:pt x="3707891" y="0"/>
                </a:lnTo>
                <a:close/>
              </a:path>
            </a:pathLst>
          </a:custGeom>
          <a:solidFill>
            <a:srgbClr val="C0CFE1"/>
          </a:solidFill>
        </p:spPr>
        <p:txBody>
          <a:bodyPr wrap="square" lIns="0" tIns="0" rIns="0" bIns="0" rtlCol="0"/>
          <a:lstStyle/>
          <a:p>
            <a:endParaRPr sz="1634"/>
          </a:p>
        </p:txBody>
      </p:sp>
      <p:sp>
        <p:nvSpPr>
          <p:cNvPr id="12" name="object 12"/>
          <p:cNvSpPr/>
          <p:nvPr/>
        </p:nvSpPr>
        <p:spPr>
          <a:xfrm>
            <a:off x="4839549" y="316736"/>
            <a:ext cx="3387505" cy="157907"/>
          </a:xfrm>
          <a:custGeom>
            <a:avLst/>
            <a:gdLst/>
            <a:ahLst/>
            <a:cxnLst/>
            <a:rect l="l" t="t" r="r" b="b"/>
            <a:pathLst>
              <a:path w="3732529" h="173990">
                <a:moveTo>
                  <a:pt x="24383" y="147827"/>
                </a:moveTo>
                <a:lnTo>
                  <a:pt x="24383" y="0"/>
                </a:lnTo>
                <a:lnTo>
                  <a:pt x="0" y="0"/>
                </a:lnTo>
                <a:lnTo>
                  <a:pt x="0" y="167639"/>
                </a:lnTo>
                <a:lnTo>
                  <a:pt x="4571" y="173735"/>
                </a:lnTo>
                <a:lnTo>
                  <a:pt x="12191" y="173735"/>
                </a:lnTo>
                <a:lnTo>
                  <a:pt x="12191" y="147827"/>
                </a:lnTo>
                <a:lnTo>
                  <a:pt x="24383" y="147827"/>
                </a:lnTo>
                <a:close/>
              </a:path>
              <a:path w="3732529" h="173990">
                <a:moveTo>
                  <a:pt x="3720083" y="147827"/>
                </a:moveTo>
                <a:lnTo>
                  <a:pt x="12191" y="147827"/>
                </a:lnTo>
                <a:lnTo>
                  <a:pt x="24383" y="160019"/>
                </a:lnTo>
                <a:lnTo>
                  <a:pt x="24383" y="173735"/>
                </a:lnTo>
                <a:lnTo>
                  <a:pt x="3707891" y="173735"/>
                </a:lnTo>
                <a:lnTo>
                  <a:pt x="3707891" y="160019"/>
                </a:lnTo>
                <a:lnTo>
                  <a:pt x="3720083" y="147827"/>
                </a:lnTo>
                <a:close/>
              </a:path>
              <a:path w="3732529" h="173990">
                <a:moveTo>
                  <a:pt x="24383" y="173735"/>
                </a:moveTo>
                <a:lnTo>
                  <a:pt x="24383" y="160019"/>
                </a:lnTo>
                <a:lnTo>
                  <a:pt x="12191" y="147827"/>
                </a:lnTo>
                <a:lnTo>
                  <a:pt x="12191" y="173735"/>
                </a:lnTo>
                <a:lnTo>
                  <a:pt x="24383" y="173735"/>
                </a:lnTo>
                <a:close/>
              </a:path>
              <a:path w="3732529" h="173990">
                <a:moveTo>
                  <a:pt x="3732275" y="167639"/>
                </a:moveTo>
                <a:lnTo>
                  <a:pt x="3732275" y="0"/>
                </a:lnTo>
                <a:lnTo>
                  <a:pt x="3707891" y="0"/>
                </a:lnTo>
                <a:lnTo>
                  <a:pt x="3707891" y="147827"/>
                </a:lnTo>
                <a:lnTo>
                  <a:pt x="3720083" y="147827"/>
                </a:lnTo>
                <a:lnTo>
                  <a:pt x="3720083" y="173735"/>
                </a:lnTo>
                <a:lnTo>
                  <a:pt x="3727703" y="173735"/>
                </a:lnTo>
                <a:lnTo>
                  <a:pt x="3732275" y="167639"/>
                </a:lnTo>
                <a:close/>
              </a:path>
              <a:path w="3732529" h="173990">
                <a:moveTo>
                  <a:pt x="3720083" y="173735"/>
                </a:moveTo>
                <a:lnTo>
                  <a:pt x="3720083" y="147827"/>
                </a:lnTo>
                <a:lnTo>
                  <a:pt x="3707891" y="160019"/>
                </a:lnTo>
                <a:lnTo>
                  <a:pt x="3707891" y="173735"/>
                </a:lnTo>
                <a:lnTo>
                  <a:pt x="3720083" y="173735"/>
                </a:lnTo>
                <a:close/>
              </a:path>
            </a:pathLst>
          </a:custGeom>
          <a:solidFill>
            <a:srgbClr val="021340"/>
          </a:solidFill>
        </p:spPr>
        <p:txBody>
          <a:bodyPr wrap="square" lIns="0" tIns="0" rIns="0" bIns="0" rtlCol="0"/>
          <a:lstStyle/>
          <a:p>
            <a:endParaRPr sz="1634"/>
          </a:p>
        </p:txBody>
      </p:sp>
      <p:sp>
        <p:nvSpPr>
          <p:cNvPr id="13" name="object 13"/>
          <p:cNvSpPr txBox="1"/>
          <p:nvPr/>
        </p:nvSpPr>
        <p:spPr>
          <a:xfrm>
            <a:off x="5592897" y="233748"/>
            <a:ext cx="1879323" cy="251479"/>
          </a:xfrm>
          <a:prstGeom prst="rect">
            <a:avLst/>
          </a:prstGeom>
        </p:spPr>
        <p:txBody>
          <a:bodyPr vert="horz" wrap="square" lIns="0" tIns="0" rIns="0" bIns="0" rtlCol="0">
            <a:spAutoFit/>
          </a:bodyPr>
          <a:lstStyle/>
          <a:p>
            <a:pPr marL="11527">
              <a:tabLst>
                <a:tab pos="1141125" algn="l"/>
              </a:tabLst>
            </a:pPr>
            <a:r>
              <a:rPr sz="1634" b="1" spc="-5" dirty="0">
                <a:solidFill>
                  <a:srgbClr val="051E5A"/>
                </a:solidFill>
                <a:latin typeface="Arial"/>
                <a:cs typeface="Arial"/>
              </a:rPr>
              <a:t>Modèle</a:t>
            </a:r>
            <a:r>
              <a:rPr sz="1634" b="1" spc="-9" dirty="0">
                <a:solidFill>
                  <a:srgbClr val="051E5A"/>
                </a:solidFill>
                <a:latin typeface="Arial"/>
                <a:cs typeface="Arial"/>
              </a:rPr>
              <a:t> </a:t>
            </a:r>
            <a:r>
              <a:rPr sz="1634" b="1" spc="-5" dirty="0">
                <a:solidFill>
                  <a:srgbClr val="051E5A"/>
                </a:solidFill>
                <a:latin typeface="Arial"/>
                <a:cs typeface="Arial"/>
              </a:rPr>
              <a:t>en	portrait</a:t>
            </a:r>
            <a:endParaRPr sz="1634">
              <a:latin typeface="Arial"/>
              <a:cs typeface="Arial"/>
            </a:endParaRPr>
          </a:p>
        </p:txBody>
      </p:sp>
      <p:sp>
        <p:nvSpPr>
          <p:cNvPr id="14" name="object 14"/>
          <p:cNvSpPr/>
          <p:nvPr/>
        </p:nvSpPr>
        <p:spPr>
          <a:xfrm>
            <a:off x="4388650" y="561548"/>
            <a:ext cx="922660" cy="205164"/>
          </a:xfrm>
          <a:custGeom>
            <a:avLst/>
            <a:gdLst/>
            <a:ahLst/>
            <a:cxnLst/>
            <a:rect l="l" t="t" r="r" b="b"/>
            <a:pathLst>
              <a:path w="1016635" h="226059">
                <a:moveTo>
                  <a:pt x="0" y="0"/>
                </a:moveTo>
                <a:lnTo>
                  <a:pt x="0" y="225551"/>
                </a:lnTo>
                <a:lnTo>
                  <a:pt x="1016507" y="225551"/>
                </a:lnTo>
                <a:lnTo>
                  <a:pt x="1016507" y="0"/>
                </a:lnTo>
                <a:lnTo>
                  <a:pt x="0" y="0"/>
                </a:lnTo>
                <a:close/>
              </a:path>
            </a:pathLst>
          </a:custGeom>
          <a:solidFill>
            <a:srgbClr val="BF0000"/>
          </a:solidFill>
        </p:spPr>
        <p:txBody>
          <a:bodyPr wrap="square" lIns="0" tIns="0" rIns="0" bIns="0" rtlCol="0"/>
          <a:lstStyle/>
          <a:p>
            <a:endParaRPr sz="1634"/>
          </a:p>
        </p:txBody>
      </p:sp>
      <p:sp>
        <p:nvSpPr>
          <p:cNvPr id="15" name="object 15"/>
          <p:cNvSpPr/>
          <p:nvPr/>
        </p:nvSpPr>
        <p:spPr>
          <a:xfrm>
            <a:off x="4377586" y="549100"/>
            <a:ext cx="946288" cy="228216"/>
          </a:xfrm>
          <a:custGeom>
            <a:avLst/>
            <a:gdLst/>
            <a:ahLst/>
            <a:cxnLst/>
            <a:rect l="l" t="t" r="r" b="b"/>
            <a:pathLst>
              <a:path w="1042670" h="251459">
                <a:moveTo>
                  <a:pt x="1042415" y="245363"/>
                </a:moveTo>
                <a:lnTo>
                  <a:pt x="1042415" y="6095"/>
                </a:lnTo>
                <a:lnTo>
                  <a:pt x="1036319" y="0"/>
                </a:lnTo>
                <a:lnTo>
                  <a:pt x="6095" y="0"/>
                </a:lnTo>
                <a:lnTo>
                  <a:pt x="0" y="6095"/>
                </a:lnTo>
                <a:lnTo>
                  <a:pt x="0" y="245363"/>
                </a:lnTo>
                <a:lnTo>
                  <a:pt x="6095" y="251459"/>
                </a:lnTo>
                <a:lnTo>
                  <a:pt x="12191" y="251459"/>
                </a:lnTo>
                <a:lnTo>
                  <a:pt x="12191" y="25907"/>
                </a:lnTo>
                <a:lnTo>
                  <a:pt x="25907" y="13715"/>
                </a:lnTo>
                <a:lnTo>
                  <a:pt x="25907" y="25907"/>
                </a:lnTo>
                <a:lnTo>
                  <a:pt x="1016507" y="25907"/>
                </a:lnTo>
                <a:lnTo>
                  <a:pt x="1016507" y="13715"/>
                </a:lnTo>
                <a:lnTo>
                  <a:pt x="1028699" y="25907"/>
                </a:lnTo>
                <a:lnTo>
                  <a:pt x="1028699" y="251459"/>
                </a:lnTo>
                <a:lnTo>
                  <a:pt x="1036319" y="251459"/>
                </a:lnTo>
                <a:lnTo>
                  <a:pt x="1042415" y="245363"/>
                </a:lnTo>
                <a:close/>
              </a:path>
              <a:path w="1042670" h="251459">
                <a:moveTo>
                  <a:pt x="25907" y="25907"/>
                </a:moveTo>
                <a:lnTo>
                  <a:pt x="25907" y="13715"/>
                </a:lnTo>
                <a:lnTo>
                  <a:pt x="12191" y="25907"/>
                </a:lnTo>
                <a:lnTo>
                  <a:pt x="25907" y="25907"/>
                </a:lnTo>
                <a:close/>
              </a:path>
              <a:path w="1042670" h="251459">
                <a:moveTo>
                  <a:pt x="25907" y="225551"/>
                </a:moveTo>
                <a:lnTo>
                  <a:pt x="25907" y="25907"/>
                </a:lnTo>
                <a:lnTo>
                  <a:pt x="12191" y="25907"/>
                </a:lnTo>
                <a:lnTo>
                  <a:pt x="12191" y="225551"/>
                </a:lnTo>
                <a:lnTo>
                  <a:pt x="25907" y="225551"/>
                </a:lnTo>
                <a:close/>
              </a:path>
              <a:path w="1042670" h="251459">
                <a:moveTo>
                  <a:pt x="1028699" y="225551"/>
                </a:moveTo>
                <a:lnTo>
                  <a:pt x="12191" y="225551"/>
                </a:lnTo>
                <a:lnTo>
                  <a:pt x="25907" y="239267"/>
                </a:lnTo>
                <a:lnTo>
                  <a:pt x="25907" y="251459"/>
                </a:lnTo>
                <a:lnTo>
                  <a:pt x="1016507" y="251459"/>
                </a:lnTo>
                <a:lnTo>
                  <a:pt x="1016507" y="239267"/>
                </a:lnTo>
                <a:lnTo>
                  <a:pt x="1028699" y="225551"/>
                </a:lnTo>
                <a:close/>
              </a:path>
              <a:path w="1042670" h="251459">
                <a:moveTo>
                  <a:pt x="25907" y="251459"/>
                </a:moveTo>
                <a:lnTo>
                  <a:pt x="25907" y="239267"/>
                </a:lnTo>
                <a:lnTo>
                  <a:pt x="12191" y="225551"/>
                </a:lnTo>
                <a:lnTo>
                  <a:pt x="12191" y="251459"/>
                </a:lnTo>
                <a:lnTo>
                  <a:pt x="25907" y="251459"/>
                </a:lnTo>
                <a:close/>
              </a:path>
              <a:path w="1042670" h="251459">
                <a:moveTo>
                  <a:pt x="1028699" y="25907"/>
                </a:moveTo>
                <a:lnTo>
                  <a:pt x="1016507" y="13715"/>
                </a:lnTo>
                <a:lnTo>
                  <a:pt x="1016507" y="25907"/>
                </a:lnTo>
                <a:lnTo>
                  <a:pt x="1028699" y="25907"/>
                </a:lnTo>
                <a:close/>
              </a:path>
              <a:path w="1042670" h="251459">
                <a:moveTo>
                  <a:pt x="1028699" y="225551"/>
                </a:moveTo>
                <a:lnTo>
                  <a:pt x="1028699" y="25907"/>
                </a:lnTo>
                <a:lnTo>
                  <a:pt x="1016507" y="25907"/>
                </a:lnTo>
                <a:lnTo>
                  <a:pt x="1016507" y="225551"/>
                </a:lnTo>
                <a:lnTo>
                  <a:pt x="1028699" y="225551"/>
                </a:lnTo>
                <a:close/>
              </a:path>
              <a:path w="1042670" h="251459">
                <a:moveTo>
                  <a:pt x="1028699" y="251459"/>
                </a:moveTo>
                <a:lnTo>
                  <a:pt x="1028699" y="225551"/>
                </a:lnTo>
                <a:lnTo>
                  <a:pt x="1016507" y="239267"/>
                </a:lnTo>
                <a:lnTo>
                  <a:pt x="1016507" y="251459"/>
                </a:lnTo>
                <a:lnTo>
                  <a:pt x="1028699" y="251459"/>
                </a:lnTo>
                <a:close/>
              </a:path>
            </a:pathLst>
          </a:custGeom>
          <a:solidFill>
            <a:srgbClr val="021340"/>
          </a:solidFill>
        </p:spPr>
        <p:txBody>
          <a:bodyPr wrap="square" lIns="0" tIns="0" rIns="0" bIns="0" rtlCol="0"/>
          <a:lstStyle/>
          <a:p>
            <a:endParaRPr sz="1634"/>
          </a:p>
        </p:txBody>
      </p:sp>
      <p:graphicFrame>
        <p:nvGraphicFramePr>
          <p:cNvPr id="16" name="object 16"/>
          <p:cNvGraphicFramePr>
            <a:graphicFrameLocks noGrp="1"/>
          </p:cNvGraphicFramePr>
          <p:nvPr/>
        </p:nvGraphicFramePr>
        <p:xfrm>
          <a:off x="2038492" y="490780"/>
          <a:ext cx="8103730" cy="6095686"/>
        </p:xfrm>
        <a:graphic>
          <a:graphicData uri="http://schemas.openxmlformats.org/drawingml/2006/table">
            <a:tbl>
              <a:tblPr firstRow="1" bandRow="1">
                <a:tableStyleId>{2D5ABB26-0587-4C30-8999-92F81FD0307C}</a:tableStyleId>
              </a:tblPr>
              <a:tblGrid>
                <a:gridCol w="1221297"/>
                <a:gridCol w="3219917"/>
                <a:gridCol w="554633"/>
                <a:gridCol w="1554633"/>
                <a:gridCol w="1553250"/>
              </a:tblGrid>
              <a:tr h="218533">
                <a:tc rowSpan="2">
                  <a:txBody>
                    <a:bodyPr/>
                    <a:lstStyle/>
                    <a:p>
                      <a:pPr>
                        <a:lnSpc>
                          <a:spcPct val="100000"/>
                        </a:lnSpc>
                        <a:spcBef>
                          <a:spcPts val="15"/>
                        </a:spcBef>
                      </a:pPr>
                      <a:endParaRPr sz="800">
                        <a:latin typeface="Times New Roman"/>
                        <a:cs typeface="Times New Roman"/>
                      </a:endParaRPr>
                    </a:p>
                    <a:p>
                      <a:pPr algn="ctr">
                        <a:lnSpc>
                          <a:spcPct val="100000"/>
                        </a:lnSpc>
                      </a:pPr>
                      <a:r>
                        <a:rPr sz="800" b="1" spc="-5" dirty="0">
                          <a:solidFill>
                            <a:srgbClr val="FFFFFF"/>
                          </a:solidFill>
                          <a:latin typeface="Times New Roman"/>
                          <a:cs typeface="Times New Roman"/>
                        </a:rPr>
                        <a:t>REF</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rowSpan="2">
                  <a:txBody>
                    <a:bodyPr/>
                    <a:lstStyle/>
                    <a:p>
                      <a:pPr marR="48895" algn="ctr">
                        <a:lnSpc>
                          <a:spcPct val="100000"/>
                        </a:lnSpc>
                        <a:spcBef>
                          <a:spcPts val="260"/>
                        </a:spcBef>
                      </a:pPr>
                      <a:r>
                        <a:rPr sz="1600" spc="-25" dirty="0">
                          <a:solidFill>
                            <a:srgbClr val="FFFFFF"/>
                          </a:solidFill>
                          <a:latin typeface="Arial"/>
                          <a:cs typeface="Arial"/>
                        </a:rPr>
                        <a:t>PASSIF</a:t>
                      </a:r>
                      <a:endParaRPr sz="160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rowSpan="2">
                  <a:txBody>
                    <a:bodyPr/>
                    <a:lstStyle/>
                    <a:p>
                      <a:pPr>
                        <a:lnSpc>
                          <a:spcPct val="100000"/>
                        </a:lnSpc>
                        <a:spcBef>
                          <a:spcPts val="15"/>
                        </a:spcBef>
                      </a:pPr>
                      <a:endParaRPr sz="800">
                        <a:latin typeface="Times New Roman"/>
                        <a:cs typeface="Times New Roman"/>
                      </a:endParaRPr>
                    </a:p>
                    <a:p>
                      <a:pPr marL="170180">
                        <a:lnSpc>
                          <a:spcPct val="100000"/>
                        </a:lnSpc>
                      </a:pPr>
                      <a:r>
                        <a:rPr sz="800" b="1" spc="-5" dirty="0">
                          <a:solidFill>
                            <a:srgbClr val="FFFFFF"/>
                          </a:solidFill>
                          <a:latin typeface="Times New Roman"/>
                          <a:cs typeface="Times New Roman"/>
                        </a:rPr>
                        <a:t>Note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309"/>
                        </a:spcBef>
                        <a:tabLst>
                          <a:tab pos="967740" algn="l"/>
                        </a:tabLst>
                      </a:pPr>
                      <a:r>
                        <a:rPr sz="800" b="1" spc="-10" dirty="0">
                          <a:solidFill>
                            <a:srgbClr val="FFFFFF"/>
                          </a:solidFill>
                          <a:latin typeface="Times New Roman"/>
                          <a:cs typeface="Times New Roman"/>
                        </a:rPr>
                        <a:t>EXERCICE</a:t>
                      </a:r>
                      <a:r>
                        <a:rPr sz="800" b="1" spc="35" dirty="0">
                          <a:solidFill>
                            <a:srgbClr val="FFFFFF"/>
                          </a:solidFill>
                          <a:latin typeface="Times New Roman"/>
                          <a:cs typeface="Times New Roman"/>
                        </a:rPr>
                        <a:t> </a:t>
                      </a:r>
                      <a:r>
                        <a:rPr sz="800" b="1" spc="-5" dirty="0">
                          <a:solidFill>
                            <a:srgbClr val="FFFFFF"/>
                          </a:solidFill>
                          <a:latin typeface="Times New Roman"/>
                          <a:cs typeface="Times New Roman"/>
                        </a:rPr>
                        <a:t>AU	</a:t>
                      </a:r>
                      <a:r>
                        <a:rPr sz="800" b="1" dirty="0">
                          <a:solidFill>
                            <a:srgbClr val="FFFFFF"/>
                          </a:solidFill>
                          <a:latin typeface="Times New Roman"/>
                          <a:cs typeface="Times New Roman"/>
                        </a:rPr>
                        <a:t>31/12/N</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309"/>
                        </a:spcBef>
                      </a:pPr>
                      <a:r>
                        <a:rPr sz="800" b="1" spc="-10" dirty="0">
                          <a:solidFill>
                            <a:srgbClr val="FFFFFF"/>
                          </a:solidFill>
                          <a:latin typeface="Times New Roman"/>
                          <a:cs typeface="Times New Roman"/>
                        </a:rPr>
                        <a:t>EXERCICE </a:t>
                      </a:r>
                      <a:r>
                        <a:rPr sz="800" b="1" spc="-5" dirty="0">
                          <a:solidFill>
                            <a:srgbClr val="FFFFFF"/>
                          </a:solidFill>
                          <a:latin typeface="Times New Roman"/>
                          <a:cs typeface="Times New Roman"/>
                        </a:rPr>
                        <a:t>AU   </a:t>
                      </a:r>
                      <a:r>
                        <a:rPr sz="800" b="1" dirty="0">
                          <a:solidFill>
                            <a:srgbClr val="FFFFFF"/>
                          </a:solidFill>
                          <a:latin typeface="Times New Roman"/>
                          <a:cs typeface="Times New Roman"/>
                        </a:rPr>
                        <a:t>31/12/N-1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r>
              <a:tr h="159059">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vMerge="1">
                  <a:txBody>
                    <a:bodyPr/>
                    <a:lstStyle/>
                    <a:p>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45"/>
                        </a:spcBef>
                      </a:pPr>
                      <a:r>
                        <a:rPr sz="800" b="1" spc="-5" dirty="0">
                          <a:solidFill>
                            <a:srgbClr val="FFFFFF"/>
                          </a:solidFill>
                          <a:latin typeface="Times New Roman"/>
                          <a:cs typeface="Times New Roman"/>
                        </a:rPr>
                        <a:t>NET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algn="ctr">
                        <a:lnSpc>
                          <a:spcPct val="100000"/>
                        </a:lnSpc>
                        <a:spcBef>
                          <a:spcPts val="45"/>
                        </a:spcBef>
                      </a:pPr>
                      <a:r>
                        <a:rPr sz="800" b="1" spc="-5" dirty="0">
                          <a:solidFill>
                            <a:srgbClr val="FFFFFF"/>
                          </a:solidFill>
                          <a:latin typeface="Times New Roman"/>
                          <a:cs typeface="Times New Roman"/>
                        </a:rPr>
                        <a:t>NET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r>
              <a:tr h="197786">
                <a:tc>
                  <a:txBody>
                    <a:bodyPr/>
                    <a:lstStyle/>
                    <a:p>
                      <a:pPr marR="553720" algn="r">
                        <a:lnSpc>
                          <a:spcPct val="100000"/>
                        </a:lnSpc>
                        <a:spcBef>
                          <a:spcPts val="20"/>
                        </a:spcBef>
                      </a:pPr>
                      <a:r>
                        <a:rPr sz="1100" dirty="0">
                          <a:latin typeface="Times New Roman"/>
                          <a:cs typeface="Times New Roman"/>
                        </a:rPr>
                        <a:t>CA</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spc="-5" dirty="0">
                          <a:latin typeface="Times New Roman"/>
                          <a:cs typeface="Times New Roman"/>
                        </a:rPr>
                        <a:t>Capital</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7530" algn="r">
                        <a:lnSpc>
                          <a:spcPct val="100000"/>
                        </a:lnSpc>
                        <a:spcBef>
                          <a:spcPts val="30"/>
                        </a:spcBef>
                      </a:pPr>
                      <a:r>
                        <a:rPr sz="1100" dirty="0">
                          <a:latin typeface="Times New Roman"/>
                          <a:cs typeface="Times New Roman"/>
                        </a:rPr>
                        <a:t>CB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tabLst>
                          <a:tab pos="2373630" algn="l"/>
                        </a:tabLst>
                      </a:pPr>
                      <a:r>
                        <a:rPr sz="1100" b="1" spc="-5" dirty="0">
                          <a:solidFill>
                            <a:srgbClr val="C00000"/>
                          </a:solidFill>
                          <a:latin typeface="Times New Roman"/>
                          <a:cs typeface="Times New Roman"/>
                        </a:rPr>
                        <a:t>Apporteurs capital</a:t>
                      </a:r>
                      <a:r>
                        <a:rPr sz="1100" b="1" spc="30" dirty="0">
                          <a:solidFill>
                            <a:srgbClr val="C00000"/>
                          </a:solidFill>
                          <a:latin typeface="Times New Roman"/>
                          <a:cs typeface="Times New Roman"/>
                        </a:rPr>
                        <a:t> </a:t>
                      </a:r>
                      <a:r>
                        <a:rPr sz="1100" b="1" dirty="0">
                          <a:solidFill>
                            <a:srgbClr val="C00000"/>
                          </a:solidFill>
                          <a:latin typeface="Times New Roman"/>
                          <a:cs typeface="Times New Roman"/>
                        </a:rPr>
                        <a:t>non </a:t>
                      </a:r>
                      <a:r>
                        <a:rPr sz="1100" b="1" spc="-5" dirty="0">
                          <a:solidFill>
                            <a:srgbClr val="C00000"/>
                          </a:solidFill>
                          <a:latin typeface="Times New Roman"/>
                          <a:cs typeface="Times New Roman"/>
                        </a:rPr>
                        <a:t>appelé	</a:t>
                      </a:r>
                      <a:r>
                        <a:rPr sz="1100" spc="-5" dirty="0">
                          <a:latin typeface="Times New Roman"/>
                          <a:cs typeface="Times New Roman"/>
                        </a:rPr>
                        <a: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3720" algn="r">
                        <a:lnSpc>
                          <a:spcPct val="100000"/>
                        </a:lnSpc>
                        <a:spcBef>
                          <a:spcPts val="20"/>
                        </a:spcBef>
                      </a:pPr>
                      <a:r>
                        <a:rPr sz="1100" dirty="0">
                          <a:solidFill>
                            <a:srgbClr val="0D0D0D"/>
                          </a:solidFill>
                          <a:latin typeface="Times New Roman"/>
                          <a:cs typeface="Times New Roman"/>
                        </a:rPr>
                        <a:t>CD</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spc="-5" dirty="0">
                          <a:solidFill>
                            <a:srgbClr val="0D0D0D"/>
                          </a:solidFill>
                          <a:latin typeface="Times New Roman"/>
                          <a:cs typeface="Times New Roman"/>
                        </a:rPr>
                        <a:t>Primes liées au capital</a:t>
                      </a:r>
                      <a:r>
                        <a:rPr sz="1100" spc="50" dirty="0">
                          <a:solidFill>
                            <a:srgbClr val="0D0D0D"/>
                          </a:solidFill>
                          <a:latin typeface="Times New Roman"/>
                          <a:cs typeface="Times New Roman"/>
                        </a:rPr>
                        <a:t> </a:t>
                      </a:r>
                      <a:r>
                        <a:rPr sz="1100" spc="-5" dirty="0">
                          <a:solidFill>
                            <a:srgbClr val="0D0D0D"/>
                          </a:solidFill>
                          <a:latin typeface="Times New Roman"/>
                          <a:cs typeface="Times New Roman"/>
                        </a:rPr>
                        <a:t>social</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7786">
                <a:tc>
                  <a:txBody>
                    <a:bodyPr/>
                    <a:lstStyle/>
                    <a:p>
                      <a:pPr marR="562610" algn="r">
                        <a:lnSpc>
                          <a:spcPct val="100000"/>
                        </a:lnSpc>
                        <a:spcBef>
                          <a:spcPts val="20"/>
                        </a:spcBef>
                      </a:pPr>
                      <a:r>
                        <a:rPr sz="1100" dirty="0">
                          <a:solidFill>
                            <a:srgbClr val="0D0D0D"/>
                          </a:solidFill>
                          <a:latin typeface="Times New Roman"/>
                          <a:cs typeface="Times New Roman"/>
                        </a:rPr>
                        <a:t>CE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5875">
                        <a:lnSpc>
                          <a:spcPct val="100000"/>
                        </a:lnSpc>
                        <a:spcBef>
                          <a:spcPts val="20"/>
                        </a:spcBef>
                      </a:pPr>
                      <a:r>
                        <a:rPr sz="1100" spc="-5" dirty="0">
                          <a:solidFill>
                            <a:srgbClr val="0D0D0D"/>
                          </a:solidFill>
                          <a:latin typeface="Times New Roman"/>
                          <a:cs typeface="Times New Roman"/>
                        </a:rPr>
                        <a:t>Ecarts </a:t>
                      </a:r>
                      <a:r>
                        <a:rPr sz="1100" dirty="0">
                          <a:solidFill>
                            <a:srgbClr val="0D0D0D"/>
                          </a:solidFill>
                          <a:latin typeface="Times New Roman"/>
                          <a:cs typeface="Times New Roman"/>
                        </a:rPr>
                        <a:t>de</a:t>
                      </a:r>
                      <a:r>
                        <a:rPr sz="1100" spc="-20" dirty="0">
                          <a:solidFill>
                            <a:srgbClr val="0D0D0D"/>
                          </a:solidFill>
                          <a:latin typeface="Times New Roman"/>
                          <a:cs typeface="Times New Roman"/>
                        </a:rPr>
                        <a:t> </a:t>
                      </a:r>
                      <a:r>
                        <a:rPr sz="1100" spc="-5" dirty="0">
                          <a:solidFill>
                            <a:srgbClr val="0D0D0D"/>
                          </a:solidFill>
                          <a:latin typeface="Times New Roman"/>
                          <a:cs typeface="Times New Roman"/>
                        </a:rPr>
                        <a:t>réévaluation</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6695">
                        <a:lnSpc>
                          <a:spcPct val="100000"/>
                        </a:lnSpc>
                        <a:spcBef>
                          <a:spcPts val="20"/>
                        </a:spcBef>
                      </a:pPr>
                      <a:r>
                        <a:rPr sz="1100" dirty="0">
                          <a:solidFill>
                            <a:srgbClr val="051E5A"/>
                          </a:solidFill>
                          <a:latin typeface="Times New Roman"/>
                          <a:cs typeface="Times New Roman"/>
                        </a:rPr>
                        <a:t>3e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65150" algn="r">
                        <a:lnSpc>
                          <a:spcPct val="100000"/>
                        </a:lnSpc>
                        <a:spcBef>
                          <a:spcPts val="30"/>
                        </a:spcBef>
                      </a:pPr>
                      <a:r>
                        <a:rPr sz="1100" dirty="0">
                          <a:solidFill>
                            <a:srgbClr val="0D0D0D"/>
                          </a:solidFill>
                          <a:latin typeface="Times New Roman"/>
                          <a:cs typeface="Times New Roman"/>
                        </a:rPr>
                        <a:t>CF</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solidFill>
                            <a:srgbClr val="0D0D0D"/>
                          </a:solidFill>
                          <a:latin typeface="Times New Roman"/>
                          <a:cs typeface="Times New Roman"/>
                        </a:rPr>
                        <a:t>Réserves</a:t>
                      </a:r>
                      <a:r>
                        <a:rPr sz="1100" spc="-10" dirty="0">
                          <a:solidFill>
                            <a:srgbClr val="0D0D0D"/>
                          </a:solidFill>
                          <a:latin typeface="Times New Roman"/>
                          <a:cs typeface="Times New Roman"/>
                        </a:rPr>
                        <a:t> </a:t>
                      </a:r>
                      <a:r>
                        <a:rPr sz="1100" spc="-5" dirty="0">
                          <a:solidFill>
                            <a:srgbClr val="0D0D0D"/>
                          </a:solidFill>
                          <a:latin typeface="Times New Roman"/>
                          <a:cs typeface="Times New Roman"/>
                        </a:rPr>
                        <a:t>indisponibles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3720" algn="r">
                        <a:lnSpc>
                          <a:spcPct val="100000"/>
                        </a:lnSpc>
                        <a:spcBef>
                          <a:spcPts val="30"/>
                        </a:spcBef>
                      </a:pPr>
                      <a:r>
                        <a:rPr sz="1100" dirty="0">
                          <a:latin typeface="Times New Roman"/>
                          <a:cs typeface="Times New Roman"/>
                        </a:rPr>
                        <a:t>CG</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Réserves</a:t>
                      </a:r>
                      <a:r>
                        <a:rPr sz="1100" spc="-50" dirty="0">
                          <a:latin typeface="Times New Roman"/>
                          <a:cs typeface="Times New Roman"/>
                        </a:rPr>
                        <a:t> </a:t>
                      </a:r>
                      <a:r>
                        <a:rPr sz="1100" spc="-5" dirty="0">
                          <a:latin typeface="Times New Roman"/>
                          <a:cs typeface="Times New Roman"/>
                        </a:rPr>
                        <a:t>libres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3720" algn="r">
                        <a:lnSpc>
                          <a:spcPct val="100000"/>
                        </a:lnSpc>
                        <a:spcBef>
                          <a:spcPts val="20"/>
                        </a:spcBef>
                      </a:pPr>
                      <a:r>
                        <a:rPr sz="1100" dirty="0">
                          <a:latin typeface="Times New Roman"/>
                          <a:cs typeface="Times New Roman"/>
                        </a:rPr>
                        <a:t>CH</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tabLst>
                          <a:tab pos="2045970" algn="l"/>
                        </a:tabLst>
                      </a:pPr>
                      <a:r>
                        <a:rPr sz="1100" spc="-5" dirty="0">
                          <a:latin typeface="Times New Roman"/>
                          <a:cs typeface="Times New Roman"/>
                        </a:rPr>
                        <a:t>Report</a:t>
                      </a:r>
                      <a:r>
                        <a:rPr sz="1100" spc="20" dirty="0">
                          <a:latin typeface="Times New Roman"/>
                          <a:cs typeface="Times New Roman"/>
                        </a:rPr>
                        <a:t> </a:t>
                      </a:r>
                      <a:r>
                        <a:rPr sz="1100" dirty="0">
                          <a:latin typeface="Times New Roman"/>
                          <a:cs typeface="Times New Roman"/>
                        </a:rPr>
                        <a:t>à</a:t>
                      </a:r>
                      <a:r>
                        <a:rPr sz="1100" spc="15" dirty="0">
                          <a:latin typeface="Times New Roman"/>
                          <a:cs typeface="Times New Roman"/>
                        </a:rPr>
                        <a:t> </a:t>
                      </a:r>
                      <a:r>
                        <a:rPr sz="1100" spc="-5" dirty="0">
                          <a:latin typeface="Times New Roman"/>
                          <a:cs typeface="Times New Roman"/>
                        </a:rPr>
                        <a:t>nouveau	(+ </a:t>
                      </a:r>
                      <a:r>
                        <a:rPr sz="1100" dirty="0">
                          <a:latin typeface="Times New Roman"/>
                          <a:cs typeface="Times New Roman"/>
                        </a:rPr>
                        <a:t>ou</a:t>
                      </a:r>
                      <a:r>
                        <a:rPr sz="1100" spc="-80" dirty="0">
                          <a:latin typeface="Times New Roman"/>
                          <a:cs typeface="Times New Roman"/>
                        </a:rPr>
                        <a:t> </a:t>
                      </a:r>
                      <a:r>
                        <a:rPr sz="1100" spc="-5" dirty="0">
                          <a:latin typeface="Times New Roman"/>
                          <a:cs typeface="Times New Roman"/>
                        </a:rPr>
                        <a: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7786">
                <a:tc>
                  <a:txBody>
                    <a:bodyPr/>
                    <a:lstStyle/>
                    <a:p>
                      <a:pPr marR="580390" algn="r">
                        <a:lnSpc>
                          <a:spcPct val="100000"/>
                        </a:lnSpc>
                        <a:spcBef>
                          <a:spcPts val="20"/>
                        </a:spcBef>
                      </a:pPr>
                      <a:r>
                        <a:rPr sz="1100" dirty="0">
                          <a:latin typeface="Times New Roman"/>
                          <a:cs typeface="Times New Roman"/>
                        </a:rPr>
                        <a:t>CJ</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spc="-5" dirty="0">
                          <a:latin typeface="Times New Roman"/>
                          <a:cs typeface="Times New Roman"/>
                        </a:rPr>
                        <a:t>Résultat net </a:t>
                      </a:r>
                      <a:r>
                        <a:rPr sz="1100" dirty="0">
                          <a:latin typeface="Times New Roman"/>
                          <a:cs typeface="Times New Roman"/>
                        </a:rPr>
                        <a:t>de </a:t>
                      </a:r>
                      <a:r>
                        <a:rPr sz="1100" spc="-5" dirty="0">
                          <a:latin typeface="Times New Roman"/>
                          <a:cs typeface="Times New Roman"/>
                        </a:rPr>
                        <a:t>l'exercice (bénéfice </a:t>
                      </a:r>
                      <a:r>
                        <a:rPr sz="1100" dirty="0">
                          <a:latin typeface="Times New Roman"/>
                          <a:cs typeface="Times New Roman"/>
                        </a:rPr>
                        <a:t>+ ou </a:t>
                      </a:r>
                      <a:r>
                        <a:rPr sz="1100" spc="-5" dirty="0">
                          <a:latin typeface="Times New Roman"/>
                          <a:cs typeface="Times New Roman"/>
                        </a:rPr>
                        <a:t>perte</a:t>
                      </a:r>
                      <a:r>
                        <a:rPr sz="1100" spc="135" dirty="0">
                          <a:latin typeface="Times New Roman"/>
                          <a:cs typeface="Times New Roman"/>
                        </a:rPr>
                        <a:t> </a:t>
                      </a:r>
                      <a:r>
                        <a:rPr sz="1100" spc="-5" dirty="0">
                          <a:latin typeface="Times New Roman"/>
                          <a:cs typeface="Times New Roman"/>
                        </a:rPr>
                        <a: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60070" algn="r">
                        <a:lnSpc>
                          <a:spcPct val="100000"/>
                        </a:lnSpc>
                        <a:spcBef>
                          <a:spcPts val="30"/>
                        </a:spcBef>
                      </a:pPr>
                      <a:r>
                        <a:rPr sz="1100" dirty="0">
                          <a:latin typeface="Times New Roman"/>
                          <a:cs typeface="Times New Roman"/>
                        </a:rPr>
                        <a:t>CL</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5875">
                        <a:lnSpc>
                          <a:spcPct val="100000"/>
                        </a:lnSpc>
                        <a:spcBef>
                          <a:spcPts val="30"/>
                        </a:spcBef>
                      </a:pPr>
                      <a:r>
                        <a:rPr sz="1100" spc="-5" dirty="0">
                          <a:latin typeface="Times New Roman"/>
                          <a:cs typeface="Times New Roman"/>
                        </a:rPr>
                        <a:t>Subventions</a:t>
                      </a:r>
                      <a:r>
                        <a:rPr sz="1100" dirty="0">
                          <a:latin typeface="Times New Roman"/>
                          <a:cs typeface="Times New Roman"/>
                        </a:rPr>
                        <a:t> </a:t>
                      </a:r>
                      <a:r>
                        <a:rPr sz="1100" spc="-5" dirty="0">
                          <a:latin typeface="Times New Roman"/>
                          <a:cs typeface="Times New Roman"/>
                        </a:rPr>
                        <a:t>d'investissement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40385" algn="r">
                        <a:lnSpc>
                          <a:spcPct val="100000"/>
                        </a:lnSpc>
                        <a:spcBef>
                          <a:spcPts val="30"/>
                        </a:spcBef>
                      </a:pPr>
                      <a:r>
                        <a:rPr sz="1100" dirty="0">
                          <a:latin typeface="Times New Roman"/>
                          <a:cs typeface="Times New Roman"/>
                        </a:rPr>
                        <a:t>CM</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Provisions</a:t>
                      </a:r>
                      <a:r>
                        <a:rPr sz="1100" spc="-45" dirty="0">
                          <a:latin typeface="Times New Roman"/>
                          <a:cs typeface="Times New Roman"/>
                        </a:rPr>
                        <a:t> </a:t>
                      </a:r>
                      <a:r>
                        <a:rPr sz="1100" spc="-5" dirty="0">
                          <a:latin typeface="Times New Roman"/>
                          <a:cs typeface="Times New Roman"/>
                        </a:rPr>
                        <a:t>réglementées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0870">
                <a:tc>
                  <a:txBody>
                    <a:bodyPr/>
                    <a:lstStyle/>
                    <a:p>
                      <a:pPr marR="556895" algn="r">
                        <a:lnSpc>
                          <a:spcPts val="1440"/>
                        </a:lnSpc>
                      </a:pPr>
                      <a:r>
                        <a:rPr sz="1100" b="1" spc="-5" dirty="0">
                          <a:latin typeface="Times New Roman"/>
                          <a:cs typeface="Times New Roman"/>
                        </a:rPr>
                        <a:t>C</a:t>
                      </a:r>
                      <a:r>
                        <a:rPr sz="1100" b="1" dirty="0">
                          <a:latin typeface="Times New Roman"/>
                          <a:cs typeface="Times New Roman"/>
                        </a:rPr>
                        <a:t>P</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190"/>
                        </a:spcBef>
                      </a:pPr>
                      <a:r>
                        <a:rPr sz="800" b="1" spc="-5" dirty="0">
                          <a:latin typeface="Times New Roman"/>
                          <a:cs typeface="Times New Roman"/>
                        </a:rPr>
                        <a:t>TOTAL CAPITAUX PROPRES ET RESSOURCES</a:t>
                      </a:r>
                      <a:r>
                        <a:rPr sz="800" b="1" spc="10" dirty="0">
                          <a:latin typeface="Times New Roman"/>
                          <a:cs typeface="Times New Roman"/>
                        </a:rPr>
                        <a:t> </a:t>
                      </a:r>
                      <a:r>
                        <a:rPr sz="800" b="1" spc="-5" dirty="0">
                          <a:latin typeface="Times New Roman"/>
                          <a:cs typeface="Times New Roman"/>
                        </a:rPr>
                        <a:t>ASSIMILEES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99169">
                <a:tc>
                  <a:txBody>
                    <a:bodyPr/>
                    <a:lstStyle/>
                    <a:p>
                      <a:pPr marR="549275" algn="r">
                        <a:lnSpc>
                          <a:spcPct val="100000"/>
                        </a:lnSpc>
                        <a:spcBef>
                          <a:spcPts val="20"/>
                        </a:spcBef>
                      </a:pPr>
                      <a:r>
                        <a:rPr sz="1100" spc="-5" dirty="0">
                          <a:latin typeface="Times New Roman"/>
                          <a:cs typeface="Times New Roman"/>
                        </a:rPr>
                        <a:t>D</a:t>
                      </a:r>
                      <a:r>
                        <a:rPr sz="1100" dirty="0">
                          <a:latin typeface="Times New Roman"/>
                          <a:cs typeface="Times New Roman"/>
                        </a:rPr>
                        <a:t>A</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spc="-5" dirty="0">
                          <a:latin typeface="Times New Roman"/>
                          <a:cs typeface="Times New Roman"/>
                        </a:rPr>
                        <a:t>Emprunts et dettes financières</a:t>
                      </a:r>
                      <a:r>
                        <a:rPr sz="1100" spc="100" dirty="0">
                          <a:latin typeface="Times New Roman"/>
                          <a:cs typeface="Times New Roman"/>
                        </a:rPr>
                        <a:t> </a:t>
                      </a:r>
                      <a:r>
                        <a:rPr sz="1100" spc="-5" dirty="0">
                          <a:latin typeface="Times New Roman"/>
                          <a:cs typeface="Times New Roman"/>
                        </a:rPr>
                        <a:t>diverses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16</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7786">
                <a:tc>
                  <a:txBody>
                    <a:bodyPr/>
                    <a:lstStyle/>
                    <a:p>
                      <a:pPr marR="553085" algn="r">
                        <a:lnSpc>
                          <a:spcPct val="100000"/>
                        </a:lnSpc>
                        <a:spcBef>
                          <a:spcPts val="20"/>
                        </a:spcBef>
                      </a:pPr>
                      <a:r>
                        <a:rPr sz="1100" spc="-5" dirty="0">
                          <a:latin typeface="Times New Roman"/>
                          <a:cs typeface="Times New Roman"/>
                        </a:rPr>
                        <a:t>D</a:t>
                      </a:r>
                      <a:r>
                        <a:rPr sz="1100" dirty="0">
                          <a:latin typeface="Times New Roman"/>
                          <a:cs typeface="Times New Roman"/>
                        </a:rPr>
                        <a:t>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b="1" spc="-5" dirty="0">
                          <a:solidFill>
                            <a:srgbClr val="C00000"/>
                          </a:solidFill>
                          <a:latin typeface="Times New Roman"/>
                          <a:cs typeface="Times New Roman"/>
                        </a:rPr>
                        <a:t>Dettes </a:t>
                      </a:r>
                      <a:r>
                        <a:rPr sz="1100" b="1" dirty="0">
                          <a:solidFill>
                            <a:srgbClr val="C00000"/>
                          </a:solidFill>
                          <a:latin typeface="Times New Roman"/>
                          <a:cs typeface="Times New Roman"/>
                        </a:rPr>
                        <a:t>de </a:t>
                      </a:r>
                      <a:r>
                        <a:rPr sz="1100" b="1" spc="-5" dirty="0">
                          <a:solidFill>
                            <a:srgbClr val="C00000"/>
                          </a:solidFill>
                          <a:latin typeface="Times New Roman"/>
                          <a:cs typeface="Times New Roman"/>
                        </a:rPr>
                        <a:t>location</a:t>
                      </a:r>
                      <a:r>
                        <a:rPr sz="1100" b="1" spc="5" dirty="0">
                          <a:solidFill>
                            <a:srgbClr val="C00000"/>
                          </a:solidFill>
                          <a:latin typeface="Times New Roman"/>
                          <a:cs typeface="Times New Roman"/>
                        </a:rPr>
                        <a:t> </a:t>
                      </a:r>
                      <a:r>
                        <a:rPr sz="1100" b="1" spc="-5" dirty="0">
                          <a:solidFill>
                            <a:srgbClr val="C00000"/>
                          </a:solidFill>
                          <a:latin typeface="Times New Roman"/>
                          <a:cs typeface="Times New Roman"/>
                        </a:rPr>
                        <a:t>acquisition</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16</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4355" algn="r">
                        <a:lnSpc>
                          <a:spcPct val="100000"/>
                        </a:lnSpc>
                        <a:spcBef>
                          <a:spcPts val="30"/>
                        </a:spcBef>
                      </a:pPr>
                      <a:r>
                        <a:rPr sz="1100" spc="-5" dirty="0">
                          <a:latin typeface="Times New Roman"/>
                          <a:cs typeface="Times New Roman"/>
                        </a:rPr>
                        <a:t>D</a:t>
                      </a:r>
                      <a:r>
                        <a:rPr sz="1100" dirty="0">
                          <a:latin typeface="Times New Roman"/>
                          <a:cs typeface="Times New Roman"/>
                        </a:rPr>
                        <a:t>C</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Provisions </a:t>
                      </a:r>
                      <a:r>
                        <a:rPr sz="1100" dirty="0">
                          <a:latin typeface="Times New Roman"/>
                          <a:cs typeface="Times New Roman"/>
                        </a:rPr>
                        <a:t>pour </a:t>
                      </a:r>
                      <a:r>
                        <a:rPr sz="1100" spc="-5" dirty="0">
                          <a:latin typeface="Times New Roman"/>
                          <a:cs typeface="Times New Roman"/>
                        </a:rPr>
                        <a:t>risques et</a:t>
                      </a:r>
                      <a:r>
                        <a:rPr sz="1100" spc="-15" dirty="0">
                          <a:latin typeface="Times New Roman"/>
                          <a:cs typeface="Times New Roman"/>
                        </a:rPr>
                        <a:t> </a:t>
                      </a:r>
                      <a:r>
                        <a:rPr sz="1100" spc="-10" dirty="0">
                          <a:latin typeface="Times New Roman"/>
                          <a:cs typeface="Times New Roman"/>
                        </a:rPr>
                        <a:t>charges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16</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0870">
                <a:tc>
                  <a:txBody>
                    <a:bodyPr/>
                    <a:lstStyle/>
                    <a:p>
                      <a:pPr marR="549275" algn="r">
                        <a:lnSpc>
                          <a:spcPts val="1440"/>
                        </a:lnSpc>
                      </a:pPr>
                      <a:r>
                        <a:rPr sz="1100" b="1" spc="-5" dirty="0">
                          <a:latin typeface="Times New Roman"/>
                          <a:cs typeface="Times New Roman"/>
                        </a:rPr>
                        <a:t>D</a:t>
                      </a:r>
                      <a:r>
                        <a:rPr sz="1100" b="1" dirty="0">
                          <a:latin typeface="Times New Roman"/>
                          <a:cs typeface="Times New Roman"/>
                        </a:rPr>
                        <a:t>D</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190"/>
                        </a:spcBef>
                      </a:pPr>
                      <a:r>
                        <a:rPr sz="800" b="1" spc="-5" dirty="0">
                          <a:latin typeface="Times New Roman"/>
                          <a:cs typeface="Times New Roman"/>
                        </a:rPr>
                        <a:t>TOTAL DETTES FINANCIERES ET RESSOURCES</a:t>
                      </a:r>
                      <a:r>
                        <a:rPr sz="800" b="1" spc="5" dirty="0">
                          <a:latin typeface="Times New Roman"/>
                          <a:cs typeface="Times New Roman"/>
                        </a:rPr>
                        <a:t> </a:t>
                      </a:r>
                      <a:r>
                        <a:rPr sz="800" b="1" spc="-5" dirty="0">
                          <a:latin typeface="Times New Roman"/>
                          <a:cs typeface="Times New Roman"/>
                        </a:rPr>
                        <a:t>ASSIMILEES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99169">
                <a:tc>
                  <a:txBody>
                    <a:bodyPr/>
                    <a:lstStyle/>
                    <a:p>
                      <a:pPr marR="556895" algn="r">
                        <a:lnSpc>
                          <a:spcPct val="100000"/>
                        </a:lnSpc>
                        <a:spcBef>
                          <a:spcPts val="30"/>
                        </a:spcBef>
                      </a:pPr>
                      <a:r>
                        <a:rPr sz="1100" b="1" spc="-5" dirty="0">
                          <a:latin typeface="Times New Roman"/>
                          <a:cs typeface="Times New Roman"/>
                        </a:rPr>
                        <a:t>D</a:t>
                      </a:r>
                      <a:r>
                        <a:rPr sz="1100" b="1" dirty="0">
                          <a:latin typeface="Times New Roman"/>
                          <a:cs typeface="Times New Roman"/>
                        </a:rPr>
                        <a:t>F</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b="1" spc="-25" dirty="0">
                          <a:solidFill>
                            <a:srgbClr val="FFFFFF"/>
                          </a:solidFill>
                          <a:latin typeface="Times New Roman"/>
                          <a:cs typeface="Times New Roman"/>
                        </a:rPr>
                        <a:t>TOTAL </a:t>
                      </a:r>
                      <a:r>
                        <a:rPr sz="1100" b="1" spc="-5" dirty="0">
                          <a:solidFill>
                            <a:srgbClr val="FFFFFF"/>
                          </a:solidFill>
                          <a:latin typeface="Times New Roman"/>
                          <a:cs typeface="Times New Roman"/>
                        </a:rPr>
                        <a:t>RESSOURCES</a:t>
                      </a:r>
                      <a:r>
                        <a:rPr sz="1100" b="1" spc="-140" dirty="0">
                          <a:solidFill>
                            <a:srgbClr val="FFFFFF"/>
                          </a:solidFill>
                          <a:latin typeface="Times New Roman"/>
                          <a:cs typeface="Times New Roman"/>
                        </a:rPr>
                        <a:t> </a:t>
                      </a:r>
                      <a:r>
                        <a:rPr sz="1100" b="1" spc="-15" dirty="0">
                          <a:solidFill>
                            <a:srgbClr val="FFFFFF"/>
                          </a:solidFill>
                          <a:latin typeface="Times New Roman"/>
                          <a:cs typeface="Times New Roman"/>
                        </a:rPr>
                        <a:t>STABLES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99169">
                <a:tc>
                  <a:txBody>
                    <a:bodyPr/>
                    <a:lstStyle/>
                    <a:p>
                      <a:pPr marR="549275" algn="r">
                        <a:lnSpc>
                          <a:spcPct val="100000"/>
                        </a:lnSpc>
                        <a:spcBef>
                          <a:spcPts val="20"/>
                        </a:spcBef>
                      </a:pPr>
                      <a:r>
                        <a:rPr sz="1100" spc="-5" dirty="0">
                          <a:latin typeface="Times New Roman"/>
                          <a:cs typeface="Times New Roman"/>
                        </a:rPr>
                        <a:t>D</a:t>
                      </a:r>
                      <a:r>
                        <a:rPr sz="1100" dirty="0">
                          <a:latin typeface="Times New Roman"/>
                          <a:cs typeface="Times New Roman"/>
                        </a:rPr>
                        <a:t>H</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spc="-5" dirty="0">
                          <a:latin typeface="Times New Roman"/>
                          <a:cs typeface="Times New Roman"/>
                        </a:rPr>
                        <a:t>Dettes circulantes</a:t>
                      </a:r>
                      <a:r>
                        <a:rPr sz="1100" spc="10" dirty="0">
                          <a:latin typeface="Times New Roman"/>
                          <a:cs typeface="Times New Roman"/>
                        </a:rPr>
                        <a:t> </a:t>
                      </a:r>
                      <a:r>
                        <a:rPr sz="1100" spc="-5" dirty="0">
                          <a:latin typeface="Times New Roman"/>
                          <a:cs typeface="Times New Roman"/>
                        </a:rPr>
                        <a:t>HAO</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60350">
                        <a:lnSpc>
                          <a:spcPct val="100000"/>
                        </a:lnSpc>
                        <a:spcBef>
                          <a:spcPts val="20"/>
                        </a:spcBef>
                      </a:pPr>
                      <a:r>
                        <a:rPr sz="1100" dirty="0">
                          <a:solidFill>
                            <a:srgbClr val="051E5A"/>
                          </a:solidFill>
                          <a:latin typeface="Times New Roman"/>
                          <a:cs typeface="Times New Roman"/>
                        </a:rPr>
                        <a:t>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7786">
                <a:tc>
                  <a:txBody>
                    <a:bodyPr/>
                    <a:lstStyle/>
                    <a:p>
                      <a:pPr marR="577850" algn="r">
                        <a:lnSpc>
                          <a:spcPct val="100000"/>
                        </a:lnSpc>
                        <a:spcBef>
                          <a:spcPts val="20"/>
                        </a:spcBef>
                      </a:pPr>
                      <a:r>
                        <a:rPr sz="1100" spc="-5" dirty="0">
                          <a:latin typeface="Times New Roman"/>
                          <a:cs typeface="Times New Roman"/>
                        </a:rPr>
                        <a:t>D</a:t>
                      </a:r>
                      <a:r>
                        <a:rPr sz="1100" dirty="0">
                          <a:latin typeface="Times New Roman"/>
                          <a:cs typeface="Times New Roman"/>
                        </a:rPr>
                        <a:t>I</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spc="-5" dirty="0">
                          <a:latin typeface="Times New Roman"/>
                          <a:cs typeface="Times New Roman"/>
                        </a:rPr>
                        <a:t>Clients, avances</a:t>
                      </a:r>
                      <a:r>
                        <a:rPr sz="1100" dirty="0">
                          <a:latin typeface="Times New Roman"/>
                          <a:cs typeface="Times New Roman"/>
                        </a:rPr>
                        <a:t> </a:t>
                      </a:r>
                      <a:r>
                        <a:rPr sz="1100" spc="-5" dirty="0">
                          <a:latin typeface="Times New Roman"/>
                          <a:cs typeface="Times New Roman"/>
                        </a:rPr>
                        <a:t>reçues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60350">
                        <a:lnSpc>
                          <a:spcPct val="100000"/>
                        </a:lnSpc>
                        <a:spcBef>
                          <a:spcPts val="20"/>
                        </a:spcBef>
                      </a:pPr>
                      <a:r>
                        <a:rPr sz="1100" dirty="0">
                          <a:solidFill>
                            <a:srgbClr val="051E5A"/>
                          </a:solidFill>
                          <a:latin typeface="Times New Roman"/>
                          <a:cs typeface="Times New Roman"/>
                        </a:rPr>
                        <a:t>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75310" algn="r">
                        <a:lnSpc>
                          <a:spcPct val="100000"/>
                        </a:lnSpc>
                        <a:spcBef>
                          <a:spcPts val="30"/>
                        </a:spcBef>
                      </a:pPr>
                      <a:r>
                        <a:rPr sz="1100" spc="-5" dirty="0">
                          <a:latin typeface="Times New Roman"/>
                          <a:cs typeface="Times New Roman"/>
                        </a:rPr>
                        <a:t>D</a:t>
                      </a:r>
                      <a:r>
                        <a:rPr sz="1100" dirty="0">
                          <a:latin typeface="Times New Roman"/>
                          <a:cs typeface="Times New Roman"/>
                        </a:rPr>
                        <a:t>J</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Fournisseurs</a:t>
                      </a:r>
                      <a:r>
                        <a:rPr sz="1100" spc="-10" dirty="0">
                          <a:latin typeface="Times New Roman"/>
                          <a:cs typeface="Times New Roman"/>
                        </a:rPr>
                        <a:t> </a:t>
                      </a:r>
                      <a:r>
                        <a:rPr sz="1100" spc="-5" dirty="0">
                          <a:latin typeface="Times New Roman"/>
                          <a:cs typeface="Times New Roman"/>
                        </a:rPr>
                        <a:t>d'exploitation</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49275" algn="r">
                        <a:lnSpc>
                          <a:spcPct val="100000"/>
                        </a:lnSpc>
                        <a:spcBef>
                          <a:spcPts val="30"/>
                        </a:spcBef>
                      </a:pPr>
                      <a:r>
                        <a:rPr sz="1100" spc="-5" dirty="0">
                          <a:latin typeface="Times New Roman"/>
                          <a:cs typeface="Times New Roman"/>
                        </a:rPr>
                        <a:t>D</a:t>
                      </a:r>
                      <a:r>
                        <a:rPr sz="1100" dirty="0">
                          <a:latin typeface="Times New Roman"/>
                          <a:cs typeface="Times New Roman"/>
                        </a:rPr>
                        <a:t>K</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Dettes fiscales et</a:t>
                      </a:r>
                      <a:r>
                        <a:rPr sz="1100" spc="20" dirty="0">
                          <a:latin typeface="Times New Roman"/>
                          <a:cs typeface="Times New Roman"/>
                        </a:rPr>
                        <a:t> </a:t>
                      </a:r>
                      <a:r>
                        <a:rPr sz="1100" spc="-5" dirty="0">
                          <a:latin typeface="Times New Roman"/>
                          <a:cs typeface="Times New Roman"/>
                        </a:rPr>
                        <a:t>sociales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18</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37210" algn="r">
                        <a:lnSpc>
                          <a:spcPct val="100000"/>
                        </a:lnSpc>
                        <a:spcBef>
                          <a:spcPts val="20"/>
                        </a:spcBef>
                      </a:pPr>
                      <a:r>
                        <a:rPr sz="1100" spc="-5" dirty="0">
                          <a:latin typeface="Times New Roman"/>
                          <a:cs typeface="Times New Roman"/>
                        </a:rPr>
                        <a:t>D</a:t>
                      </a:r>
                      <a:r>
                        <a:rPr sz="1100" dirty="0">
                          <a:latin typeface="Times New Roman"/>
                          <a:cs typeface="Times New Roman"/>
                        </a:rPr>
                        <a:t>M</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marL="16510">
                        <a:lnSpc>
                          <a:spcPct val="100000"/>
                        </a:lnSpc>
                        <a:spcBef>
                          <a:spcPts val="20"/>
                        </a:spcBef>
                      </a:pPr>
                      <a:r>
                        <a:rPr sz="1100" spc="-5" dirty="0">
                          <a:latin typeface="Times New Roman"/>
                          <a:cs typeface="Times New Roman"/>
                        </a:rPr>
                        <a:t>Autres</a:t>
                      </a:r>
                      <a:r>
                        <a:rPr sz="1100" spc="-55" dirty="0">
                          <a:latin typeface="Times New Roman"/>
                          <a:cs typeface="Times New Roman"/>
                        </a:rPr>
                        <a:t> </a:t>
                      </a:r>
                      <a:r>
                        <a:rPr sz="1100" spc="-5" dirty="0">
                          <a:latin typeface="Times New Roman"/>
                          <a:cs typeface="Times New Roman"/>
                        </a:rPr>
                        <a:t>dettes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19</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7786">
                <a:tc>
                  <a:txBody>
                    <a:bodyPr/>
                    <a:lstStyle/>
                    <a:p>
                      <a:pPr marR="549275" algn="r">
                        <a:lnSpc>
                          <a:spcPct val="100000"/>
                        </a:lnSpc>
                        <a:spcBef>
                          <a:spcPts val="20"/>
                        </a:spcBef>
                      </a:pPr>
                      <a:r>
                        <a:rPr sz="1100" spc="-5" dirty="0">
                          <a:latin typeface="Times New Roman"/>
                          <a:cs typeface="Times New Roman"/>
                        </a:rPr>
                        <a:t>D</a:t>
                      </a:r>
                      <a:r>
                        <a:rPr sz="1100" dirty="0">
                          <a:latin typeface="Times New Roman"/>
                          <a:cs typeface="Times New Roman"/>
                        </a:rPr>
                        <a:t>N</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20"/>
                        </a:spcBef>
                      </a:pPr>
                      <a:r>
                        <a:rPr sz="1100" b="1" spc="-5" dirty="0">
                          <a:solidFill>
                            <a:srgbClr val="C00000"/>
                          </a:solidFill>
                          <a:latin typeface="Times New Roman"/>
                          <a:cs typeface="Times New Roman"/>
                        </a:rPr>
                        <a:t>Provisions </a:t>
                      </a:r>
                      <a:r>
                        <a:rPr sz="1100" b="1" dirty="0">
                          <a:solidFill>
                            <a:srgbClr val="C00000"/>
                          </a:solidFill>
                          <a:latin typeface="Times New Roman"/>
                          <a:cs typeface="Times New Roman"/>
                        </a:rPr>
                        <a:t>pour </a:t>
                      </a:r>
                      <a:r>
                        <a:rPr sz="1100" b="1" spc="-5" dirty="0">
                          <a:solidFill>
                            <a:srgbClr val="C00000"/>
                          </a:solidFill>
                          <a:latin typeface="Times New Roman"/>
                          <a:cs typeface="Times New Roman"/>
                        </a:rPr>
                        <a:t>risques </a:t>
                      </a:r>
                      <a:r>
                        <a:rPr sz="1100" b="1" dirty="0">
                          <a:solidFill>
                            <a:srgbClr val="C00000"/>
                          </a:solidFill>
                          <a:latin typeface="Times New Roman"/>
                          <a:cs typeface="Times New Roman"/>
                        </a:rPr>
                        <a:t>à </a:t>
                      </a:r>
                      <a:r>
                        <a:rPr sz="1100" b="1" spc="-5" dirty="0">
                          <a:solidFill>
                            <a:srgbClr val="C00000"/>
                          </a:solidFill>
                          <a:latin typeface="Times New Roman"/>
                          <a:cs typeface="Times New Roman"/>
                        </a:rPr>
                        <a:t>court</a:t>
                      </a:r>
                      <a:r>
                        <a:rPr sz="1100" b="1" spc="-60" dirty="0">
                          <a:solidFill>
                            <a:srgbClr val="C00000"/>
                          </a:solidFill>
                          <a:latin typeface="Times New Roman"/>
                          <a:cs typeface="Times New Roman"/>
                        </a:rPr>
                        <a:t> </a:t>
                      </a:r>
                      <a:r>
                        <a:rPr sz="1100" b="1" spc="-10" dirty="0">
                          <a:solidFill>
                            <a:srgbClr val="C00000"/>
                          </a:solidFill>
                          <a:latin typeface="Times New Roman"/>
                          <a:cs typeface="Times New Roman"/>
                        </a:rPr>
                        <a:t>terme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20"/>
                        </a:spcBef>
                      </a:pPr>
                      <a:r>
                        <a:rPr sz="1100" dirty="0">
                          <a:solidFill>
                            <a:srgbClr val="051E5A"/>
                          </a:solidFill>
                          <a:latin typeface="Times New Roman"/>
                          <a:cs typeface="Times New Roman"/>
                        </a:rPr>
                        <a:t>19</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6895" algn="r">
                        <a:lnSpc>
                          <a:spcPct val="100000"/>
                        </a:lnSpc>
                        <a:spcBef>
                          <a:spcPts val="30"/>
                        </a:spcBef>
                      </a:pPr>
                      <a:r>
                        <a:rPr sz="1100" b="1" spc="-5" dirty="0">
                          <a:latin typeface="Times New Roman"/>
                          <a:cs typeface="Times New Roman"/>
                        </a:rPr>
                        <a:t>D</a:t>
                      </a:r>
                      <a:r>
                        <a:rPr sz="1100" b="1" dirty="0">
                          <a:latin typeface="Times New Roman"/>
                          <a:cs typeface="Times New Roman"/>
                        </a:rPr>
                        <a:t>P</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b="1" spc="-25" dirty="0">
                          <a:solidFill>
                            <a:srgbClr val="FFFFFF"/>
                          </a:solidFill>
                          <a:latin typeface="Times New Roman"/>
                          <a:cs typeface="Times New Roman"/>
                        </a:rPr>
                        <a:t>TOTAL </a:t>
                      </a:r>
                      <a:r>
                        <a:rPr sz="1100" b="1" spc="-20" dirty="0">
                          <a:solidFill>
                            <a:srgbClr val="FFFFFF"/>
                          </a:solidFill>
                          <a:latin typeface="Times New Roman"/>
                          <a:cs typeface="Times New Roman"/>
                        </a:rPr>
                        <a:t>PASSIF</a:t>
                      </a:r>
                      <a:r>
                        <a:rPr sz="1100" b="1" spc="-170" dirty="0">
                          <a:solidFill>
                            <a:srgbClr val="FFFFFF"/>
                          </a:solidFill>
                          <a:latin typeface="Times New Roman"/>
                          <a:cs typeface="Times New Roman"/>
                        </a:rPr>
                        <a:t> </a:t>
                      </a:r>
                      <a:r>
                        <a:rPr sz="1100" b="1" spc="-5" dirty="0">
                          <a:solidFill>
                            <a:srgbClr val="FFFFFF"/>
                          </a:solidFill>
                          <a:latin typeface="Times New Roman"/>
                          <a:cs typeface="Times New Roman"/>
                        </a:rPr>
                        <a:t>CIRCULANT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99169">
                <a:tc>
                  <a:txBody>
                    <a:bodyPr/>
                    <a:lstStyle/>
                    <a:p>
                      <a:pPr marR="549275" algn="r">
                        <a:lnSpc>
                          <a:spcPct val="100000"/>
                        </a:lnSpc>
                        <a:spcBef>
                          <a:spcPts val="30"/>
                        </a:spcBef>
                      </a:pPr>
                      <a:r>
                        <a:rPr sz="1100" spc="-5" dirty="0">
                          <a:latin typeface="Times New Roman"/>
                          <a:cs typeface="Times New Roman"/>
                        </a:rPr>
                        <a:t>D</a:t>
                      </a:r>
                      <a:r>
                        <a:rPr sz="1100" dirty="0">
                          <a:latin typeface="Times New Roman"/>
                          <a:cs typeface="Times New Roman"/>
                        </a:rPr>
                        <a:t>Q</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Banques, crédits</a:t>
                      </a:r>
                      <a:r>
                        <a:rPr sz="1100" dirty="0">
                          <a:latin typeface="Times New Roman"/>
                          <a:cs typeface="Times New Roman"/>
                        </a:rPr>
                        <a:t> </a:t>
                      </a:r>
                      <a:r>
                        <a:rPr sz="1100" spc="-5" dirty="0">
                          <a:latin typeface="Times New Roman"/>
                          <a:cs typeface="Times New Roman"/>
                        </a:rPr>
                        <a:t>d'escompte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30"/>
                        </a:spcBef>
                      </a:pPr>
                      <a:r>
                        <a:rPr sz="1100" dirty="0">
                          <a:solidFill>
                            <a:srgbClr val="051E5A"/>
                          </a:solidFill>
                          <a:latin typeface="Times New Roman"/>
                          <a:cs typeface="Times New Roman"/>
                        </a:rPr>
                        <a:t>20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96956">
                <a:tc>
                  <a:txBody>
                    <a:bodyPr/>
                    <a:lstStyle/>
                    <a:p>
                      <a:pPr marR="554355" algn="r">
                        <a:lnSpc>
                          <a:spcPct val="100000"/>
                        </a:lnSpc>
                        <a:spcBef>
                          <a:spcPts val="885"/>
                        </a:spcBef>
                      </a:pPr>
                      <a:r>
                        <a:rPr sz="1100" spc="-5" dirty="0">
                          <a:latin typeface="Times New Roman"/>
                          <a:cs typeface="Times New Roman"/>
                        </a:rPr>
                        <a:t>D</a:t>
                      </a:r>
                      <a:r>
                        <a:rPr sz="1100" dirty="0">
                          <a:latin typeface="Times New Roman"/>
                          <a:cs typeface="Times New Roman"/>
                        </a:rPr>
                        <a:t>R</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55"/>
                        </a:spcBef>
                      </a:pPr>
                      <a:r>
                        <a:rPr sz="1100" spc="-5" dirty="0">
                          <a:latin typeface="Times New Roman"/>
                          <a:cs typeface="Times New Roman"/>
                        </a:rPr>
                        <a:t>Banques, établissements financiers et crédits</a:t>
                      </a:r>
                      <a:r>
                        <a:rPr sz="1100" spc="155" dirty="0">
                          <a:latin typeface="Times New Roman"/>
                          <a:cs typeface="Times New Roman"/>
                        </a:rPr>
                        <a:t> </a:t>
                      </a:r>
                      <a:r>
                        <a:rPr sz="1100" dirty="0">
                          <a:latin typeface="Times New Roman"/>
                          <a:cs typeface="Times New Roman"/>
                        </a:rPr>
                        <a:t>de</a:t>
                      </a:r>
                      <a:endParaRPr sz="1100">
                        <a:latin typeface="Times New Roman"/>
                        <a:cs typeface="Times New Roman"/>
                      </a:endParaRPr>
                    </a:p>
                    <a:p>
                      <a:pPr marL="16510">
                        <a:lnSpc>
                          <a:spcPct val="100000"/>
                        </a:lnSpc>
                        <a:spcBef>
                          <a:spcPts val="215"/>
                        </a:spcBef>
                      </a:pPr>
                      <a:r>
                        <a:rPr sz="1100" spc="-5" dirty="0">
                          <a:latin typeface="Times New Roman"/>
                          <a:cs typeface="Times New Roman"/>
                        </a:rPr>
                        <a:t>trésorerie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ct val="100000"/>
                        </a:lnSpc>
                        <a:spcBef>
                          <a:spcPts val="885"/>
                        </a:spcBef>
                      </a:pPr>
                      <a:r>
                        <a:rPr sz="1100" dirty="0">
                          <a:solidFill>
                            <a:srgbClr val="051E5A"/>
                          </a:solidFill>
                          <a:latin typeface="Times New Roman"/>
                          <a:cs typeface="Times New Roman"/>
                        </a:rPr>
                        <a:t>20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99169">
                <a:tc>
                  <a:txBody>
                    <a:bodyPr/>
                    <a:lstStyle/>
                    <a:p>
                      <a:pPr marR="554355" algn="r">
                        <a:lnSpc>
                          <a:spcPct val="100000"/>
                        </a:lnSpc>
                        <a:spcBef>
                          <a:spcPts val="30"/>
                        </a:spcBef>
                      </a:pPr>
                      <a:r>
                        <a:rPr sz="1100" b="1" spc="-5" dirty="0">
                          <a:latin typeface="Times New Roman"/>
                          <a:cs typeface="Times New Roman"/>
                        </a:rPr>
                        <a:t>D</a:t>
                      </a:r>
                      <a:r>
                        <a:rPr sz="1100" b="1" dirty="0">
                          <a:latin typeface="Times New Roman"/>
                          <a:cs typeface="Times New Roman"/>
                        </a:rPr>
                        <a:t>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marL="16510">
                        <a:lnSpc>
                          <a:spcPct val="100000"/>
                        </a:lnSpc>
                        <a:spcBef>
                          <a:spcPts val="30"/>
                        </a:spcBef>
                      </a:pPr>
                      <a:r>
                        <a:rPr sz="1100" b="1" spc="-25" dirty="0">
                          <a:solidFill>
                            <a:srgbClr val="FFFFFF"/>
                          </a:solidFill>
                          <a:latin typeface="Times New Roman"/>
                          <a:cs typeface="Times New Roman"/>
                        </a:rPr>
                        <a:t>TOTAL</a:t>
                      </a:r>
                      <a:r>
                        <a:rPr sz="1100" b="1" spc="-150" dirty="0">
                          <a:solidFill>
                            <a:srgbClr val="FFFFFF"/>
                          </a:solidFill>
                          <a:latin typeface="Times New Roman"/>
                          <a:cs typeface="Times New Roman"/>
                        </a:rPr>
                        <a:t> </a:t>
                      </a:r>
                      <a:r>
                        <a:rPr sz="1100" b="1" spc="-10" dirty="0">
                          <a:solidFill>
                            <a:srgbClr val="FFFFFF"/>
                          </a:solidFill>
                          <a:latin typeface="Times New Roman"/>
                          <a:cs typeface="Times New Roman"/>
                        </a:rPr>
                        <a:t>TRESORERIE-PASSIF</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99169">
                <a:tc>
                  <a:txBody>
                    <a:bodyPr/>
                    <a:lstStyle/>
                    <a:p>
                      <a:pPr marR="549275" algn="r">
                        <a:lnSpc>
                          <a:spcPct val="100000"/>
                        </a:lnSpc>
                        <a:spcBef>
                          <a:spcPts val="30"/>
                        </a:spcBef>
                      </a:pPr>
                      <a:r>
                        <a:rPr sz="1100" spc="-5" dirty="0">
                          <a:latin typeface="Times New Roman"/>
                          <a:cs typeface="Times New Roman"/>
                        </a:rPr>
                        <a:t>D</a:t>
                      </a:r>
                      <a:r>
                        <a:rPr sz="1100" dirty="0">
                          <a:latin typeface="Times New Roman"/>
                          <a:cs typeface="Times New Roman"/>
                        </a:rPr>
                        <a:t>V</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6510">
                        <a:lnSpc>
                          <a:spcPct val="100000"/>
                        </a:lnSpc>
                        <a:spcBef>
                          <a:spcPts val="30"/>
                        </a:spcBef>
                      </a:pPr>
                      <a:r>
                        <a:rPr sz="1100" spc="-5" dirty="0">
                          <a:latin typeface="Times New Roman"/>
                          <a:cs typeface="Times New Roman"/>
                        </a:rPr>
                        <a:t>Ecart </a:t>
                      </a:r>
                      <a:r>
                        <a:rPr sz="1100" dirty="0">
                          <a:latin typeface="Times New Roman"/>
                          <a:cs typeface="Times New Roman"/>
                        </a:rPr>
                        <a:t>de </a:t>
                      </a:r>
                      <a:r>
                        <a:rPr sz="1100" spc="-5" dirty="0">
                          <a:latin typeface="Times New Roman"/>
                          <a:cs typeface="Times New Roman"/>
                        </a:rPr>
                        <a:t>conversion</a:t>
                      </a:r>
                      <a:r>
                        <a:rPr sz="1100" spc="-5" dirty="0">
                          <a:solidFill>
                            <a:srgbClr val="0D0D0D"/>
                          </a:solidFill>
                          <a:latin typeface="Times New Roman"/>
                          <a:cs typeface="Times New Roman"/>
                        </a:rPr>
                        <a:t>-Passif</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pPr marL="222250">
                        <a:lnSpc>
                          <a:spcPct val="100000"/>
                        </a:lnSpc>
                        <a:spcBef>
                          <a:spcPts val="30"/>
                        </a:spcBef>
                      </a:pPr>
                      <a:r>
                        <a:rPr sz="1100" dirty="0">
                          <a:solidFill>
                            <a:srgbClr val="051E5A"/>
                          </a:solidFill>
                          <a:latin typeface="Times New Roman"/>
                          <a:cs typeface="Times New Roman"/>
                        </a:rPr>
                        <a:t>12</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FFFFF"/>
                    </a:solidFill>
                  </a:tcPr>
                </a:tc>
              </a:tr>
              <a:tr h="165975">
                <a:tc>
                  <a:txBody>
                    <a:bodyPr/>
                    <a:lstStyle/>
                    <a:p>
                      <a:pPr marR="553085" algn="r">
                        <a:lnSpc>
                          <a:spcPts val="1135"/>
                        </a:lnSpc>
                        <a:spcBef>
                          <a:spcPts val="20"/>
                        </a:spcBef>
                      </a:pPr>
                      <a:r>
                        <a:rPr sz="1100" b="1" spc="-5" dirty="0">
                          <a:latin typeface="Times New Roman"/>
                          <a:cs typeface="Times New Roman"/>
                        </a:rPr>
                        <a:t>D</a:t>
                      </a:r>
                      <a:r>
                        <a:rPr sz="1100" b="1" dirty="0">
                          <a:latin typeface="Times New Roman"/>
                          <a:cs typeface="Times New Roman"/>
                        </a:rPr>
                        <a:t>Z</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FFFFFF"/>
                    </a:solidFill>
                  </a:tcPr>
                </a:tc>
                <a:tc>
                  <a:txBody>
                    <a:bodyPr/>
                    <a:lstStyle/>
                    <a:p>
                      <a:pPr marL="16510">
                        <a:lnSpc>
                          <a:spcPts val="1135"/>
                        </a:lnSpc>
                        <a:spcBef>
                          <a:spcPts val="20"/>
                        </a:spcBef>
                      </a:pPr>
                      <a:r>
                        <a:rPr sz="1100" b="1" spc="-25" dirty="0">
                          <a:solidFill>
                            <a:srgbClr val="FFFFFF"/>
                          </a:solidFill>
                          <a:latin typeface="Times New Roman"/>
                          <a:cs typeface="Times New Roman"/>
                        </a:rPr>
                        <a:t>TOTAL</a:t>
                      </a:r>
                      <a:r>
                        <a:rPr sz="1100" b="1" spc="-165" dirty="0">
                          <a:solidFill>
                            <a:srgbClr val="FFFFFF"/>
                          </a:solidFill>
                          <a:latin typeface="Times New Roman"/>
                          <a:cs typeface="Times New Roman"/>
                        </a:rPr>
                        <a:t> </a:t>
                      </a:r>
                      <a:r>
                        <a:rPr sz="1100" b="1" spc="-5" dirty="0">
                          <a:solidFill>
                            <a:srgbClr val="FFFFFF"/>
                          </a:solidFill>
                          <a:latin typeface="Times New Roman"/>
                          <a:cs typeface="Times New Roman"/>
                        </a:rPr>
                        <a:t>GENERAL</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r>
            </a:tbl>
          </a:graphicData>
        </a:graphic>
      </p:graphicFrame>
      <p:sp>
        <p:nvSpPr>
          <p:cNvPr id="17" name="Espace réservé de la date 16"/>
          <p:cNvSpPr>
            <a:spLocks noGrp="1"/>
          </p:cNvSpPr>
          <p:nvPr>
            <p:ph type="dt" sz="half" idx="6"/>
          </p:nvPr>
        </p:nvSpPr>
        <p:spPr/>
        <p:txBody>
          <a:bodyPr/>
          <a:lstStyle/>
          <a:p>
            <a:fld id="{77606A50-E194-4C81-93C6-49A3BF748539}" type="datetime1">
              <a:rPr lang="fr-FR" smtClean="0"/>
              <a:pPr/>
              <a:t>06/03/2019</a:t>
            </a:fld>
            <a:endParaRPr lang="en-US"/>
          </a:p>
        </p:txBody>
      </p:sp>
      <p:sp>
        <p:nvSpPr>
          <p:cNvPr id="18" name="Espace réservé du numéro de diapositive 17"/>
          <p:cNvSpPr>
            <a:spLocks noGrp="1"/>
          </p:cNvSpPr>
          <p:nvPr>
            <p:ph type="sldNum" sz="quarter" idx="7"/>
          </p:nvPr>
        </p:nvSpPr>
        <p:spPr/>
        <p:txBody>
          <a:bodyPr/>
          <a:lstStyle/>
          <a:p>
            <a:fld id="{B6F15528-21DE-4FAA-801E-634DDDAF4B2B}" type="slidenum">
              <a:rPr lang="fr-FR" smtClean="0"/>
              <a:pPr/>
              <a:t>218</a:t>
            </a:fld>
            <a:endParaRPr lang="fr-FR"/>
          </a:p>
        </p:txBody>
      </p:sp>
    </p:spTree>
    <p:extLst>
      <p:ext uri="{BB962C8B-B14F-4D97-AF65-F5344CB8AC3E}">
        <p14:creationId xmlns:p14="http://schemas.microsoft.com/office/powerpoint/2010/main" xmlns="" val="125498789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3548" y="316735"/>
            <a:ext cx="7273860" cy="445367"/>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a:spLocks noGrp="1"/>
          </p:cNvSpPr>
          <p:nvPr>
            <p:ph type="title"/>
          </p:nvPr>
        </p:nvSpPr>
        <p:spPr>
          <a:xfrm>
            <a:off x="4659288" y="366528"/>
            <a:ext cx="2786999" cy="335156"/>
          </a:xfrm>
          <a:prstGeom prst="rect">
            <a:avLst/>
          </a:prstGeom>
        </p:spPr>
        <p:txBody>
          <a:bodyPr vert="horz" wrap="square" lIns="0" tIns="0" rIns="0" bIns="0" rtlCol="0" anchor="t">
            <a:spAutoFit/>
          </a:bodyPr>
          <a:lstStyle/>
          <a:p>
            <a:pPr marL="11527"/>
            <a:r>
              <a:rPr sz="2178" spc="-5" dirty="0">
                <a:solidFill>
                  <a:srgbClr val="051E5A"/>
                </a:solidFill>
              </a:rPr>
              <a:t>Compte de</a:t>
            </a:r>
            <a:r>
              <a:rPr sz="2178" spc="-73" dirty="0">
                <a:solidFill>
                  <a:srgbClr val="051E5A"/>
                </a:solidFill>
              </a:rPr>
              <a:t> </a:t>
            </a:r>
            <a:r>
              <a:rPr sz="2178" spc="-5" dirty="0">
                <a:solidFill>
                  <a:srgbClr val="051E5A"/>
                </a:solidFill>
              </a:rPr>
              <a:t>résultat</a:t>
            </a:r>
            <a:endParaRPr sz="2178"/>
          </a:p>
        </p:txBody>
      </p:sp>
      <p:sp>
        <p:nvSpPr>
          <p:cNvPr id="4" name="object 4"/>
          <p:cNvSpPr/>
          <p:nvPr/>
        </p:nvSpPr>
        <p:spPr>
          <a:xfrm>
            <a:off x="2692938" y="1525588"/>
            <a:ext cx="4190872" cy="340595"/>
          </a:xfrm>
          <a:custGeom>
            <a:avLst/>
            <a:gdLst/>
            <a:ahLst/>
            <a:cxnLst/>
            <a:rect l="l" t="t" r="r" b="b"/>
            <a:pathLst>
              <a:path w="4617720" h="375285">
                <a:moveTo>
                  <a:pt x="4617719" y="4572"/>
                </a:moveTo>
                <a:lnTo>
                  <a:pt x="4617719" y="0"/>
                </a:lnTo>
                <a:lnTo>
                  <a:pt x="0" y="0"/>
                </a:lnTo>
                <a:lnTo>
                  <a:pt x="56319" y="4572"/>
                </a:lnTo>
                <a:lnTo>
                  <a:pt x="4617719" y="4572"/>
                </a:lnTo>
                <a:close/>
              </a:path>
              <a:path w="4617720" h="375285">
                <a:moveTo>
                  <a:pt x="4613147" y="374904"/>
                </a:moveTo>
                <a:lnTo>
                  <a:pt x="4613147" y="374533"/>
                </a:lnTo>
                <a:lnTo>
                  <a:pt x="56319" y="4572"/>
                </a:lnTo>
                <a:lnTo>
                  <a:pt x="6095" y="4572"/>
                </a:lnTo>
                <a:lnTo>
                  <a:pt x="6095" y="374904"/>
                </a:lnTo>
                <a:lnTo>
                  <a:pt x="4613147" y="374904"/>
                </a:lnTo>
                <a:close/>
              </a:path>
              <a:path w="4617720" h="375285">
                <a:moveTo>
                  <a:pt x="4617719" y="374904"/>
                </a:moveTo>
                <a:lnTo>
                  <a:pt x="4617719" y="4572"/>
                </a:lnTo>
                <a:lnTo>
                  <a:pt x="4613147" y="4572"/>
                </a:lnTo>
                <a:lnTo>
                  <a:pt x="4613147" y="374533"/>
                </a:lnTo>
                <a:lnTo>
                  <a:pt x="4617719" y="374904"/>
                </a:lnTo>
                <a:close/>
              </a:path>
            </a:pathLst>
          </a:custGeom>
          <a:solidFill>
            <a:srgbClr val="000000"/>
          </a:solidFill>
        </p:spPr>
        <p:txBody>
          <a:bodyPr wrap="square" lIns="0" tIns="0" rIns="0" bIns="0" rtlCol="0"/>
          <a:lstStyle/>
          <a:p>
            <a:endParaRPr sz="1634"/>
          </a:p>
        </p:txBody>
      </p:sp>
      <p:sp>
        <p:nvSpPr>
          <p:cNvPr id="5" name="object 5"/>
          <p:cNvSpPr/>
          <p:nvPr/>
        </p:nvSpPr>
        <p:spPr>
          <a:xfrm>
            <a:off x="2692938" y="1525588"/>
            <a:ext cx="4190872" cy="344629"/>
          </a:xfrm>
          <a:custGeom>
            <a:avLst/>
            <a:gdLst/>
            <a:ahLst/>
            <a:cxnLst/>
            <a:rect l="l" t="t" r="r" b="b"/>
            <a:pathLst>
              <a:path w="4617720" h="379730">
                <a:moveTo>
                  <a:pt x="4617719" y="379475"/>
                </a:moveTo>
                <a:lnTo>
                  <a:pt x="4617719" y="0"/>
                </a:lnTo>
                <a:lnTo>
                  <a:pt x="0" y="0"/>
                </a:lnTo>
                <a:lnTo>
                  <a:pt x="0" y="379475"/>
                </a:lnTo>
                <a:lnTo>
                  <a:pt x="6095" y="379475"/>
                </a:lnTo>
                <a:lnTo>
                  <a:pt x="6095" y="9143"/>
                </a:lnTo>
                <a:lnTo>
                  <a:pt x="10667" y="4571"/>
                </a:lnTo>
                <a:lnTo>
                  <a:pt x="10667" y="9143"/>
                </a:lnTo>
                <a:lnTo>
                  <a:pt x="4608575" y="9143"/>
                </a:lnTo>
                <a:lnTo>
                  <a:pt x="4608575" y="4571"/>
                </a:lnTo>
                <a:lnTo>
                  <a:pt x="4613147" y="9143"/>
                </a:lnTo>
                <a:lnTo>
                  <a:pt x="4613147" y="379475"/>
                </a:lnTo>
                <a:lnTo>
                  <a:pt x="4617719" y="379475"/>
                </a:lnTo>
                <a:close/>
              </a:path>
              <a:path w="4617720" h="379730">
                <a:moveTo>
                  <a:pt x="10667" y="9143"/>
                </a:moveTo>
                <a:lnTo>
                  <a:pt x="10667" y="4571"/>
                </a:lnTo>
                <a:lnTo>
                  <a:pt x="6095" y="9143"/>
                </a:lnTo>
                <a:lnTo>
                  <a:pt x="10667" y="9143"/>
                </a:lnTo>
                <a:close/>
              </a:path>
              <a:path w="4617720" h="379730">
                <a:moveTo>
                  <a:pt x="10667" y="370331"/>
                </a:moveTo>
                <a:lnTo>
                  <a:pt x="10667" y="9143"/>
                </a:lnTo>
                <a:lnTo>
                  <a:pt x="6095" y="9143"/>
                </a:lnTo>
                <a:lnTo>
                  <a:pt x="6095" y="370331"/>
                </a:lnTo>
                <a:lnTo>
                  <a:pt x="10667" y="370331"/>
                </a:lnTo>
                <a:close/>
              </a:path>
              <a:path w="4617720" h="379730">
                <a:moveTo>
                  <a:pt x="4613147" y="370331"/>
                </a:moveTo>
                <a:lnTo>
                  <a:pt x="6095" y="370331"/>
                </a:lnTo>
                <a:lnTo>
                  <a:pt x="10667" y="374903"/>
                </a:lnTo>
                <a:lnTo>
                  <a:pt x="10667" y="379475"/>
                </a:lnTo>
                <a:lnTo>
                  <a:pt x="4608575" y="379475"/>
                </a:lnTo>
                <a:lnTo>
                  <a:pt x="4608575" y="374903"/>
                </a:lnTo>
                <a:lnTo>
                  <a:pt x="4613147" y="370331"/>
                </a:lnTo>
                <a:close/>
              </a:path>
              <a:path w="4617720" h="379730">
                <a:moveTo>
                  <a:pt x="10667" y="379475"/>
                </a:moveTo>
                <a:lnTo>
                  <a:pt x="10667" y="374903"/>
                </a:lnTo>
                <a:lnTo>
                  <a:pt x="6095" y="370331"/>
                </a:lnTo>
                <a:lnTo>
                  <a:pt x="6095" y="379475"/>
                </a:lnTo>
                <a:lnTo>
                  <a:pt x="10667" y="379475"/>
                </a:lnTo>
                <a:close/>
              </a:path>
              <a:path w="4617720" h="379730">
                <a:moveTo>
                  <a:pt x="4613147" y="9143"/>
                </a:moveTo>
                <a:lnTo>
                  <a:pt x="4608575" y="4571"/>
                </a:lnTo>
                <a:lnTo>
                  <a:pt x="4608575" y="9143"/>
                </a:lnTo>
                <a:lnTo>
                  <a:pt x="4613147" y="9143"/>
                </a:lnTo>
                <a:close/>
              </a:path>
              <a:path w="4617720" h="379730">
                <a:moveTo>
                  <a:pt x="4613147" y="370331"/>
                </a:moveTo>
                <a:lnTo>
                  <a:pt x="4613147" y="9143"/>
                </a:lnTo>
                <a:lnTo>
                  <a:pt x="4608575" y="9143"/>
                </a:lnTo>
                <a:lnTo>
                  <a:pt x="4608575" y="370331"/>
                </a:lnTo>
                <a:lnTo>
                  <a:pt x="4613147" y="370331"/>
                </a:lnTo>
                <a:close/>
              </a:path>
              <a:path w="4617720" h="379730">
                <a:moveTo>
                  <a:pt x="4613147" y="379475"/>
                </a:moveTo>
                <a:lnTo>
                  <a:pt x="4613147" y="370331"/>
                </a:lnTo>
                <a:lnTo>
                  <a:pt x="4608575" y="374903"/>
                </a:lnTo>
                <a:lnTo>
                  <a:pt x="4608575" y="379475"/>
                </a:lnTo>
                <a:lnTo>
                  <a:pt x="4613147" y="379475"/>
                </a:lnTo>
                <a:close/>
              </a:path>
            </a:pathLst>
          </a:custGeom>
          <a:solidFill>
            <a:srgbClr val="000000"/>
          </a:solidFill>
        </p:spPr>
        <p:txBody>
          <a:bodyPr wrap="square" lIns="0" tIns="0" rIns="0" bIns="0" rtlCol="0"/>
          <a:lstStyle/>
          <a:p>
            <a:endParaRPr sz="1634"/>
          </a:p>
        </p:txBody>
      </p:sp>
      <p:sp>
        <p:nvSpPr>
          <p:cNvPr id="6" name="object 6"/>
          <p:cNvSpPr txBox="1"/>
          <p:nvPr/>
        </p:nvSpPr>
        <p:spPr>
          <a:xfrm>
            <a:off x="2698471" y="1529738"/>
            <a:ext cx="4181651" cy="329934"/>
          </a:xfrm>
          <a:prstGeom prst="rect">
            <a:avLst/>
          </a:prstGeom>
          <a:solidFill>
            <a:srgbClr val="76923B"/>
          </a:solidFill>
        </p:spPr>
        <p:txBody>
          <a:bodyPr vert="horz" wrap="square" lIns="0" tIns="50137" rIns="0" bIns="0" rtlCol="0">
            <a:spAutoFit/>
          </a:bodyPr>
          <a:lstStyle/>
          <a:p>
            <a:pPr marL="1316329">
              <a:spcBef>
                <a:spcPts val="394"/>
              </a:spcBef>
            </a:pPr>
            <a:r>
              <a:rPr sz="1815" b="1" dirty="0">
                <a:solidFill>
                  <a:srgbClr val="FFFFFF"/>
                </a:solidFill>
                <a:latin typeface="Times New Roman"/>
                <a:cs typeface="Times New Roman"/>
              </a:rPr>
              <a:t>Marge</a:t>
            </a:r>
            <a:r>
              <a:rPr sz="1815" b="1" spc="-100" dirty="0">
                <a:solidFill>
                  <a:srgbClr val="FFFFFF"/>
                </a:solidFill>
                <a:latin typeface="Times New Roman"/>
                <a:cs typeface="Times New Roman"/>
              </a:rPr>
              <a:t> </a:t>
            </a:r>
            <a:r>
              <a:rPr sz="1815" b="1" spc="-5" dirty="0">
                <a:solidFill>
                  <a:srgbClr val="FFFFFF"/>
                </a:solidFill>
                <a:latin typeface="Times New Roman"/>
                <a:cs typeface="Times New Roman"/>
              </a:rPr>
              <a:t>commerciale</a:t>
            </a:r>
            <a:endParaRPr sz="1815">
              <a:latin typeface="Times New Roman"/>
              <a:cs typeface="Times New Roman"/>
            </a:endParaRPr>
          </a:p>
        </p:txBody>
      </p:sp>
      <p:sp>
        <p:nvSpPr>
          <p:cNvPr id="7" name="object 7"/>
          <p:cNvSpPr/>
          <p:nvPr/>
        </p:nvSpPr>
        <p:spPr>
          <a:xfrm>
            <a:off x="4544943" y="1982020"/>
            <a:ext cx="373444" cy="180959"/>
          </a:xfrm>
          <a:custGeom>
            <a:avLst/>
            <a:gdLst/>
            <a:ahLst/>
            <a:cxnLst/>
            <a:rect l="l" t="t" r="r" b="b"/>
            <a:pathLst>
              <a:path w="411479" h="199389">
                <a:moveTo>
                  <a:pt x="128682" y="180760"/>
                </a:moveTo>
                <a:lnTo>
                  <a:pt x="106679" y="175259"/>
                </a:lnTo>
                <a:lnTo>
                  <a:pt x="99059" y="173735"/>
                </a:lnTo>
                <a:lnTo>
                  <a:pt x="56387" y="163067"/>
                </a:lnTo>
                <a:lnTo>
                  <a:pt x="48767" y="161543"/>
                </a:lnTo>
                <a:lnTo>
                  <a:pt x="6095" y="150875"/>
                </a:lnTo>
                <a:lnTo>
                  <a:pt x="0" y="150875"/>
                </a:lnTo>
                <a:lnTo>
                  <a:pt x="128682" y="180760"/>
                </a:lnTo>
                <a:close/>
              </a:path>
              <a:path w="411479" h="199389">
                <a:moveTo>
                  <a:pt x="103631" y="150875"/>
                </a:moveTo>
                <a:lnTo>
                  <a:pt x="6095" y="150875"/>
                </a:lnTo>
                <a:lnTo>
                  <a:pt x="103631" y="150875"/>
                </a:lnTo>
                <a:close/>
              </a:path>
              <a:path w="411479" h="199389">
                <a:moveTo>
                  <a:pt x="207843" y="199144"/>
                </a:moveTo>
                <a:lnTo>
                  <a:pt x="128682" y="180760"/>
                </a:lnTo>
                <a:lnTo>
                  <a:pt x="149351" y="185927"/>
                </a:lnTo>
                <a:lnTo>
                  <a:pt x="156971" y="187451"/>
                </a:lnTo>
                <a:lnTo>
                  <a:pt x="199643" y="198119"/>
                </a:lnTo>
                <a:lnTo>
                  <a:pt x="207843" y="199144"/>
                </a:lnTo>
                <a:close/>
              </a:path>
              <a:path w="411479" h="199389">
                <a:moveTo>
                  <a:pt x="406907" y="151959"/>
                </a:moveTo>
                <a:lnTo>
                  <a:pt x="406907" y="150875"/>
                </a:lnTo>
                <a:lnTo>
                  <a:pt x="376427" y="158495"/>
                </a:lnTo>
                <a:lnTo>
                  <a:pt x="368807" y="160019"/>
                </a:lnTo>
                <a:lnTo>
                  <a:pt x="332231" y="169163"/>
                </a:lnTo>
                <a:lnTo>
                  <a:pt x="324611" y="170687"/>
                </a:lnTo>
                <a:lnTo>
                  <a:pt x="281939" y="181355"/>
                </a:lnTo>
                <a:lnTo>
                  <a:pt x="274319" y="182879"/>
                </a:lnTo>
                <a:lnTo>
                  <a:pt x="235160" y="192669"/>
                </a:lnTo>
                <a:lnTo>
                  <a:pt x="406907" y="151959"/>
                </a:lnTo>
                <a:close/>
              </a:path>
              <a:path w="411479" h="199389">
                <a:moveTo>
                  <a:pt x="309371" y="150875"/>
                </a:moveTo>
                <a:lnTo>
                  <a:pt x="309371" y="0"/>
                </a:lnTo>
                <a:lnTo>
                  <a:pt x="309371" y="150875"/>
                </a:lnTo>
                <a:close/>
              </a:path>
              <a:path w="411479" h="199389">
                <a:moveTo>
                  <a:pt x="411479" y="150875"/>
                </a:moveTo>
                <a:lnTo>
                  <a:pt x="309371" y="150875"/>
                </a:lnTo>
                <a:lnTo>
                  <a:pt x="406907" y="150875"/>
                </a:lnTo>
                <a:lnTo>
                  <a:pt x="406907" y="151959"/>
                </a:lnTo>
                <a:lnTo>
                  <a:pt x="411479" y="150875"/>
                </a:lnTo>
                <a:close/>
              </a:path>
              <a:path w="411479" h="199389">
                <a:moveTo>
                  <a:pt x="230418" y="193793"/>
                </a:moveTo>
                <a:lnTo>
                  <a:pt x="224027" y="195071"/>
                </a:lnTo>
                <a:lnTo>
                  <a:pt x="211835" y="198119"/>
                </a:lnTo>
                <a:lnTo>
                  <a:pt x="230418" y="193793"/>
                </a:lnTo>
                <a:close/>
              </a:path>
            </a:pathLst>
          </a:custGeom>
          <a:solidFill>
            <a:srgbClr val="FDEADA"/>
          </a:solidFill>
        </p:spPr>
        <p:txBody>
          <a:bodyPr wrap="square" lIns="0" tIns="0" rIns="0" bIns="0" rtlCol="0"/>
          <a:lstStyle/>
          <a:p>
            <a:endParaRPr sz="1634"/>
          </a:p>
        </p:txBody>
      </p:sp>
      <p:sp>
        <p:nvSpPr>
          <p:cNvPr id="8" name="object 8"/>
          <p:cNvSpPr/>
          <p:nvPr/>
        </p:nvSpPr>
        <p:spPr>
          <a:xfrm>
            <a:off x="4510365" y="1977870"/>
            <a:ext cx="442600" cy="185569"/>
          </a:xfrm>
          <a:custGeom>
            <a:avLst/>
            <a:gdLst/>
            <a:ahLst/>
            <a:cxnLst/>
            <a:rect l="l" t="t" r="r" b="b"/>
            <a:pathLst>
              <a:path w="487679" h="204469">
                <a:moveTo>
                  <a:pt x="137159" y="155448"/>
                </a:moveTo>
                <a:lnTo>
                  <a:pt x="137159" y="150875"/>
                </a:lnTo>
                <a:lnTo>
                  <a:pt x="0" y="150875"/>
                </a:lnTo>
                <a:lnTo>
                  <a:pt x="44195" y="159644"/>
                </a:lnTo>
                <a:lnTo>
                  <a:pt x="44195" y="155448"/>
                </a:lnTo>
                <a:lnTo>
                  <a:pt x="137159" y="155448"/>
                </a:lnTo>
                <a:close/>
              </a:path>
              <a:path w="487679" h="204469">
                <a:moveTo>
                  <a:pt x="132907" y="177245"/>
                </a:moveTo>
                <a:lnTo>
                  <a:pt x="94487" y="167640"/>
                </a:lnTo>
                <a:lnTo>
                  <a:pt x="86867" y="166116"/>
                </a:lnTo>
                <a:lnTo>
                  <a:pt x="44195" y="155448"/>
                </a:lnTo>
                <a:lnTo>
                  <a:pt x="44195" y="159644"/>
                </a:lnTo>
                <a:lnTo>
                  <a:pt x="132907" y="177245"/>
                </a:lnTo>
                <a:close/>
              </a:path>
              <a:path w="487679" h="204469">
                <a:moveTo>
                  <a:pt x="254904" y="201450"/>
                </a:moveTo>
                <a:lnTo>
                  <a:pt x="132907" y="177245"/>
                </a:lnTo>
                <a:lnTo>
                  <a:pt x="137159" y="178308"/>
                </a:lnTo>
                <a:lnTo>
                  <a:pt x="144779" y="179832"/>
                </a:lnTo>
                <a:lnTo>
                  <a:pt x="187451" y="190500"/>
                </a:lnTo>
                <a:lnTo>
                  <a:pt x="195071" y="192024"/>
                </a:lnTo>
                <a:lnTo>
                  <a:pt x="237743" y="202692"/>
                </a:lnTo>
                <a:lnTo>
                  <a:pt x="249935" y="204216"/>
                </a:lnTo>
                <a:lnTo>
                  <a:pt x="249935" y="202692"/>
                </a:lnTo>
                <a:lnTo>
                  <a:pt x="254904" y="201450"/>
                </a:lnTo>
                <a:close/>
              </a:path>
              <a:path w="487679" h="204469">
                <a:moveTo>
                  <a:pt x="352043" y="4572"/>
                </a:moveTo>
                <a:lnTo>
                  <a:pt x="352043" y="0"/>
                </a:lnTo>
                <a:lnTo>
                  <a:pt x="137159" y="0"/>
                </a:lnTo>
                <a:lnTo>
                  <a:pt x="137159" y="150875"/>
                </a:lnTo>
                <a:lnTo>
                  <a:pt x="141731" y="150875"/>
                </a:lnTo>
                <a:lnTo>
                  <a:pt x="141731" y="4572"/>
                </a:lnTo>
                <a:lnTo>
                  <a:pt x="352043" y="4572"/>
                </a:lnTo>
                <a:close/>
              </a:path>
              <a:path w="487679" h="204469">
                <a:moveTo>
                  <a:pt x="141731" y="155448"/>
                </a:moveTo>
                <a:lnTo>
                  <a:pt x="141731" y="150876"/>
                </a:lnTo>
                <a:lnTo>
                  <a:pt x="137159" y="155447"/>
                </a:lnTo>
                <a:lnTo>
                  <a:pt x="141731" y="155448"/>
                </a:lnTo>
                <a:close/>
              </a:path>
              <a:path w="487679" h="204469">
                <a:moveTo>
                  <a:pt x="449579" y="160162"/>
                </a:moveTo>
                <a:lnTo>
                  <a:pt x="449579" y="160019"/>
                </a:lnTo>
                <a:lnTo>
                  <a:pt x="426721" y="160019"/>
                </a:lnTo>
                <a:lnTo>
                  <a:pt x="414527" y="163068"/>
                </a:lnTo>
                <a:lnTo>
                  <a:pt x="406907" y="164592"/>
                </a:lnTo>
                <a:lnTo>
                  <a:pt x="370331" y="173736"/>
                </a:lnTo>
                <a:lnTo>
                  <a:pt x="362711" y="175260"/>
                </a:lnTo>
                <a:lnTo>
                  <a:pt x="320039" y="185928"/>
                </a:lnTo>
                <a:lnTo>
                  <a:pt x="312419" y="187452"/>
                </a:lnTo>
                <a:lnTo>
                  <a:pt x="269747" y="198120"/>
                </a:lnTo>
                <a:lnTo>
                  <a:pt x="262127" y="199644"/>
                </a:lnTo>
                <a:lnTo>
                  <a:pt x="254904" y="201450"/>
                </a:lnTo>
                <a:lnTo>
                  <a:pt x="268847" y="204216"/>
                </a:lnTo>
                <a:lnTo>
                  <a:pt x="449579" y="160162"/>
                </a:lnTo>
                <a:close/>
              </a:path>
              <a:path w="487679" h="204469">
                <a:moveTo>
                  <a:pt x="352043" y="150875"/>
                </a:moveTo>
                <a:lnTo>
                  <a:pt x="352043" y="4572"/>
                </a:lnTo>
                <a:lnTo>
                  <a:pt x="347471" y="4572"/>
                </a:lnTo>
                <a:lnTo>
                  <a:pt x="347471" y="155448"/>
                </a:lnTo>
                <a:lnTo>
                  <a:pt x="347471" y="150875"/>
                </a:lnTo>
                <a:lnTo>
                  <a:pt x="352043" y="150875"/>
                </a:lnTo>
                <a:close/>
              </a:path>
              <a:path w="487679" h="204469">
                <a:moveTo>
                  <a:pt x="449579" y="150875"/>
                </a:moveTo>
                <a:lnTo>
                  <a:pt x="347471" y="150875"/>
                </a:lnTo>
                <a:lnTo>
                  <a:pt x="352043" y="155447"/>
                </a:lnTo>
                <a:lnTo>
                  <a:pt x="430290" y="155448"/>
                </a:lnTo>
                <a:lnTo>
                  <a:pt x="449579" y="150875"/>
                </a:lnTo>
                <a:close/>
              </a:path>
              <a:path w="487679" h="204469">
                <a:moveTo>
                  <a:pt x="352043" y="155448"/>
                </a:moveTo>
                <a:lnTo>
                  <a:pt x="347471" y="150875"/>
                </a:lnTo>
                <a:lnTo>
                  <a:pt x="347471" y="155448"/>
                </a:lnTo>
                <a:lnTo>
                  <a:pt x="352043" y="155448"/>
                </a:lnTo>
                <a:close/>
              </a:path>
              <a:path w="487679" h="204469">
                <a:moveTo>
                  <a:pt x="445007" y="160019"/>
                </a:moveTo>
                <a:lnTo>
                  <a:pt x="445007" y="155448"/>
                </a:lnTo>
                <a:lnTo>
                  <a:pt x="426721" y="160019"/>
                </a:lnTo>
                <a:lnTo>
                  <a:pt x="445007" y="160019"/>
                </a:lnTo>
                <a:close/>
              </a:path>
              <a:path w="487679" h="204469">
                <a:moveTo>
                  <a:pt x="487679" y="150875"/>
                </a:moveTo>
                <a:lnTo>
                  <a:pt x="449579" y="150875"/>
                </a:lnTo>
                <a:lnTo>
                  <a:pt x="430290" y="155448"/>
                </a:lnTo>
                <a:lnTo>
                  <a:pt x="445007" y="155448"/>
                </a:lnTo>
                <a:lnTo>
                  <a:pt x="445007" y="160019"/>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9" name="object 9"/>
          <p:cNvSpPr/>
          <p:nvPr/>
        </p:nvSpPr>
        <p:spPr>
          <a:xfrm>
            <a:off x="4544943" y="1982019"/>
            <a:ext cx="373444" cy="181535"/>
          </a:xfrm>
          <a:custGeom>
            <a:avLst/>
            <a:gdLst/>
            <a:ahLst/>
            <a:cxnLst/>
            <a:rect l="l" t="t" r="r" b="b"/>
            <a:pathLst>
              <a:path w="411479" h="200025">
                <a:moveTo>
                  <a:pt x="411479" y="150875"/>
                </a:moveTo>
                <a:lnTo>
                  <a:pt x="309371" y="150875"/>
                </a:lnTo>
                <a:lnTo>
                  <a:pt x="309371" y="0"/>
                </a:lnTo>
                <a:lnTo>
                  <a:pt x="103631" y="0"/>
                </a:lnTo>
                <a:lnTo>
                  <a:pt x="103631" y="150875"/>
                </a:lnTo>
                <a:lnTo>
                  <a:pt x="0" y="150875"/>
                </a:lnTo>
                <a:lnTo>
                  <a:pt x="205739" y="199643"/>
                </a:lnTo>
                <a:lnTo>
                  <a:pt x="411479" y="150875"/>
                </a:lnTo>
                <a:close/>
              </a:path>
            </a:pathLst>
          </a:custGeom>
          <a:solidFill>
            <a:srgbClr val="FDEADA"/>
          </a:solidFill>
        </p:spPr>
        <p:txBody>
          <a:bodyPr wrap="square" lIns="0" tIns="0" rIns="0" bIns="0" rtlCol="0"/>
          <a:lstStyle/>
          <a:p>
            <a:endParaRPr sz="1634"/>
          </a:p>
        </p:txBody>
      </p:sp>
      <p:sp>
        <p:nvSpPr>
          <p:cNvPr id="10" name="object 10"/>
          <p:cNvSpPr/>
          <p:nvPr/>
        </p:nvSpPr>
        <p:spPr>
          <a:xfrm>
            <a:off x="4510365" y="1977870"/>
            <a:ext cx="442600" cy="191332"/>
          </a:xfrm>
          <a:custGeom>
            <a:avLst/>
            <a:gdLst/>
            <a:ahLst/>
            <a:cxnLst/>
            <a:rect l="l" t="t" r="r" b="b"/>
            <a:pathLst>
              <a:path w="487679" h="210819">
                <a:moveTo>
                  <a:pt x="39623" y="150875"/>
                </a:moveTo>
                <a:lnTo>
                  <a:pt x="0" y="150875"/>
                </a:lnTo>
                <a:lnTo>
                  <a:pt x="38099" y="160162"/>
                </a:lnTo>
                <a:lnTo>
                  <a:pt x="38099" y="160019"/>
                </a:lnTo>
                <a:lnTo>
                  <a:pt x="39623" y="150875"/>
                </a:lnTo>
                <a:close/>
              </a:path>
              <a:path w="487679" h="210819">
                <a:moveTo>
                  <a:pt x="78200" y="160019"/>
                </a:moveTo>
                <a:lnTo>
                  <a:pt x="39623" y="150875"/>
                </a:lnTo>
                <a:lnTo>
                  <a:pt x="38099" y="160019"/>
                </a:lnTo>
                <a:lnTo>
                  <a:pt x="78200" y="160019"/>
                </a:lnTo>
                <a:close/>
              </a:path>
              <a:path w="487679" h="210819">
                <a:moveTo>
                  <a:pt x="244601" y="199463"/>
                </a:moveTo>
                <a:lnTo>
                  <a:pt x="78200" y="160019"/>
                </a:lnTo>
                <a:lnTo>
                  <a:pt x="38099" y="160019"/>
                </a:lnTo>
                <a:lnTo>
                  <a:pt x="38099" y="160162"/>
                </a:lnTo>
                <a:lnTo>
                  <a:pt x="243839" y="210311"/>
                </a:lnTo>
                <a:lnTo>
                  <a:pt x="243839" y="199643"/>
                </a:lnTo>
                <a:lnTo>
                  <a:pt x="244601" y="199463"/>
                </a:lnTo>
                <a:close/>
              </a:path>
              <a:path w="487679" h="210819">
                <a:moveTo>
                  <a:pt x="141731" y="150875"/>
                </a:moveTo>
                <a:lnTo>
                  <a:pt x="39623" y="150875"/>
                </a:lnTo>
                <a:lnTo>
                  <a:pt x="78200" y="160019"/>
                </a:lnTo>
                <a:lnTo>
                  <a:pt x="137159" y="160019"/>
                </a:lnTo>
                <a:lnTo>
                  <a:pt x="137159" y="155447"/>
                </a:lnTo>
                <a:lnTo>
                  <a:pt x="141731" y="150875"/>
                </a:lnTo>
                <a:close/>
              </a:path>
              <a:path w="487679" h="210819">
                <a:moveTo>
                  <a:pt x="352043" y="150875"/>
                </a:moveTo>
                <a:lnTo>
                  <a:pt x="352043" y="0"/>
                </a:lnTo>
                <a:lnTo>
                  <a:pt x="137159" y="0"/>
                </a:lnTo>
                <a:lnTo>
                  <a:pt x="137159" y="150875"/>
                </a:lnTo>
                <a:lnTo>
                  <a:pt x="141731" y="150875"/>
                </a:lnTo>
                <a:lnTo>
                  <a:pt x="141731" y="9143"/>
                </a:lnTo>
                <a:lnTo>
                  <a:pt x="146303" y="4571"/>
                </a:lnTo>
                <a:lnTo>
                  <a:pt x="146303" y="9143"/>
                </a:lnTo>
                <a:lnTo>
                  <a:pt x="342899" y="9143"/>
                </a:lnTo>
                <a:lnTo>
                  <a:pt x="342899" y="4571"/>
                </a:lnTo>
                <a:lnTo>
                  <a:pt x="347471" y="9143"/>
                </a:lnTo>
                <a:lnTo>
                  <a:pt x="347471" y="150875"/>
                </a:lnTo>
                <a:lnTo>
                  <a:pt x="352043" y="150875"/>
                </a:lnTo>
                <a:close/>
              </a:path>
              <a:path w="487679" h="210819">
                <a:moveTo>
                  <a:pt x="146303" y="160019"/>
                </a:moveTo>
                <a:lnTo>
                  <a:pt x="146303" y="9143"/>
                </a:lnTo>
                <a:lnTo>
                  <a:pt x="141731" y="9143"/>
                </a:lnTo>
                <a:lnTo>
                  <a:pt x="141731" y="150875"/>
                </a:lnTo>
                <a:lnTo>
                  <a:pt x="137159" y="155447"/>
                </a:lnTo>
                <a:lnTo>
                  <a:pt x="137159" y="160019"/>
                </a:lnTo>
                <a:lnTo>
                  <a:pt x="146303" y="160019"/>
                </a:lnTo>
                <a:close/>
              </a:path>
              <a:path w="487679" h="210819">
                <a:moveTo>
                  <a:pt x="146303" y="9143"/>
                </a:moveTo>
                <a:lnTo>
                  <a:pt x="146303" y="4571"/>
                </a:lnTo>
                <a:lnTo>
                  <a:pt x="141731" y="9143"/>
                </a:lnTo>
                <a:lnTo>
                  <a:pt x="146303" y="9143"/>
                </a:lnTo>
                <a:close/>
              </a:path>
              <a:path w="487679" h="210819">
                <a:moveTo>
                  <a:pt x="245363" y="199643"/>
                </a:moveTo>
                <a:lnTo>
                  <a:pt x="244601" y="199463"/>
                </a:lnTo>
                <a:lnTo>
                  <a:pt x="243839" y="199643"/>
                </a:lnTo>
                <a:lnTo>
                  <a:pt x="245363" y="199643"/>
                </a:lnTo>
                <a:close/>
              </a:path>
              <a:path w="487679" h="210819">
                <a:moveTo>
                  <a:pt x="245363" y="209940"/>
                </a:moveTo>
                <a:lnTo>
                  <a:pt x="245363" y="199643"/>
                </a:lnTo>
                <a:lnTo>
                  <a:pt x="243839" y="199643"/>
                </a:lnTo>
                <a:lnTo>
                  <a:pt x="243839" y="210311"/>
                </a:lnTo>
                <a:lnTo>
                  <a:pt x="245363" y="209940"/>
                </a:lnTo>
                <a:close/>
              </a:path>
              <a:path w="487679" h="210819">
                <a:moveTo>
                  <a:pt x="449579" y="160162"/>
                </a:moveTo>
                <a:lnTo>
                  <a:pt x="449579" y="160019"/>
                </a:lnTo>
                <a:lnTo>
                  <a:pt x="411003" y="160019"/>
                </a:lnTo>
                <a:lnTo>
                  <a:pt x="244601" y="199463"/>
                </a:lnTo>
                <a:lnTo>
                  <a:pt x="245363" y="199643"/>
                </a:lnTo>
                <a:lnTo>
                  <a:pt x="245363" y="209940"/>
                </a:lnTo>
                <a:lnTo>
                  <a:pt x="449579" y="160162"/>
                </a:lnTo>
                <a:close/>
              </a:path>
              <a:path w="487679" h="210819">
                <a:moveTo>
                  <a:pt x="347471" y="9143"/>
                </a:moveTo>
                <a:lnTo>
                  <a:pt x="342899" y="4571"/>
                </a:lnTo>
                <a:lnTo>
                  <a:pt x="342899" y="9143"/>
                </a:lnTo>
                <a:lnTo>
                  <a:pt x="347471" y="9143"/>
                </a:lnTo>
                <a:close/>
              </a:path>
              <a:path w="487679" h="210819">
                <a:moveTo>
                  <a:pt x="352043" y="160019"/>
                </a:moveTo>
                <a:lnTo>
                  <a:pt x="352043" y="155447"/>
                </a:lnTo>
                <a:lnTo>
                  <a:pt x="347471" y="150875"/>
                </a:lnTo>
                <a:lnTo>
                  <a:pt x="347471" y="9143"/>
                </a:lnTo>
                <a:lnTo>
                  <a:pt x="342899" y="9143"/>
                </a:lnTo>
                <a:lnTo>
                  <a:pt x="342899" y="160019"/>
                </a:lnTo>
                <a:lnTo>
                  <a:pt x="352043" y="160019"/>
                </a:lnTo>
                <a:close/>
              </a:path>
              <a:path w="487679" h="210819">
                <a:moveTo>
                  <a:pt x="449579" y="150875"/>
                </a:moveTo>
                <a:lnTo>
                  <a:pt x="347471" y="150875"/>
                </a:lnTo>
                <a:lnTo>
                  <a:pt x="352043" y="155447"/>
                </a:lnTo>
                <a:lnTo>
                  <a:pt x="352043" y="160019"/>
                </a:lnTo>
                <a:lnTo>
                  <a:pt x="411003" y="160019"/>
                </a:lnTo>
                <a:lnTo>
                  <a:pt x="449579" y="150875"/>
                </a:lnTo>
                <a:close/>
              </a:path>
              <a:path w="487679" h="210819">
                <a:moveTo>
                  <a:pt x="487679" y="150875"/>
                </a:moveTo>
                <a:lnTo>
                  <a:pt x="449579" y="150875"/>
                </a:lnTo>
                <a:lnTo>
                  <a:pt x="411003" y="160019"/>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11" name="object 11"/>
          <p:cNvSpPr/>
          <p:nvPr/>
        </p:nvSpPr>
        <p:spPr>
          <a:xfrm>
            <a:off x="2692938" y="2246196"/>
            <a:ext cx="4190872" cy="382089"/>
          </a:xfrm>
          <a:custGeom>
            <a:avLst/>
            <a:gdLst/>
            <a:ahLst/>
            <a:cxnLst/>
            <a:rect l="l" t="t" r="r" b="b"/>
            <a:pathLst>
              <a:path w="4617720" h="421005">
                <a:moveTo>
                  <a:pt x="4617719" y="4572"/>
                </a:moveTo>
                <a:lnTo>
                  <a:pt x="4617719" y="0"/>
                </a:lnTo>
                <a:lnTo>
                  <a:pt x="0" y="0"/>
                </a:lnTo>
                <a:lnTo>
                  <a:pt x="50197" y="4572"/>
                </a:lnTo>
                <a:lnTo>
                  <a:pt x="4617719" y="4572"/>
                </a:lnTo>
                <a:close/>
              </a:path>
              <a:path w="4617720" h="421005">
                <a:moveTo>
                  <a:pt x="4613147" y="420624"/>
                </a:moveTo>
                <a:lnTo>
                  <a:pt x="4613147" y="420207"/>
                </a:lnTo>
                <a:lnTo>
                  <a:pt x="50197" y="4572"/>
                </a:lnTo>
                <a:lnTo>
                  <a:pt x="6095" y="4572"/>
                </a:lnTo>
                <a:lnTo>
                  <a:pt x="6095" y="420624"/>
                </a:lnTo>
                <a:lnTo>
                  <a:pt x="4613147" y="420624"/>
                </a:lnTo>
                <a:close/>
              </a:path>
              <a:path w="4617720" h="421005">
                <a:moveTo>
                  <a:pt x="4617719" y="420624"/>
                </a:moveTo>
                <a:lnTo>
                  <a:pt x="4617719" y="4572"/>
                </a:lnTo>
                <a:lnTo>
                  <a:pt x="4613147" y="4572"/>
                </a:lnTo>
                <a:lnTo>
                  <a:pt x="4613147" y="420207"/>
                </a:lnTo>
                <a:lnTo>
                  <a:pt x="4617719" y="420624"/>
                </a:lnTo>
                <a:close/>
              </a:path>
            </a:pathLst>
          </a:custGeom>
          <a:solidFill>
            <a:srgbClr val="000000"/>
          </a:solidFill>
        </p:spPr>
        <p:txBody>
          <a:bodyPr wrap="square" lIns="0" tIns="0" rIns="0" bIns="0" rtlCol="0"/>
          <a:lstStyle/>
          <a:p>
            <a:endParaRPr sz="1634"/>
          </a:p>
        </p:txBody>
      </p:sp>
      <p:sp>
        <p:nvSpPr>
          <p:cNvPr id="12" name="object 12"/>
          <p:cNvSpPr/>
          <p:nvPr/>
        </p:nvSpPr>
        <p:spPr>
          <a:xfrm>
            <a:off x="2692938" y="2246196"/>
            <a:ext cx="4190872" cy="386123"/>
          </a:xfrm>
          <a:custGeom>
            <a:avLst/>
            <a:gdLst/>
            <a:ahLst/>
            <a:cxnLst/>
            <a:rect l="l" t="t" r="r" b="b"/>
            <a:pathLst>
              <a:path w="4617720" h="425450">
                <a:moveTo>
                  <a:pt x="4617719" y="425195"/>
                </a:moveTo>
                <a:lnTo>
                  <a:pt x="4617719" y="0"/>
                </a:lnTo>
                <a:lnTo>
                  <a:pt x="0" y="0"/>
                </a:lnTo>
                <a:lnTo>
                  <a:pt x="0" y="425195"/>
                </a:lnTo>
                <a:lnTo>
                  <a:pt x="6095" y="425195"/>
                </a:lnTo>
                <a:lnTo>
                  <a:pt x="6095" y="10667"/>
                </a:lnTo>
                <a:lnTo>
                  <a:pt x="10667" y="4571"/>
                </a:lnTo>
                <a:lnTo>
                  <a:pt x="10667" y="10667"/>
                </a:lnTo>
                <a:lnTo>
                  <a:pt x="4608575" y="10667"/>
                </a:lnTo>
                <a:lnTo>
                  <a:pt x="4608575" y="4571"/>
                </a:lnTo>
                <a:lnTo>
                  <a:pt x="4613147" y="10667"/>
                </a:lnTo>
                <a:lnTo>
                  <a:pt x="4613147" y="425195"/>
                </a:lnTo>
                <a:lnTo>
                  <a:pt x="4617719" y="425195"/>
                </a:lnTo>
                <a:close/>
              </a:path>
              <a:path w="4617720" h="425450">
                <a:moveTo>
                  <a:pt x="10667" y="10667"/>
                </a:moveTo>
                <a:lnTo>
                  <a:pt x="10667" y="4571"/>
                </a:lnTo>
                <a:lnTo>
                  <a:pt x="6095" y="10667"/>
                </a:lnTo>
                <a:lnTo>
                  <a:pt x="10667" y="10667"/>
                </a:lnTo>
                <a:close/>
              </a:path>
              <a:path w="4617720" h="425450">
                <a:moveTo>
                  <a:pt x="10667" y="416051"/>
                </a:moveTo>
                <a:lnTo>
                  <a:pt x="10667" y="10667"/>
                </a:lnTo>
                <a:lnTo>
                  <a:pt x="6095" y="10667"/>
                </a:lnTo>
                <a:lnTo>
                  <a:pt x="6095" y="416051"/>
                </a:lnTo>
                <a:lnTo>
                  <a:pt x="10667" y="416051"/>
                </a:lnTo>
                <a:close/>
              </a:path>
              <a:path w="4617720" h="425450">
                <a:moveTo>
                  <a:pt x="4613147" y="416051"/>
                </a:moveTo>
                <a:lnTo>
                  <a:pt x="6095" y="416051"/>
                </a:lnTo>
                <a:lnTo>
                  <a:pt x="10667" y="420623"/>
                </a:lnTo>
                <a:lnTo>
                  <a:pt x="10667" y="425195"/>
                </a:lnTo>
                <a:lnTo>
                  <a:pt x="4608575" y="425195"/>
                </a:lnTo>
                <a:lnTo>
                  <a:pt x="4608575" y="420623"/>
                </a:lnTo>
                <a:lnTo>
                  <a:pt x="4613147" y="416051"/>
                </a:lnTo>
                <a:close/>
              </a:path>
              <a:path w="4617720" h="425450">
                <a:moveTo>
                  <a:pt x="10667" y="425195"/>
                </a:moveTo>
                <a:lnTo>
                  <a:pt x="10667" y="420623"/>
                </a:lnTo>
                <a:lnTo>
                  <a:pt x="6095" y="416051"/>
                </a:lnTo>
                <a:lnTo>
                  <a:pt x="6095" y="425195"/>
                </a:lnTo>
                <a:lnTo>
                  <a:pt x="10667" y="425195"/>
                </a:lnTo>
                <a:close/>
              </a:path>
              <a:path w="4617720" h="425450">
                <a:moveTo>
                  <a:pt x="4613147" y="10667"/>
                </a:moveTo>
                <a:lnTo>
                  <a:pt x="4608575" y="4571"/>
                </a:lnTo>
                <a:lnTo>
                  <a:pt x="4608575" y="10667"/>
                </a:lnTo>
                <a:lnTo>
                  <a:pt x="4613147" y="10667"/>
                </a:lnTo>
                <a:close/>
              </a:path>
              <a:path w="4617720" h="425450">
                <a:moveTo>
                  <a:pt x="4613147" y="416051"/>
                </a:moveTo>
                <a:lnTo>
                  <a:pt x="4613147" y="10667"/>
                </a:lnTo>
                <a:lnTo>
                  <a:pt x="4608575" y="10667"/>
                </a:lnTo>
                <a:lnTo>
                  <a:pt x="4608575" y="416051"/>
                </a:lnTo>
                <a:lnTo>
                  <a:pt x="4613147" y="416051"/>
                </a:lnTo>
                <a:close/>
              </a:path>
              <a:path w="4617720" h="425450">
                <a:moveTo>
                  <a:pt x="4613147" y="425195"/>
                </a:moveTo>
                <a:lnTo>
                  <a:pt x="4613147" y="416051"/>
                </a:lnTo>
                <a:lnTo>
                  <a:pt x="4608575" y="420623"/>
                </a:lnTo>
                <a:lnTo>
                  <a:pt x="4608575" y="425195"/>
                </a:lnTo>
                <a:lnTo>
                  <a:pt x="4613147" y="425195"/>
                </a:lnTo>
                <a:close/>
              </a:path>
            </a:pathLst>
          </a:custGeom>
          <a:solidFill>
            <a:srgbClr val="000000"/>
          </a:solidFill>
        </p:spPr>
        <p:txBody>
          <a:bodyPr wrap="square" lIns="0" tIns="0" rIns="0" bIns="0" rtlCol="0"/>
          <a:lstStyle/>
          <a:p>
            <a:endParaRPr sz="1634"/>
          </a:p>
        </p:txBody>
      </p:sp>
      <p:sp>
        <p:nvSpPr>
          <p:cNvPr id="13" name="object 13"/>
          <p:cNvSpPr txBox="1"/>
          <p:nvPr/>
        </p:nvSpPr>
        <p:spPr>
          <a:xfrm>
            <a:off x="2698471" y="2250345"/>
            <a:ext cx="4181651" cy="331099"/>
          </a:xfrm>
          <a:prstGeom prst="rect">
            <a:avLst/>
          </a:prstGeom>
          <a:solidFill>
            <a:srgbClr val="B8CDE5"/>
          </a:solidFill>
        </p:spPr>
        <p:txBody>
          <a:bodyPr vert="horz" wrap="square" lIns="0" tIns="51291" rIns="0" bIns="0" rtlCol="0">
            <a:spAutoFit/>
          </a:bodyPr>
          <a:lstStyle/>
          <a:p>
            <a:pPr marL="150421">
              <a:spcBef>
                <a:spcPts val="404"/>
              </a:spcBef>
            </a:pPr>
            <a:r>
              <a:rPr sz="1815" b="1" spc="-27" dirty="0">
                <a:latin typeface="Times New Roman"/>
                <a:cs typeface="Times New Roman"/>
              </a:rPr>
              <a:t>Valeur </a:t>
            </a:r>
            <a:r>
              <a:rPr sz="1815" b="1" dirty="0">
                <a:latin typeface="Times New Roman"/>
                <a:cs typeface="Times New Roman"/>
              </a:rPr>
              <a:t>ajoutée </a:t>
            </a:r>
            <a:r>
              <a:rPr sz="1815" b="1" spc="-5" dirty="0">
                <a:solidFill>
                  <a:srgbClr val="C00000"/>
                </a:solidFill>
                <a:latin typeface="Times New Roman"/>
                <a:cs typeface="Times New Roman"/>
              </a:rPr>
              <a:t>(intégrer le </a:t>
            </a:r>
            <a:r>
              <a:rPr sz="1815" b="1" dirty="0">
                <a:solidFill>
                  <a:srgbClr val="C00000"/>
                </a:solidFill>
                <a:latin typeface="Times New Roman"/>
                <a:cs typeface="Times New Roman"/>
              </a:rPr>
              <a:t>compte</a:t>
            </a:r>
            <a:r>
              <a:rPr sz="1815" b="1" spc="-213" dirty="0">
                <a:solidFill>
                  <a:srgbClr val="C00000"/>
                </a:solidFill>
                <a:latin typeface="Times New Roman"/>
                <a:cs typeface="Times New Roman"/>
              </a:rPr>
              <a:t> </a:t>
            </a:r>
            <a:r>
              <a:rPr sz="1815" b="1" spc="5" dirty="0">
                <a:solidFill>
                  <a:srgbClr val="C00000"/>
                </a:solidFill>
                <a:latin typeface="Times New Roman"/>
                <a:cs typeface="Times New Roman"/>
              </a:rPr>
              <a:t>781)</a:t>
            </a:r>
            <a:endParaRPr sz="1815">
              <a:latin typeface="Times New Roman"/>
              <a:cs typeface="Times New Roman"/>
            </a:endParaRPr>
          </a:p>
        </p:txBody>
      </p:sp>
      <p:sp>
        <p:nvSpPr>
          <p:cNvPr id="14" name="object 14"/>
          <p:cNvSpPr/>
          <p:nvPr/>
        </p:nvSpPr>
        <p:spPr>
          <a:xfrm>
            <a:off x="4528346" y="2704011"/>
            <a:ext cx="373444" cy="180959"/>
          </a:xfrm>
          <a:custGeom>
            <a:avLst/>
            <a:gdLst/>
            <a:ahLst/>
            <a:cxnLst/>
            <a:rect l="l" t="t" r="r" b="b"/>
            <a:pathLst>
              <a:path w="411479" h="199389">
                <a:moveTo>
                  <a:pt x="82883" y="169310"/>
                </a:moveTo>
                <a:lnTo>
                  <a:pt x="45719" y="160019"/>
                </a:lnTo>
                <a:lnTo>
                  <a:pt x="38099" y="158495"/>
                </a:lnTo>
                <a:lnTo>
                  <a:pt x="1523" y="149351"/>
                </a:lnTo>
                <a:lnTo>
                  <a:pt x="0" y="149351"/>
                </a:lnTo>
                <a:lnTo>
                  <a:pt x="82883" y="169310"/>
                </a:lnTo>
                <a:close/>
              </a:path>
              <a:path w="411479" h="199389">
                <a:moveTo>
                  <a:pt x="102107" y="149351"/>
                </a:moveTo>
                <a:lnTo>
                  <a:pt x="1523" y="149351"/>
                </a:lnTo>
                <a:lnTo>
                  <a:pt x="102107" y="149351"/>
                </a:lnTo>
                <a:close/>
              </a:path>
              <a:path w="411479" h="199389">
                <a:moveTo>
                  <a:pt x="89632" y="170936"/>
                </a:moveTo>
                <a:lnTo>
                  <a:pt x="82883" y="169310"/>
                </a:lnTo>
                <a:lnTo>
                  <a:pt x="88391" y="170687"/>
                </a:lnTo>
                <a:lnTo>
                  <a:pt x="89632" y="170936"/>
                </a:lnTo>
                <a:close/>
              </a:path>
              <a:path w="411479" h="199389">
                <a:moveTo>
                  <a:pt x="124348" y="179296"/>
                </a:moveTo>
                <a:lnTo>
                  <a:pt x="96011" y="172211"/>
                </a:lnTo>
                <a:lnTo>
                  <a:pt x="89632" y="170936"/>
                </a:lnTo>
                <a:lnTo>
                  <a:pt x="124348" y="179296"/>
                </a:lnTo>
                <a:close/>
              </a:path>
              <a:path w="411479" h="199389">
                <a:moveTo>
                  <a:pt x="141911" y="183525"/>
                </a:moveTo>
                <a:lnTo>
                  <a:pt x="124348" y="179296"/>
                </a:lnTo>
                <a:lnTo>
                  <a:pt x="138683" y="182879"/>
                </a:lnTo>
                <a:lnTo>
                  <a:pt x="141911" y="183525"/>
                </a:lnTo>
                <a:close/>
              </a:path>
              <a:path w="411479" h="199389">
                <a:moveTo>
                  <a:pt x="165814" y="189281"/>
                </a:moveTo>
                <a:lnTo>
                  <a:pt x="146303" y="184403"/>
                </a:lnTo>
                <a:lnTo>
                  <a:pt x="141911" y="183525"/>
                </a:lnTo>
                <a:lnTo>
                  <a:pt x="165814" y="189281"/>
                </a:lnTo>
                <a:close/>
              </a:path>
              <a:path w="411479" h="199389">
                <a:moveTo>
                  <a:pt x="194190" y="196114"/>
                </a:moveTo>
                <a:lnTo>
                  <a:pt x="165814" y="189281"/>
                </a:lnTo>
                <a:lnTo>
                  <a:pt x="188975" y="195071"/>
                </a:lnTo>
                <a:lnTo>
                  <a:pt x="194190" y="196114"/>
                </a:lnTo>
                <a:close/>
              </a:path>
              <a:path w="411479" h="199389">
                <a:moveTo>
                  <a:pt x="207280" y="199267"/>
                </a:moveTo>
                <a:lnTo>
                  <a:pt x="196595" y="196595"/>
                </a:lnTo>
                <a:lnTo>
                  <a:pt x="194190" y="196114"/>
                </a:lnTo>
                <a:lnTo>
                  <a:pt x="207280" y="199267"/>
                </a:lnTo>
                <a:close/>
              </a:path>
              <a:path w="411479" h="199389">
                <a:moveTo>
                  <a:pt x="409955" y="149724"/>
                </a:moveTo>
                <a:lnTo>
                  <a:pt x="409955" y="149351"/>
                </a:lnTo>
                <a:lnTo>
                  <a:pt x="391667" y="153923"/>
                </a:lnTo>
                <a:lnTo>
                  <a:pt x="384047" y="155447"/>
                </a:lnTo>
                <a:lnTo>
                  <a:pt x="341375" y="166115"/>
                </a:lnTo>
                <a:lnTo>
                  <a:pt x="333755" y="167639"/>
                </a:lnTo>
                <a:lnTo>
                  <a:pt x="291083" y="178307"/>
                </a:lnTo>
                <a:lnTo>
                  <a:pt x="283463" y="179831"/>
                </a:lnTo>
                <a:lnTo>
                  <a:pt x="240791" y="190499"/>
                </a:lnTo>
                <a:lnTo>
                  <a:pt x="233171" y="192023"/>
                </a:lnTo>
                <a:lnTo>
                  <a:pt x="208787" y="198119"/>
                </a:lnTo>
                <a:lnTo>
                  <a:pt x="208787" y="198898"/>
                </a:lnTo>
                <a:lnTo>
                  <a:pt x="409955" y="149724"/>
                </a:lnTo>
                <a:close/>
              </a:path>
              <a:path w="411479" h="199389">
                <a:moveTo>
                  <a:pt x="307847" y="149351"/>
                </a:moveTo>
                <a:lnTo>
                  <a:pt x="307847" y="0"/>
                </a:lnTo>
                <a:lnTo>
                  <a:pt x="307847" y="149351"/>
                </a:lnTo>
                <a:close/>
              </a:path>
              <a:path w="411479" h="199389">
                <a:moveTo>
                  <a:pt x="411479" y="149351"/>
                </a:moveTo>
                <a:lnTo>
                  <a:pt x="307847" y="149351"/>
                </a:lnTo>
                <a:lnTo>
                  <a:pt x="409955" y="149351"/>
                </a:lnTo>
                <a:lnTo>
                  <a:pt x="409955" y="149724"/>
                </a:lnTo>
                <a:lnTo>
                  <a:pt x="411479" y="149351"/>
                </a:lnTo>
                <a:close/>
              </a:path>
            </a:pathLst>
          </a:custGeom>
          <a:solidFill>
            <a:srgbClr val="FDEADA"/>
          </a:solidFill>
        </p:spPr>
        <p:txBody>
          <a:bodyPr wrap="square" lIns="0" tIns="0" rIns="0" bIns="0" rtlCol="0"/>
          <a:lstStyle/>
          <a:p>
            <a:endParaRPr sz="1634"/>
          </a:p>
        </p:txBody>
      </p:sp>
      <p:sp>
        <p:nvSpPr>
          <p:cNvPr id="15" name="object 15"/>
          <p:cNvSpPr/>
          <p:nvPr/>
        </p:nvSpPr>
        <p:spPr>
          <a:xfrm>
            <a:off x="4493768" y="2699861"/>
            <a:ext cx="442600" cy="185569"/>
          </a:xfrm>
          <a:custGeom>
            <a:avLst/>
            <a:gdLst/>
            <a:ahLst/>
            <a:cxnLst/>
            <a:rect l="l" t="t" r="r" b="b"/>
            <a:pathLst>
              <a:path w="487679" h="204469">
                <a:moveTo>
                  <a:pt x="135635" y="153924"/>
                </a:moveTo>
                <a:lnTo>
                  <a:pt x="135635" y="149351"/>
                </a:lnTo>
                <a:lnTo>
                  <a:pt x="0" y="149351"/>
                </a:lnTo>
                <a:lnTo>
                  <a:pt x="39623" y="157630"/>
                </a:lnTo>
                <a:lnTo>
                  <a:pt x="39623" y="153924"/>
                </a:lnTo>
                <a:lnTo>
                  <a:pt x="135635" y="153924"/>
                </a:lnTo>
                <a:close/>
              </a:path>
              <a:path w="487679" h="204469">
                <a:moveTo>
                  <a:pt x="148423" y="180362"/>
                </a:moveTo>
                <a:lnTo>
                  <a:pt x="134111" y="176784"/>
                </a:lnTo>
                <a:lnTo>
                  <a:pt x="126491" y="175260"/>
                </a:lnTo>
                <a:lnTo>
                  <a:pt x="83819" y="164592"/>
                </a:lnTo>
                <a:lnTo>
                  <a:pt x="76199" y="163068"/>
                </a:lnTo>
                <a:lnTo>
                  <a:pt x="39623" y="153924"/>
                </a:lnTo>
                <a:lnTo>
                  <a:pt x="39623" y="157630"/>
                </a:lnTo>
                <a:lnTo>
                  <a:pt x="148423" y="180362"/>
                </a:lnTo>
                <a:close/>
              </a:path>
              <a:path w="487679" h="204469">
                <a:moveTo>
                  <a:pt x="352043" y="4572"/>
                </a:moveTo>
                <a:lnTo>
                  <a:pt x="352043" y="0"/>
                </a:lnTo>
                <a:lnTo>
                  <a:pt x="135635" y="0"/>
                </a:lnTo>
                <a:lnTo>
                  <a:pt x="135635" y="149351"/>
                </a:lnTo>
                <a:lnTo>
                  <a:pt x="140207" y="149351"/>
                </a:lnTo>
                <a:lnTo>
                  <a:pt x="140207" y="4572"/>
                </a:lnTo>
                <a:lnTo>
                  <a:pt x="352043" y="4572"/>
                </a:lnTo>
                <a:close/>
              </a:path>
              <a:path w="487679" h="204469">
                <a:moveTo>
                  <a:pt x="140207" y="153924"/>
                </a:moveTo>
                <a:lnTo>
                  <a:pt x="140207" y="149352"/>
                </a:lnTo>
                <a:lnTo>
                  <a:pt x="135635" y="153923"/>
                </a:lnTo>
                <a:lnTo>
                  <a:pt x="140207" y="153924"/>
                </a:lnTo>
                <a:close/>
              </a:path>
              <a:path w="487679" h="204469">
                <a:moveTo>
                  <a:pt x="250717" y="201734"/>
                </a:moveTo>
                <a:lnTo>
                  <a:pt x="148423" y="180362"/>
                </a:lnTo>
                <a:lnTo>
                  <a:pt x="176783" y="187452"/>
                </a:lnTo>
                <a:lnTo>
                  <a:pt x="184403" y="188976"/>
                </a:lnTo>
                <a:lnTo>
                  <a:pt x="227075" y="199644"/>
                </a:lnTo>
                <a:lnTo>
                  <a:pt x="234695" y="201168"/>
                </a:lnTo>
                <a:lnTo>
                  <a:pt x="246887" y="204216"/>
                </a:lnTo>
                <a:lnTo>
                  <a:pt x="246887" y="202692"/>
                </a:lnTo>
                <a:lnTo>
                  <a:pt x="250717" y="201734"/>
                </a:lnTo>
                <a:close/>
              </a:path>
              <a:path w="487679" h="204469">
                <a:moveTo>
                  <a:pt x="449579" y="158638"/>
                </a:moveTo>
                <a:lnTo>
                  <a:pt x="449579" y="158495"/>
                </a:lnTo>
                <a:lnTo>
                  <a:pt x="429767" y="158496"/>
                </a:lnTo>
                <a:lnTo>
                  <a:pt x="422147" y="160020"/>
                </a:lnTo>
                <a:lnTo>
                  <a:pt x="379475" y="170688"/>
                </a:lnTo>
                <a:lnTo>
                  <a:pt x="371855" y="172212"/>
                </a:lnTo>
                <a:lnTo>
                  <a:pt x="329183" y="182880"/>
                </a:lnTo>
                <a:lnTo>
                  <a:pt x="321563" y="184404"/>
                </a:lnTo>
                <a:lnTo>
                  <a:pt x="278891" y="195072"/>
                </a:lnTo>
                <a:lnTo>
                  <a:pt x="271271" y="196596"/>
                </a:lnTo>
                <a:lnTo>
                  <a:pt x="250717" y="201734"/>
                </a:lnTo>
                <a:lnTo>
                  <a:pt x="262595" y="204216"/>
                </a:lnTo>
                <a:lnTo>
                  <a:pt x="449579" y="158638"/>
                </a:lnTo>
                <a:close/>
              </a:path>
              <a:path w="487679" h="204469">
                <a:moveTo>
                  <a:pt x="352043" y="149351"/>
                </a:moveTo>
                <a:lnTo>
                  <a:pt x="352043" y="4572"/>
                </a:lnTo>
                <a:lnTo>
                  <a:pt x="345947" y="4572"/>
                </a:lnTo>
                <a:lnTo>
                  <a:pt x="345947" y="153924"/>
                </a:lnTo>
                <a:lnTo>
                  <a:pt x="345947" y="149351"/>
                </a:lnTo>
                <a:lnTo>
                  <a:pt x="352043" y="149351"/>
                </a:lnTo>
                <a:close/>
              </a:path>
              <a:path w="487679" h="204469">
                <a:moveTo>
                  <a:pt x="448055" y="149351"/>
                </a:moveTo>
                <a:lnTo>
                  <a:pt x="345947" y="149351"/>
                </a:lnTo>
                <a:lnTo>
                  <a:pt x="352043" y="153923"/>
                </a:lnTo>
                <a:lnTo>
                  <a:pt x="429350" y="153924"/>
                </a:lnTo>
                <a:lnTo>
                  <a:pt x="448055" y="149351"/>
                </a:lnTo>
                <a:close/>
              </a:path>
              <a:path w="487679" h="204469">
                <a:moveTo>
                  <a:pt x="352043" y="153924"/>
                </a:moveTo>
                <a:lnTo>
                  <a:pt x="345947" y="149351"/>
                </a:lnTo>
                <a:lnTo>
                  <a:pt x="345947" y="153924"/>
                </a:lnTo>
                <a:lnTo>
                  <a:pt x="352043" y="153924"/>
                </a:lnTo>
                <a:close/>
              </a:path>
              <a:path w="487679" h="204469">
                <a:moveTo>
                  <a:pt x="449579" y="158495"/>
                </a:moveTo>
                <a:lnTo>
                  <a:pt x="448055" y="149351"/>
                </a:lnTo>
                <a:lnTo>
                  <a:pt x="429350" y="153924"/>
                </a:lnTo>
                <a:lnTo>
                  <a:pt x="448055" y="153924"/>
                </a:lnTo>
                <a:lnTo>
                  <a:pt x="448055" y="158495"/>
                </a:lnTo>
                <a:lnTo>
                  <a:pt x="449579" y="158495"/>
                </a:lnTo>
                <a:close/>
              </a:path>
              <a:path w="487679" h="204469">
                <a:moveTo>
                  <a:pt x="448055" y="158495"/>
                </a:moveTo>
                <a:lnTo>
                  <a:pt x="448055" y="153924"/>
                </a:lnTo>
                <a:lnTo>
                  <a:pt x="429769" y="158495"/>
                </a:lnTo>
                <a:lnTo>
                  <a:pt x="448055" y="158495"/>
                </a:lnTo>
                <a:close/>
              </a:path>
              <a:path w="487679" h="204469">
                <a:moveTo>
                  <a:pt x="487679" y="149351"/>
                </a:moveTo>
                <a:lnTo>
                  <a:pt x="448055" y="149351"/>
                </a:lnTo>
                <a:lnTo>
                  <a:pt x="449579" y="158495"/>
                </a:lnTo>
                <a:lnTo>
                  <a:pt x="449579" y="158638"/>
                </a:lnTo>
                <a:lnTo>
                  <a:pt x="487679" y="149351"/>
                </a:lnTo>
                <a:close/>
              </a:path>
            </a:pathLst>
          </a:custGeom>
          <a:solidFill>
            <a:srgbClr val="000000"/>
          </a:solidFill>
        </p:spPr>
        <p:txBody>
          <a:bodyPr wrap="square" lIns="0" tIns="0" rIns="0" bIns="0" rtlCol="0"/>
          <a:lstStyle/>
          <a:p>
            <a:endParaRPr sz="1634"/>
          </a:p>
        </p:txBody>
      </p:sp>
      <p:sp>
        <p:nvSpPr>
          <p:cNvPr id="16" name="object 16"/>
          <p:cNvSpPr/>
          <p:nvPr/>
        </p:nvSpPr>
        <p:spPr>
          <a:xfrm>
            <a:off x="4528346" y="2704011"/>
            <a:ext cx="373444" cy="181535"/>
          </a:xfrm>
          <a:custGeom>
            <a:avLst/>
            <a:gdLst/>
            <a:ahLst/>
            <a:cxnLst/>
            <a:rect l="l" t="t" r="r" b="b"/>
            <a:pathLst>
              <a:path w="411479" h="200025">
                <a:moveTo>
                  <a:pt x="411479" y="149351"/>
                </a:moveTo>
                <a:lnTo>
                  <a:pt x="307847" y="149351"/>
                </a:lnTo>
                <a:lnTo>
                  <a:pt x="307847" y="0"/>
                </a:lnTo>
                <a:lnTo>
                  <a:pt x="102107" y="0"/>
                </a:lnTo>
                <a:lnTo>
                  <a:pt x="102107" y="149351"/>
                </a:lnTo>
                <a:lnTo>
                  <a:pt x="0" y="149351"/>
                </a:lnTo>
                <a:lnTo>
                  <a:pt x="205739" y="199643"/>
                </a:lnTo>
                <a:lnTo>
                  <a:pt x="411479" y="149351"/>
                </a:lnTo>
                <a:close/>
              </a:path>
            </a:pathLst>
          </a:custGeom>
          <a:solidFill>
            <a:srgbClr val="FDEADA"/>
          </a:solidFill>
        </p:spPr>
        <p:txBody>
          <a:bodyPr wrap="square" lIns="0" tIns="0" rIns="0" bIns="0" rtlCol="0"/>
          <a:lstStyle/>
          <a:p>
            <a:endParaRPr sz="1634"/>
          </a:p>
        </p:txBody>
      </p:sp>
      <p:sp>
        <p:nvSpPr>
          <p:cNvPr id="17" name="object 17"/>
          <p:cNvSpPr/>
          <p:nvPr/>
        </p:nvSpPr>
        <p:spPr>
          <a:xfrm>
            <a:off x="4493768" y="2699861"/>
            <a:ext cx="442600" cy="189604"/>
          </a:xfrm>
          <a:custGeom>
            <a:avLst/>
            <a:gdLst/>
            <a:ahLst/>
            <a:cxnLst/>
            <a:rect l="l" t="t" r="r" b="b"/>
            <a:pathLst>
              <a:path w="487679" h="208914">
                <a:moveTo>
                  <a:pt x="243834" y="199272"/>
                </a:moveTo>
                <a:lnTo>
                  <a:pt x="75784" y="158495"/>
                </a:lnTo>
                <a:lnTo>
                  <a:pt x="38099" y="158495"/>
                </a:lnTo>
                <a:lnTo>
                  <a:pt x="38099" y="149351"/>
                </a:lnTo>
                <a:lnTo>
                  <a:pt x="0" y="149351"/>
                </a:lnTo>
                <a:lnTo>
                  <a:pt x="38099" y="158638"/>
                </a:lnTo>
                <a:lnTo>
                  <a:pt x="38099" y="158495"/>
                </a:lnTo>
                <a:lnTo>
                  <a:pt x="75784" y="158495"/>
                </a:lnTo>
                <a:lnTo>
                  <a:pt x="75784" y="167824"/>
                </a:lnTo>
                <a:lnTo>
                  <a:pt x="242315" y="208416"/>
                </a:lnTo>
                <a:lnTo>
                  <a:pt x="242315" y="199643"/>
                </a:lnTo>
                <a:lnTo>
                  <a:pt x="243834" y="199272"/>
                </a:lnTo>
                <a:close/>
              </a:path>
              <a:path w="487679" h="208914">
                <a:moveTo>
                  <a:pt x="140207" y="149351"/>
                </a:moveTo>
                <a:lnTo>
                  <a:pt x="38099" y="149351"/>
                </a:lnTo>
                <a:lnTo>
                  <a:pt x="75784" y="158495"/>
                </a:lnTo>
                <a:lnTo>
                  <a:pt x="135635" y="158495"/>
                </a:lnTo>
                <a:lnTo>
                  <a:pt x="135635" y="153923"/>
                </a:lnTo>
                <a:lnTo>
                  <a:pt x="140207" y="149351"/>
                </a:lnTo>
                <a:close/>
              </a:path>
              <a:path w="487679" h="208914">
                <a:moveTo>
                  <a:pt x="352043" y="149351"/>
                </a:moveTo>
                <a:lnTo>
                  <a:pt x="352043" y="0"/>
                </a:lnTo>
                <a:lnTo>
                  <a:pt x="135635" y="0"/>
                </a:lnTo>
                <a:lnTo>
                  <a:pt x="135635" y="149351"/>
                </a:lnTo>
                <a:lnTo>
                  <a:pt x="140207" y="149351"/>
                </a:lnTo>
                <a:lnTo>
                  <a:pt x="140207" y="9143"/>
                </a:lnTo>
                <a:lnTo>
                  <a:pt x="144779" y="4571"/>
                </a:lnTo>
                <a:lnTo>
                  <a:pt x="144779" y="9143"/>
                </a:lnTo>
                <a:lnTo>
                  <a:pt x="341375" y="9143"/>
                </a:lnTo>
                <a:lnTo>
                  <a:pt x="341375" y="4571"/>
                </a:lnTo>
                <a:lnTo>
                  <a:pt x="345947" y="9143"/>
                </a:lnTo>
                <a:lnTo>
                  <a:pt x="345947" y="149351"/>
                </a:lnTo>
                <a:lnTo>
                  <a:pt x="352043" y="149351"/>
                </a:lnTo>
                <a:close/>
              </a:path>
              <a:path w="487679" h="208914">
                <a:moveTo>
                  <a:pt x="144779" y="158495"/>
                </a:moveTo>
                <a:lnTo>
                  <a:pt x="144779" y="9143"/>
                </a:lnTo>
                <a:lnTo>
                  <a:pt x="140207" y="9143"/>
                </a:lnTo>
                <a:lnTo>
                  <a:pt x="140207" y="149351"/>
                </a:lnTo>
                <a:lnTo>
                  <a:pt x="135635" y="153923"/>
                </a:lnTo>
                <a:lnTo>
                  <a:pt x="135635" y="158495"/>
                </a:lnTo>
                <a:lnTo>
                  <a:pt x="144779" y="158495"/>
                </a:lnTo>
                <a:close/>
              </a:path>
              <a:path w="487679" h="208914">
                <a:moveTo>
                  <a:pt x="144779" y="9143"/>
                </a:moveTo>
                <a:lnTo>
                  <a:pt x="144779" y="4571"/>
                </a:lnTo>
                <a:lnTo>
                  <a:pt x="140207" y="9143"/>
                </a:lnTo>
                <a:lnTo>
                  <a:pt x="144779" y="9143"/>
                </a:lnTo>
                <a:close/>
              </a:path>
              <a:path w="487679" h="208914">
                <a:moveTo>
                  <a:pt x="245363" y="199643"/>
                </a:moveTo>
                <a:lnTo>
                  <a:pt x="243834" y="199272"/>
                </a:lnTo>
                <a:lnTo>
                  <a:pt x="242315" y="199643"/>
                </a:lnTo>
                <a:lnTo>
                  <a:pt x="245363" y="199643"/>
                </a:lnTo>
                <a:close/>
              </a:path>
              <a:path w="487679" h="208914">
                <a:moveTo>
                  <a:pt x="245363" y="208416"/>
                </a:moveTo>
                <a:lnTo>
                  <a:pt x="245363" y="199643"/>
                </a:lnTo>
                <a:lnTo>
                  <a:pt x="242315" y="199643"/>
                </a:lnTo>
                <a:lnTo>
                  <a:pt x="242315" y="208416"/>
                </a:lnTo>
                <a:lnTo>
                  <a:pt x="243839" y="208787"/>
                </a:lnTo>
                <a:lnTo>
                  <a:pt x="245363" y="208416"/>
                </a:lnTo>
                <a:close/>
              </a:path>
              <a:path w="487679" h="208914">
                <a:moveTo>
                  <a:pt x="449579" y="158638"/>
                </a:moveTo>
                <a:lnTo>
                  <a:pt x="449579" y="158495"/>
                </a:lnTo>
                <a:lnTo>
                  <a:pt x="410648" y="158495"/>
                </a:lnTo>
                <a:lnTo>
                  <a:pt x="243834" y="199272"/>
                </a:lnTo>
                <a:lnTo>
                  <a:pt x="245363" y="199643"/>
                </a:lnTo>
                <a:lnTo>
                  <a:pt x="245363" y="208416"/>
                </a:lnTo>
                <a:lnTo>
                  <a:pt x="449579" y="158638"/>
                </a:lnTo>
                <a:close/>
              </a:path>
              <a:path w="487679" h="208914">
                <a:moveTo>
                  <a:pt x="345947" y="9143"/>
                </a:moveTo>
                <a:lnTo>
                  <a:pt x="341375" y="4571"/>
                </a:lnTo>
                <a:lnTo>
                  <a:pt x="341375" y="9143"/>
                </a:lnTo>
                <a:lnTo>
                  <a:pt x="345947" y="9143"/>
                </a:lnTo>
                <a:close/>
              </a:path>
              <a:path w="487679" h="208914">
                <a:moveTo>
                  <a:pt x="352043" y="158495"/>
                </a:moveTo>
                <a:lnTo>
                  <a:pt x="352043" y="153923"/>
                </a:lnTo>
                <a:lnTo>
                  <a:pt x="345947" y="149351"/>
                </a:lnTo>
                <a:lnTo>
                  <a:pt x="345947" y="9143"/>
                </a:lnTo>
                <a:lnTo>
                  <a:pt x="341375" y="9143"/>
                </a:lnTo>
                <a:lnTo>
                  <a:pt x="341375" y="158495"/>
                </a:lnTo>
                <a:lnTo>
                  <a:pt x="352043" y="158495"/>
                </a:lnTo>
                <a:close/>
              </a:path>
              <a:path w="487679" h="208914">
                <a:moveTo>
                  <a:pt x="448055" y="149351"/>
                </a:moveTo>
                <a:lnTo>
                  <a:pt x="345947" y="149351"/>
                </a:lnTo>
                <a:lnTo>
                  <a:pt x="352043" y="153923"/>
                </a:lnTo>
                <a:lnTo>
                  <a:pt x="352043" y="158495"/>
                </a:lnTo>
                <a:lnTo>
                  <a:pt x="410648" y="158495"/>
                </a:lnTo>
                <a:lnTo>
                  <a:pt x="448055" y="149351"/>
                </a:lnTo>
                <a:close/>
              </a:path>
              <a:path w="487679" h="208914">
                <a:moveTo>
                  <a:pt x="449579" y="158495"/>
                </a:moveTo>
                <a:lnTo>
                  <a:pt x="448055" y="149351"/>
                </a:lnTo>
                <a:lnTo>
                  <a:pt x="410648" y="158495"/>
                </a:lnTo>
                <a:lnTo>
                  <a:pt x="449579" y="158495"/>
                </a:lnTo>
                <a:close/>
              </a:path>
              <a:path w="487679" h="208914">
                <a:moveTo>
                  <a:pt x="487679" y="149351"/>
                </a:moveTo>
                <a:lnTo>
                  <a:pt x="448055" y="149351"/>
                </a:lnTo>
                <a:lnTo>
                  <a:pt x="449579" y="158495"/>
                </a:lnTo>
                <a:lnTo>
                  <a:pt x="449579" y="158638"/>
                </a:lnTo>
                <a:lnTo>
                  <a:pt x="487679" y="149351"/>
                </a:lnTo>
                <a:close/>
              </a:path>
            </a:pathLst>
          </a:custGeom>
          <a:solidFill>
            <a:srgbClr val="000000"/>
          </a:solidFill>
        </p:spPr>
        <p:txBody>
          <a:bodyPr wrap="square" lIns="0" tIns="0" rIns="0" bIns="0" rtlCol="0"/>
          <a:lstStyle/>
          <a:p>
            <a:endParaRPr sz="1634"/>
          </a:p>
        </p:txBody>
      </p:sp>
      <p:sp>
        <p:nvSpPr>
          <p:cNvPr id="18" name="object 18"/>
          <p:cNvSpPr/>
          <p:nvPr/>
        </p:nvSpPr>
        <p:spPr>
          <a:xfrm>
            <a:off x="2692938" y="3001383"/>
            <a:ext cx="4190872" cy="382089"/>
          </a:xfrm>
          <a:custGeom>
            <a:avLst/>
            <a:gdLst/>
            <a:ahLst/>
            <a:cxnLst/>
            <a:rect l="l" t="t" r="r" b="b"/>
            <a:pathLst>
              <a:path w="4617720" h="421004">
                <a:moveTo>
                  <a:pt x="4617719" y="4572"/>
                </a:moveTo>
                <a:lnTo>
                  <a:pt x="4617719" y="0"/>
                </a:lnTo>
                <a:lnTo>
                  <a:pt x="0" y="0"/>
                </a:lnTo>
                <a:lnTo>
                  <a:pt x="50196" y="4572"/>
                </a:lnTo>
                <a:lnTo>
                  <a:pt x="4617719" y="4572"/>
                </a:lnTo>
                <a:close/>
              </a:path>
              <a:path w="4617720" h="421004">
                <a:moveTo>
                  <a:pt x="4613147" y="420624"/>
                </a:moveTo>
                <a:lnTo>
                  <a:pt x="4613147" y="420207"/>
                </a:lnTo>
                <a:lnTo>
                  <a:pt x="50196" y="4572"/>
                </a:lnTo>
                <a:lnTo>
                  <a:pt x="6095" y="4572"/>
                </a:lnTo>
                <a:lnTo>
                  <a:pt x="6095" y="420624"/>
                </a:lnTo>
                <a:lnTo>
                  <a:pt x="4613147" y="420624"/>
                </a:lnTo>
                <a:close/>
              </a:path>
              <a:path w="4617720" h="421004">
                <a:moveTo>
                  <a:pt x="4617719" y="420624"/>
                </a:moveTo>
                <a:lnTo>
                  <a:pt x="4617719" y="4572"/>
                </a:lnTo>
                <a:lnTo>
                  <a:pt x="4613147" y="4572"/>
                </a:lnTo>
                <a:lnTo>
                  <a:pt x="4613147" y="420207"/>
                </a:lnTo>
                <a:lnTo>
                  <a:pt x="4617719" y="420624"/>
                </a:lnTo>
                <a:close/>
              </a:path>
            </a:pathLst>
          </a:custGeom>
          <a:solidFill>
            <a:srgbClr val="000000"/>
          </a:solidFill>
        </p:spPr>
        <p:txBody>
          <a:bodyPr wrap="square" lIns="0" tIns="0" rIns="0" bIns="0" rtlCol="0"/>
          <a:lstStyle/>
          <a:p>
            <a:endParaRPr sz="1634"/>
          </a:p>
        </p:txBody>
      </p:sp>
      <p:sp>
        <p:nvSpPr>
          <p:cNvPr id="19" name="object 19"/>
          <p:cNvSpPr/>
          <p:nvPr/>
        </p:nvSpPr>
        <p:spPr>
          <a:xfrm>
            <a:off x="2692938" y="3001382"/>
            <a:ext cx="4190872" cy="386123"/>
          </a:xfrm>
          <a:custGeom>
            <a:avLst/>
            <a:gdLst/>
            <a:ahLst/>
            <a:cxnLst/>
            <a:rect l="l" t="t" r="r" b="b"/>
            <a:pathLst>
              <a:path w="4617720" h="425450">
                <a:moveTo>
                  <a:pt x="4617719" y="425195"/>
                </a:moveTo>
                <a:lnTo>
                  <a:pt x="4617719" y="0"/>
                </a:lnTo>
                <a:lnTo>
                  <a:pt x="0" y="0"/>
                </a:lnTo>
                <a:lnTo>
                  <a:pt x="0" y="425195"/>
                </a:lnTo>
                <a:lnTo>
                  <a:pt x="6095" y="425195"/>
                </a:lnTo>
                <a:lnTo>
                  <a:pt x="6095" y="9143"/>
                </a:lnTo>
                <a:lnTo>
                  <a:pt x="10667" y="4571"/>
                </a:lnTo>
                <a:lnTo>
                  <a:pt x="10667" y="9143"/>
                </a:lnTo>
                <a:lnTo>
                  <a:pt x="4608575" y="9143"/>
                </a:lnTo>
                <a:lnTo>
                  <a:pt x="4608575" y="4571"/>
                </a:lnTo>
                <a:lnTo>
                  <a:pt x="4613147" y="9143"/>
                </a:lnTo>
                <a:lnTo>
                  <a:pt x="4613147" y="425195"/>
                </a:lnTo>
                <a:lnTo>
                  <a:pt x="4617719" y="425195"/>
                </a:lnTo>
                <a:close/>
              </a:path>
              <a:path w="4617720" h="425450">
                <a:moveTo>
                  <a:pt x="10667" y="9143"/>
                </a:moveTo>
                <a:lnTo>
                  <a:pt x="10667" y="4571"/>
                </a:lnTo>
                <a:lnTo>
                  <a:pt x="6095" y="9143"/>
                </a:lnTo>
                <a:lnTo>
                  <a:pt x="10667" y="9143"/>
                </a:lnTo>
                <a:close/>
              </a:path>
              <a:path w="4617720" h="425450">
                <a:moveTo>
                  <a:pt x="10667" y="416051"/>
                </a:moveTo>
                <a:lnTo>
                  <a:pt x="10667" y="9143"/>
                </a:lnTo>
                <a:lnTo>
                  <a:pt x="6095" y="9143"/>
                </a:lnTo>
                <a:lnTo>
                  <a:pt x="6095" y="416051"/>
                </a:lnTo>
                <a:lnTo>
                  <a:pt x="10667" y="416051"/>
                </a:lnTo>
                <a:close/>
              </a:path>
              <a:path w="4617720" h="425450">
                <a:moveTo>
                  <a:pt x="4613147" y="416051"/>
                </a:moveTo>
                <a:lnTo>
                  <a:pt x="6095" y="416051"/>
                </a:lnTo>
                <a:lnTo>
                  <a:pt x="10667" y="420623"/>
                </a:lnTo>
                <a:lnTo>
                  <a:pt x="10667" y="425195"/>
                </a:lnTo>
                <a:lnTo>
                  <a:pt x="4608575" y="425195"/>
                </a:lnTo>
                <a:lnTo>
                  <a:pt x="4608575" y="420623"/>
                </a:lnTo>
                <a:lnTo>
                  <a:pt x="4613147" y="416051"/>
                </a:lnTo>
                <a:close/>
              </a:path>
              <a:path w="4617720" h="425450">
                <a:moveTo>
                  <a:pt x="10667" y="425195"/>
                </a:moveTo>
                <a:lnTo>
                  <a:pt x="10667" y="420623"/>
                </a:lnTo>
                <a:lnTo>
                  <a:pt x="6095" y="416051"/>
                </a:lnTo>
                <a:lnTo>
                  <a:pt x="6095" y="425195"/>
                </a:lnTo>
                <a:lnTo>
                  <a:pt x="10667" y="425195"/>
                </a:lnTo>
                <a:close/>
              </a:path>
              <a:path w="4617720" h="425450">
                <a:moveTo>
                  <a:pt x="4613147" y="9143"/>
                </a:moveTo>
                <a:lnTo>
                  <a:pt x="4608575" y="4571"/>
                </a:lnTo>
                <a:lnTo>
                  <a:pt x="4608575" y="9143"/>
                </a:lnTo>
                <a:lnTo>
                  <a:pt x="4613147" y="9143"/>
                </a:lnTo>
                <a:close/>
              </a:path>
              <a:path w="4617720" h="425450">
                <a:moveTo>
                  <a:pt x="4613147" y="416051"/>
                </a:moveTo>
                <a:lnTo>
                  <a:pt x="4613147" y="9143"/>
                </a:lnTo>
                <a:lnTo>
                  <a:pt x="4608575" y="9143"/>
                </a:lnTo>
                <a:lnTo>
                  <a:pt x="4608575" y="416051"/>
                </a:lnTo>
                <a:lnTo>
                  <a:pt x="4613147" y="416051"/>
                </a:lnTo>
                <a:close/>
              </a:path>
              <a:path w="4617720" h="425450">
                <a:moveTo>
                  <a:pt x="4613147" y="425195"/>
                </a:moveTo>
                <a:lnTo>
                  <a:pt x="4613147" y="416051"/>
                </a:lnTo>
                <a:lnTo>
                  <a:pt x="4608575" y="420623"/>
                </a:lnTo>
                <a:lnTo>
                  <a:pt x="4608575" y="425195"/>
                </a:lnTo>
                <a:lnTo>
                  <a:pt x="4613147" y="425195"/>
                </a:lnTo>
                <a:close/>
              </a:path>
            </a:pathLst>
          </a:custGeom>
          <a:solidFill>
            <a:srgbClr val="000000"/>
          </a:solidFill>
        </p:spPr>
        <p:txBody>
          <a:bodyPr wrap="square" lIns="0" tIns="0" rIns="0" bIns="0" rtlCol="0"/>
          <a:lstStyle/>
          <a:p>
            <a:endParaRPr sz="1634"/>
          </a:p>
        </p:txBody>
      </p:sp>
      <p:sp>
        <p:nvSpPr>
          <p:cNvPr id="20" name="object 20"/>
          <p:cNvSpPr txBox="1"/>
          <p:nvPr/>
        </p:nvSpPr>
        <p:spPr>
          <a:xfrm>
            <a:off x="2698471" y="3005532"/>
            <a:ext cx="4181651" cy="331099"/>
          </a:xfrm>
          <a:prstGeom prst="rect">
            <a:avLst/>
          </a:prstGeom>
          <a:solidFill>
            <a:srgbClr val="F2F2F2"/>
          </a:solidFill>
        </p:spPr>
        <p:txBody>
          <a:bodyPr vert="horz" wrap="square" lIns="0" tIns="51291" rIns="0" bIns="0" rtlCol="0">
            <a:spAutoFit/>
          </a:bodyPr>
          <a:lstStyle/>
          <a:p>
            <a:pPr marL="674878">
              <a:spcBef>
                <a:spcPts val="404"/>
              </a:spcBef>
            </a:pPr>
            <a:r>
              <a:rPr sz="1815" b="1" dirty="0">
                <a:latin typeface="Times New Roman"/>
                <a:cs typeface="Times New Roman"/>
              </a:rPr>
              <a:t>Excédent brut</a:t>
            </a:r>
            <a:r>
              <a:rPr sz="1815" b="1" spc="-86" dirty="0">
                <a:latin typeface="Times New Roman"/>
                <a:cs typeface="Times New Roman"/>
              </a:rPr>
              <a:t> </a:t>
            </a:r>
            <a:r>
              <a:rPr sz="1815" b="1" spc="-5" dirty="0">
                <a:latin typeface="Times New Roman"/>
                <a:cs typeface="Times New Roman"/>
              </a:rPr>
              <a:t>d’exploitation</a:t>
            </a:r>
            <a:endParaRPr sz="1815">
              <a:latin typeface="Times New Roman"/>
              <a:cs typeface="Times New Roman"/>
            </a:endParaRPr>
          </a:p>
        </p:txBody>
      </p:sp>
      <p:sp>
        <p:nvSpPr>
          <p:cNvPr id="21" name="object 21"/>
          <p:cNvSpPr/>
          <p:nvPr/>
        </p:nvSpPr>
        <p:spPr>
          <a:xfrm>
            <a:off x="4528346" y="3459199"/>
            <a:ext cx="373444" cy="181535"/>
          </a:xfrm>
          <a:custGeom>
            <a:avLst/>
            <a:gdLst/>
            <a:ahLst/>
            <a:cxnLst/>
            <a:rect l="l" t="t" r="r" b="b"/>
            <a:pathLst>
              <a:path w="411479" h="200025">
                <a:moveTo>
                  <a:pt x="206618" y="199428"/>
                </a:moveTo>
                <a:lnTo>
                  <a:pt x="202691" y="198119"/>
                </a:lnTo>
                <a:lnTo>
                  <a:pt x="166115" y="188975"/>
                </a:lnTo>
                <a:lnTo>
                  <a:pt x="158495" y="187451"/>
                </a:lnTo>
                <a:lnTo>
                  <a:pt x="115823" y="176783"/>
                </a:lnTo>
                <a:lnTo>
                  <a:pt x="108203" y="175259"/>
                </a:lnTo>
                <a:lnTo>
                  <a:pt x="71627" y="166115"/>
                </a:lnTo>
                <a:lnTo>
                  <a:pt x="64007" y="164591"/>
                </a:lnTo>
                <a:lnTo>
                  <a:pt x="21335" y="153923"/>
                </a:lnTo>
                <a:lnTo>
                  <a:pt x="13715" y="152399"/>
                </a:lnTo>
                <a:lnTo>
                  <a:pt x="1523" y="149351"/>
                </a:lnTo>
                <a:lnTo>
                  <a:pt x="0" y="149351"/>
                </a:lnTo>
                <a:lnTo>
                  <a:pt x="206618" y="199428"/>
                </a:lnTo>
                <a:close/>
              </a:path>
              <a:path w="411479" h="200025">
                <a:moveTo>
                  <a:pt x="102107" y="149351"/>
                </a:moveTo>
                <a:lnTo>
                  <a:pt x="1523" y="149351"/>
                </a:lnTo>
                <a:lnTo>
                  <a:pt x="102107" y="149351"/>
                </a:lnTo>
                <a:close/>
              </a:path>
              <a:path w="411479" h="200025">
                <a:moveTo>
                  <a:pt x="408431" y="150096"/>
                </a:moveTo>
                <a:lnTo>
                  <a:pt x="408431" y="149351"/>
                </a:lnTo>
                <a:lnTo>
                  <a:pt x="365759" y="160019"/>
                </a:lnTo>
                <a:lnTo>
                  <a:pt x="358139" y="161543"/>
                </a:lnTo>
                <a:lnTo>
                  <a:pt x="315467" y="172211"/>
                </a:lnTo>
                <a:lnTo>
                  <a:pt x="307847" y="173735"/>
                </a:lnTo>
                <a:lnTo>
                  <a:pt x="265175" y="184403"/>
                </a:lnTo>
                <a:lnTo>
                  <a:pt x="257555" y="185927"/>
                </a:lnTo>
                <a:lnTo>
                  <a:pt x="220979" y="195071"/>
                </a:lnTo>
                <a:lnTo>
                  <a:pt x="213359" y="196595"/>
                </a:lnTo>
                <a:lnTo>
                  <a:pt x="207263" y="198119"/>
                </a:lnTo>
                <a:lnTo>
                  <a:pt x="207263" y="199271"/>
                </a:lnTo>
                <a:lnTo>
                  <a:pt x="408431" y="150096"/>
                </a:lnTo>
                <a:close/>
              </a:path>
              <a:path w="411479" h="200025">
                <a:moveTo>
                  <a:pt x="307847" y="149351"/>
                </a:moveTo>
                <a:lnTo>
                  <a:pt x="307847" y="0"/>
                </a:lnTo>
                <a:lnTo>
                  <a:pt x="307847" y="149351"/>
                </a:lnTo>
                <a:close/>
              </a:path>
              <a:path w="411479" h="200025">
                <a:moveTo>
                  <a:pt x="411479" y="149351"/>
                </a:moveTo>
                <a:lnTo>
                  <a:pt x="307847" y="149351"/>
                </a:lnTo>
                <a:lnTo>
                  <a:pt x="408431" y="149351"/>
                </a:lnTo>
                <a:lnTo>
                  <a:pt x="408431" y="150096"/>
                </a:lnTo>
                <a:lnTo>
                  <a:pt x="411479" y="149351"/>
                </a:lnTo>
                <a:close/>
              </a:path>
            </a:pathLst>
          </a:custGeom>
          <a:solidFill>
            <a:srgbClr val="FDEADA"/>
          </a:solidFill>
        </p:spPr>
        <p:txBody>
          <a:bodyPr wrap="square" lIns="0" tIns="0" rIns="0" bIns="0" rtlCol="0"/>
          <a:lstStyle/>
          <a:p>
            <a:endParaRPr sz="1634"/>
          </a:p>
        </p:txBody>
      </p:sp>
      <p:sp>
        <p:nvSpPr>
          <p:cNvPr id="22" name="object 22"/>
          <p:cNvSpPr/>
          <p:nvPr/>
        </p:nvSpPr>
        <p:spPr>
          <a:xfrm>
            <a:off x="4493768" y="3455048"/>
            <a:ext cx="442600" cy="185569"/>
          </a:xfrm>
          <a:custGeom>
            <a:avLst/>
            <a:gdLst/>
            <a:ahLst/>
            <a:cxnLst/>
            <a:rect l="l" t="t" r="r" b="b"/>
            <a:pathLst>
              <a:path w="487679" h="204470">
                <a:moveTo>
                  <a:pt x="135635" y="153924"/>
                </a:moveTo>
                <a:lnTo>
                  <a:pt x="135635" y="149351"/>
                </a:lnTo>
                <a:lnTo>
                  <a:pt x="0" y="149351"/>
                </a:lnTo>
                <a:lnTo>
                  <a:pt x="39623" y="157630"/>
                </a:lnTo>
                <a:lnTo>
                  <a:pt x="39623" y="153924"/>
                </a:lnTo>
                <a:lnTo>
                  <a:pt x="135635" y="153924"/>
                </a:lnTo>
                <a:close/>
              </a:path>
              <a:path w="487679" h="204470">
                <a:moveTo>
                  <a:pt x="157700" y="182300"/>
                </a:moveTo>
                <a:lnTo>
                  <a:pt x="153923" y="181356"/>
                </a:lnTo>
                <a:lnTo>
                  <a:pt x="146303" y="179832"/>
                </a:lnTo>
                <a:lnTo>
                  <a:pt x="109727" y="170688"/>
                </a:lnTo>
                <a:lnTo>
                  <a:pt x="102107" y="169164"/>
                </a:lnTo>
                <a:lnTo>
                  <a:pt x="59435" y="158496"/>
                </a:lnTo>
                <a:lnTo>
                  <a:pt x="51815" y="156972"/>
                </a:lnTo>
                <a:lnTo>
                  <a:pt x="39623" y="153924"/>
                </a:lnTo>
                <a:lnTo>
                  <a:pt x="39623" y="157630"/>
                </a:lnTo>
                <a:lnTo>
                  <a:pt x="157700" y="182300"/>
                </a:lnTo>
                <a:close/>
              </a:path>
              <a:path w="487679" h="204470">
                <a:moveTo>
                  <a:pt x="352043" y="4572"/>
                </a:moveTo>
                <a:lnTo>
                  <a:pt x="352043" y="0"/>
                </a:lnTo>
                <a:lnTo>
                  <a:pt x="135635" y="0"/>
                </a:lnTo>
                <a:lnTo>
                  <a:pt x="135635" y="149351"/>
                </a:lnTo>
                <a:lnTo>
                  <a:pt x="140207" y="149351"/>
                </a:lnTo>
                <a:lnTo>
                  <a:pt x="140207" y="4572"/>
                </a:lnTo>
                <a:lnTo>
                  <a:pt x="352043" y="4572"/>
                </a:lnTo>
                <a:close/>
              </a:path>
              <a:path w="487679" h="204470">
                <a:moveTo>
                  <a:pt x="140207" y="153924"/>
                </a:moveTo>
                <a:lnTo>
                  <a:pt x="140207" y="149352"/>
                </a:lnTo>
                <a:lnTo>
                  <a:pt x="135635" y="153923"/>
                </a:lnTo>
                <a:lnTo>
                  <a:pt x="140207" y="153924"/>
                </a:lnTo>
                <a:close/>
              </a:path>
              <a:path w="487679" h="204470">
                <a:moveTo>
                  <a:pt x="249887" y="201561"/>
                </a:moveTo>
                <a:lnTo>
                  <a:pt x="157700" y="182300"/>
                </a:lnTo>
                <a:lnTo>
                  <a:pt x="196595" y="192024"/>
                </a:lnTo>
                <a:lnTo>
                  <a:pt x="204215" y="193548"/>
                </a:lnTo>
                <a:lnTo>
                  <a:pt x="240791" y="202692"/>
                </a:lnTo>
                <a:lnTo>
                  <a:pt x="245363" y="204216"/>
                </a:lnTo>
                <a:lnTo>
                  <a:pt x="245363" y="202692"/>
                </a:lnTo>
                <a:lnTo>
                  <a:pt x="249887" y="201561"/>
                </a:lnTo>
                <a:close/>
              </a:path>
              <a:path w="487679" h="204470">
                <a:moveTo>
                  <a:pt x="449579" y="158638"/>
                </a:moveTo>
                <a:lnTo>
                  <a:pt x="449579" y="158495"/>
                </a:lnTo>
                <a:lnTo>
                  <a:pt x="428245" y="158495"/>
                </a:lnTo>
                <a:lnTo>
                  <a:pt x="403859" y="164592"/>
                </a:lnTo>
                <a:lnTo>
                  <a:pt x="396239" y="166116"/>
                </a:lnTo>
                <a:lnTo>
                  <a:pt x="353567" y="176784"/>
                </a:lnTo>
                <a:lnTo>
                  <a:pt x="345947" y="178308"/>
                </a:lnTo>
                <a:lnTo>
                  <a:pt x="303275" y="188976"/>
                </a:lnTo>
                <a:lnTo>
                  <a:pt x="295655" y="190500"/>
                </a:lnTo>
                <a:lnTo>
                  <a:pt x="259079" y="199644"/>
                </a:lnTo>
                <a:lnTo>
                  <a:pt x="251459" y="201168"/>
                </a:lnTo>
                <a:lnTo>
                  <a:pt x="249887" y="201561"/>
                </a:lnTo>
                <a:lnTo>
                  <a:pt x="262595" y="204216"/>
                </a:lnTo>
                <a:lnTo>
                  <a:pt x="449579" y="158638"/>
                </a:lnTo>
                <a:close/>
              </a:path>
              <a:path w="487679" h="204470">
                <a:moveTo>
                  <a:pt x="352043" y="149351"/>
                </a:moveTo>
                <a:lnTo>
                  <a:pt x="352043" y="4572"/>
                </a:lnTo>
                <a:lnTo>
                  <a:pt x="345947" y="4572"/>
                </a:lnTo>
                <a:lnTo>
                  <a:pt x="345947" y="153924"/>
                </a:lnTo>
                <a:lnTo>
                  <a:pt x="345947" y="149351"/>
                </a:lnTo>
                <a:lnTo>
                  <a:pt x="352043" y="149351"/>
                </a:lnTo>
                <a:close/>
              </a:path>
              <a:path w="487679" h="204470">
                <a:moveTo>
                  <a:pt x="448055" y="149351"/>
                </a:moveTo>
                <a:lnTo>
                  <a:pt x="345947" y="149351"/>
                </a:lnTo>
                <a:lnTo>
                  <a:pt x="352043" y="153923"/>
                </a:lnTo>
                <a:lnTo>
                  <a:pt x="429350" y="153924"/>
                </a:lnTo>
                <a:lnTo>
                  <a:pt x="448055" y="149351"/>
                </a:lnTo>
                <a:close/>
              </a:path>
              <a:path w="487679" h="204470">
                <a:moveTo>
                  <a:pt x="352043" y="153924"/>
                </a:moveTo>
                <a:lnTo>
                  <a:pt x="345947" y="149351"/>
                </a:lnTo>
                <a:lnTo>
                  <a:pt x="345947" y="153924"/>
                </a:lnTo>
                <a:lnTo>
                  <a:pt x="352043" y="153924"/>
                </a:lnTo>
                <a:close/>
              </a:path>
              <a:path w="487679" h="204470">
                <a:moveTo>
                  <a:pt x="446531" y="158495"/>
                </a:moveTo>
                <a:lnTo>
                  <a:pt x="446531" y="153924"/>
                </a:lnTo>
                <a:lnTo>
                  <a:pt x="428245" y="158495"/>
                </a:lnTo>
                <a:lnTo>
                  <a:pt x="446531" y="158495"/>
                </a:lnTo>
                <a:close/>
              </a:path>
              <a:path w="487679" h="204470">
                <a:moveTo>
                  <a:pt x="449579" y="158495"/>
                </a:moveTo>
                <a:lnTo>
                  <a:pt x="448055" y="149351"/>
                </a:lnTo>
                <a:lnTo>
                  <a:pt x="429350" y="153924"/>
                </a:lnTo>
                <a:lnTo>
                  <a:pt x="446531" y="153924"/>
                </a:lnTo>
                <a:lnTo>
                  <a:pt x="446531" y="158495"/>
                </a:lnTo>
                <a:lnTo>
                  <a:pt x="449579" y="158495"/>
                </a:lnTo>
                <a:close/>
              </a:path>
              <a:path w="487679" h="204470">
                <a:moveTo>
                  <a:pt x="487679" y="149351"/>
                </a:moveTo>
                <a:lnTo>
                  <a:pt x="448055" y="149351"/>
                </a:lnTo>
                <a:lnTo>
                  <a:pt x="449579" y="158495"/>
                </a:lnTo>
                <a:lnTo>
                  <a:pt x="449579" y="158638"/>
                </a:lnTo>
                <a:lnTo>
                  <a:pt x="487679" y="149351"/>
                </a:lnTo>
                <a:close/>
              </a:path>
            </a:pathLst>
          </a:custGeom>
          <a:solidFill>
            <a:srgbClr val="000000"/>
          </a:solidFill>
        </p:spPr>
        <p:txBody>
          <a:bodyPr wrap="square" lIns="0" tIns="0" rIns="0" bIns="0" rtlCol="0"/>
          <a:lstStyle/>
          <a:p>
            <a:endParaRPr sz="1634"/>
          </a:p>
        </p:txBody>
      </p:sp>
      <p:sp>
        <p:nvSpPr>
          <p:cNvPr id="23" name="object 23"/>
          <p:cNvSpPr/>
          <p:nvPr/>
        </p:nvSpPr>
        <p:spPr>
          <a:xfrm>
            <a:off x="4528346" y="3459198"/>
            <a:ext cx="373444" cy="181535"/>
          </a:xfrm>
          <a:custGeom>
            <a:avLst/>
            <a:gdLst/>
            <a:ahLst/>
            <a:cxnLst/>
            <a:rect l="l" t="t" r="r" b="b"/>
            <a:pathLst>
              <a:path w="411479" h="200025">
                <a:moveTo>
                  <a:pt x="411479" y="149351"/>
                </a:moveTo>
                <a:lnTo>
                  <a:pt x="307847" y="149351"/>
                </a:lnTo>
                <a:lnTo>
                  <a:pt x="307847" y="0"/>
                </a:lnTo>
                <a:lnTo>
                  <a:pt x="102107" y="0"/>
                </a:lnTo>
                <a:lnTo>
                  <a:pt x="102107" y="149351"/>
                </a:lnTo>
                <a:lnTo>
                  <a:pt x="0" y="149351"/>
                </a:lnTo>
                <a:lnTo>
                  <a:pt x="205739" y="199643"/>
                </a:lnTo>
                <a:lnTo>
                  <a:pt x="411479" y="149351"/>
                </a:lnTo>
                <a:close/>
              </a:path>
            </a:pathLst>
          </a:custGeom>
          <a:solidFill>
            <a:srgbClr val="FDEADA"/>
          </a:solidFill>
        </p:spPr>
        <p:txBody>
          <a:bodyPr wrap="square" lIns="0" tIns="0" rIns="0" bIns="0" rtlCol="0"/>
          <a:lstStyle/>
          <a:p>
            <a:endParaRPr sz="1634"/>
          </a:p>
        </p:txBody>
      </p:sp>
      <p:sp>
        <p:nvSpPr>
          <p:cNvPr id="24" name="object 24"/>
          <p:cNvSpPr/>
          <p:nvPr/>
        </p:nvSpPr>
        <p:spPr>
          <a:xfrm>
            <a:off x="4493768" y="3455048"/>
            <a:ext cx="442600" cy="189604"/>
          </a:xfrm>
          <a:custGeom>
            <a:avLst/>
            <a:gdLst/>
            <a:ahLst/>
            <a:cxnLst/>
            <a:rect l="l" t="t" r="r" b="b"/>
            <a:pathLst>
              <a:path w="487679" h="208914">
                <a:moveTo>
                  <a:pt x="243834" y="199272"/>
                </a:moveTo>
                <a:lnTo>
                  <a:pt x="75784" y="158495"/>
                </a:lnTo>
                <a:lnTo>
                  <a:pt x="38099" y="158495"/>
                </a:lnTo>
                <a:lnTo>
                  <a:pt x="38099" y="149351"/>
                </a:lnTo>
                <a:lnTo>
                  <a:pt x="0" y="149351"/>
                </a:lnTo>
                <a:lnTo>
                  <a:pt x="38099" y="158638"/>
                </a:lnTo>
                <a:lnTo>
                  <a:pt x="38099" y="158495"/>
                </a:lnTo>
                <a:lnTo>
                  <a:pt x="75784" y="158495"/>
                </a:lnTo>
                <a:lnTo>
                  <a:pt x="75784" y="167824"/>
                </a:lnTo>
                <a:lnTo>
                  <a:pt x="242315" y="208416"/>
                </a:lnTo>
                <a:lnTo>
                  <a:pt x="242315" y="199643"/>
                </a:lnTo>
                <a:lnTo>
                  <a:pt x="243834" y="199272"/>
                </a:lnTo>
                <a:close/>
              </a:path>
              <a:path w="487679" h="208914">
                <a:moveTo>
                  <a:pt x="140207" y="149351"/>
                </a:moveTo>
                <a:lnTo>
                  <a:pt x="38099" y="149351"/>
                </a:lnTo>
                <a:lnTo>
                  <a:pt x="75784" y="158495"/>
                </a:lnTo>
                <a:lnTo>
                  <a:pt x="135635" y="158495"/>
                </a:lnTo>
                <a:lnTo>
                  <a:pt x="135635" y="153923"/>
                </a:lnTo>
                <a:lnTo>
                  <a:pt x="140207" y="149351"/>
                </a:lnTo>
                <a:close/>
              </a:path>
              <a:path w="487679" h="208914">
                <a:moveTo>
                  <a:pt x="352043" y="149351"/>
                </a:moveTo>
                <a:lnTo>
                  <a:pt x="352043" y="0"/>
                </a:lnTo>
                <a:lnTo>
                  <a:pt x="135635" y="0"/>
                </a:lnTo>
                <a:lnTo>
                  <a:pt x="135635" y="149351"/>
                </a:lnTo>
                <a:lnTo>
                  <a:pt x="140207" y="149351"/>
                </a:lnTo>
                <a:lnTo>
                  <a:pt x="140207" y="9143"/>
                </a:lnTo>
                <a:lnTo>
                  <a:pt x="144779" y="4571"/>
                </a:lnTo>
                <a:lnTo>
                  <a:pt x="144779" y="9143"/>
                </a:lnTo>
                <a:lnTo>
                  <a:pt x="341375" y="9143"/>
                </a:lnTo>
                <a:lnTo>
                  <a:pt x="341375" y="4571"/>
                </a:lnTo>
                <a:lnTo>
                  <a:pt x="345947" y="9143"/>
                </a:lnTo>
                <a:lnTo>
                  <a:pt x="345947" y="149351"/>
                </a:lnTo>
                <a:lnTo>
                  <a:pt x="352043" y="149351"/>
                </a:lnTo>
                <a:close/>
              </a:path>
              <a:path w="487679" h="208914">
                <a:moveTo>
                  <a:pt x="144779" y="158495"/>
                </a:moveTo>
                <a:lnTo>
                  <a:pt x="144779" y="9143"/>
                </a:lnTo>
                <a:lnTo>
                  <a:pt x="140207" y="9143"/>
                </a:lnTo>
                <a:lnTo>
                  <a:pt x="140207" y="149351"/>
                </a:lnTo>
                <a:lnTo>
                  <a:pt x="135635" y="153923"/>
                </a:lnTo>
                <a:lnTo>
                  <a:pt x="135635" y="158495"/>
                </a:lnTo>
                <a:lnTo>
                  <a:pt x="144779" y="158495"/>
                </a:lnTo>
                <a:close/>
              </a:path>
              <a:path w="487679" h="208914">
                <a:moveTo>
                  <a:pt x="144779" y="9143"/>
                </a:moveTo>
                <a:lnTo>
                  <a:pt x="144779" y="4571"/>
                </a:lnTo>
                <a:lnTo>
                  <a:pt x="140207" y="9143"/>
                </a:lnTo>
                <a:lnTo>
                  <a:pt x="144779" y="9143"/>
                </a:lnTo>
                <a:close/>
              </a:path>
              <a:path w="487679" h="208914">
                <a:moveTo>
                  <a:pt x="245363" y="199643"/>
                </a:moveTo>
                <a:lnTo>
                  <a:pt x="243834" y="199272"/>
                </a:lnTo>
                <a:lnTo>
                  <a:pt x="242315" y="199643"/>
                </a:lnTo>
                <a:lnTo>
                  <a:pt x="245363" y="199643"/>
                </a:lnTo>
                <a:close/>
              </a:path>
              <a:path w="487679" h="208914">
                <a:moveTo>
                  <a:pt x="245363" y="208416"/>
                </a:moveTo>
                <a:lnTo>
                  <a:pt x="245363" y="199643"/>
                </a:lnTo>
                <a:lnTo>
                  <a:pt x="242315" y="199643"/>
                </a:lnTo>
                <a:lnTo>
                  <a:pt x="242315" y="208416"/>
                </a:lnTo>
                <a:lnTo>
                  <a:pt x="243839" y="208787"/>
                </a:lnTo>
                <a:lnTo>
                  <a:pt x="245363" y="208416"/>
                </a:lnTo>
                <a:close/>
              </a:path>
              <a:path w="487679" h="208914">
                <a:moveTo>
                  <a:pt x="449579" y="158638"/>
                </a:moveTo>
                <a:lnTo>
                  <a:pt x="449579" y="158495"/>
                </a:lnTo>
                <a:lnTo>
                  <a:pt x="410648" y="158495"/>
                </a:lnTo>
                <a:lnTo>
                  <a:pt x="243834" y="199272"/>
                </a:lnTo>
                <a:lnTo>
                  <a:pt x="245363" y="199643"/>
                </a:lnTo>
                <a:lnTo>
                  <a:pt x="245363" y="208416"/>
                </a:lnTo>
                <a:lnTo>
                  <a:pt x="449579" y="158638"/>
                </a:lnTo>
                <a:close/>
              </a:path>
              <a:path w="487679" h="208914">
                <a:moveTo>
                  <a:pt x="345947" y="9143"/>
                </a:moveTo>
                <a:lnTo>
                  <a:pt x="341375" y="4571"/>
                </a:lnTo>
                <a:lnTo>
                  <a:pt x="341375" y="9143"/>
                </a:lnTo>
                <a:lnTo>
                  <a:pt x="345947" y="9143"/>
                </a:lnTo>
                <a:close/>
              </a:path>
              <a:path w="487679" h="208914">
                <a:moveTo>
                  <a:pt x="352043" y="158495"/>
                </a:moveTo>
                <a:lnTo>
                  <a:pt x="352043" y="153923"/>
                </a:lnTo>
                <a:lnTo>
                  <a:pt x="345947" y="149351"/>
                </a:lnTo>
                <a:lnTo>
                  <a:pt x="345947" y="9143"/>
                </a:lnTo>
                <a:lnTo>
                  <a:pt x="341375" y="9143"/>
                </a:lnTo>
                <a:lnTo>
                  <a:pt x="341375" y="158495"/>
                </a:lnTo>
                <a:lnTo>
                  <a:pt x="352043" y="158495"/>
                </a:lnTo>
                <a:close/>
              </a:path>
              <a:path w="487679" h="208914">
                <a:moveTo>
                  <a:pt x="448055" y="149351"/>
                </a:moveTo>
                <a:lnTo>
                  <a:pt x="345947" y="149351"/>
                </a:lnTo>
                <a:lnTo>
                  <a:pt x="352043" y="153923"/>
                </a:lnTo>
                <a:lnTo>
                  <a:pt x="352043" y="158495"/>
                </a:lnTo>
                <a:lnTo>
                  <a:pt x="410648" y="158495"/>
                </a:lnTo>
                <a:lnTo>
                  <a:pt x="448055" y="149351"/>
                </a:lnTo>
                <a:close/>
              </a:path>
              <a:path w="487679" h="208914">
                <a:moveTo>
                  <a:pt x="449579" y="158495"/>
                </a:moveTo>
                <a:lnTo>
                  <a:pt x="448055" y="149351"/>
                </a:lnTo>
                <a:lnTo>
                  <a:pt x="410648" y="158495"/>
                </a:lnTo>
                <a:lnTo>
                  <a:pt x="449579" y="158495"/>
                </a:lnTo>
                <a:close/>
              </a:path>
              <a:path w="487679" h="208914">
                <a:moveTo>
                  <a:pt x="487679" y="149351"/>
                </a:moveTo>
                <a:lnTo>
                  <a:pt x="448055" y="149351"/>
                </a:lnTo>
                <a:lnTo>
                  <a:pt x="449579" y="158495"/>
                </a:lnTo>
                <a:lnTo>
                  <a:pt x="449579" y="158638"/>
                </a:lnTo>
                <a:lnTo>
                  <a:pt x="487679" y="149351"/>
                </a:lnTo>
                <a:close/>
              </a:path>
            </a:pathLst>
          </a:custGeom>
          <a:solidFill>
            <a:srgbClr val="000000"/>
          </a:solidFill>
        </p:spPr>
        <p:txBody>
          <a:bodyPr wrap="square" lIns="0" tIns="0" rIns="0" bIns="0" rtlCol="0"/>
          <a:lstStyle/>
          <a:p>
            <a:endParaRPr sz="1634"/>
          </a:p>
        </p:txBody>
      </p:sp>
      <p:sp>
        <p:nvSpPr>
          <p:cNvPr id="25" name="object 25"/>
          <p:cNvSpPr/>
          <p:nvPr/>
        </p:nvSpPr>
        <p:spPr>
          <a:xfrm>
            <a:off x="2692938" y="3706778"/>
            <a:ext cx="4190872" cy="366528"/>
          </a:xfrm>
          <a:custGeom>
            <a:avLst/>
            <a:gdLst/>
            <a:ahLst/>
            <a:cxnLst/>
            <a:rect l="l" t="t" r="r" b="b"/>
            <a:pathLst>
              <a:path w="4617720" h="403860">
                <a:moveTo>
                  <a:pt x="4617719" y="4572"/>
                </a:moveTo>
                <a:lnTo>
                  <a:pt x="4617719" y="0"/>
                </a:lnTo>
                <a:lnTo>
                  <a:pt x="0" y="0"/>
                </a:lnTo>
                <a:lnTo>
                  <a:pt x="52279" y="4572"/>
                </a:lnTo>
                <a:lnTo>
                  <a:pt x="4617719" y="4572"/>
                </a:lnTo>
                <a:close/>
              </a:path>
              <a:path w="4617720" h="403860">
                <a:moveTo>
                  <a:pt x="4613147" y="403860"/>
                </a:moveTo>
                <a:lnTo>
                  <a:pt x="4613147" y="403460"/>
                </a:lnTo>
                <a:lnTo>
                  <a:pt x="52279" y="4572"/>
                </a:lnTo>
                <a:lnTo>
                  <a:pt x="6095" y="4572"/>
                </a:lnTo>
                <a:lnTo>
                  <a:pt x="6095" y="403860"/>
                </a:lnTo>
                <a:lnTo>
                  <a:pt x="4613147" y="403860"/>
                </a:lnTo>
                <a:close/>
              </a:path>
              <a:path w="4617720" h="403860">
                <a:moveTo>
                  <a:pt x="4617719" y="403860"/>
                </a:moveTo>
                <a:lnTo>
                  <a:pt x="4617719" y="4572"/>
                </a:lnTo>
                <a:lnTo>
                  <a:pt x="4613147" y="4572"/>
                </a:lnTo>
                <a:lnTo>
                  <a:pt x="4613147" y="403460"/>
                </a:lnTo>
                <a:lnTo>
                  <a:pt x="4617719" y="403860"/>
                </a:lnTo>
                <a:close/>
              </a:path>
            </a:pathLst>
          </a:custGeom>
          <a:solidFill>
            <a:srgbClr val="000000"/>
          </a:solidFill>
        </p:spPr>
        <p:txBody>
          <a:bodyPr wrap="square" lIns="0" tIns="0" rIns="0" bIns="0" rtlCol="0"/>
          <a:lstStyle/>
          <a:p>
            <a:endParaRPr sz="1634"/>
          </a:p>
        </p:txBody>
      </p:sp>
      <p:sp>
        <p:nvSpPr>
          <p:cNvPr id="26" name="object 26"/>
          <p:cNvSpPr/>
          <p:nvPr/>
        </p:nvSpPr>
        <p:spPr>
          <a:xfrm>
            <a:off x="2692938" y="3706778"/>
            <a:ext cx="4190872" cy="372291"/>
          </a:xfrm>
          <a:custGeom>
            <a:avLst/>
            <a:gdLst/>
            <a:ahLst/>
            <a:cxnLst/>
            <a:rect l="l" t="t" r="r" b="b"/>
            <a:pathLst>
              <a:path w="4617720" h="410210">
                <a:moveTo>
                  <a:pt x="4617719" y="409955"/>
                </a:moveTo>
                <a:lnTo>
                  <a:pt x="4617719" y="0"/>
                </a:lnTo>
                <a:lnTo>
                  <a:pt x="0" y="0"/>
                </a:lnTo>
                <a:lnTo>
                  <a:pt x="0" y="409955"/>
                </a:lnTo>
                <a:lnTo>
                  <a:pt x="6095" y="409955"/>
                </a:lnTo>
                <a:lnTo>
                  <a:pt x="6095" y="9143"/>
                </a:lnTo>
                <a:lnTo>
                  <a:pt x="10667" y="4571"/>
                </a:lnTo>
                <a:lnTo>
                  <a:pt x="10667" y="9143"/>
                </a:lnTo>
                <a:lnTo>
                  <a:pt x="4608575" y="9143"/>
                </a:lnTo>
                <a:lnTo>
                  <a:pt x="4608575" y="4571"/>
                </a:lnTo>
                <a:lnTo>
                  <a:pt x="4613147" y="9143"/>
                </a:lnTo>
                <a:lnTo>
                  <a:pt x="4613147" y="409955"/>
                </a:lnTo>
                <a:lnTo>
                  <a:pt x="4617719" y="409955"/>
                </a:lnTo>
                <a:close/>
              </a:path>
              <a:path w="4617720" h="410210">
                <a:moveTo>
                  <a:pt x="10667" y="9143"/>
                </a:moveTo>
                <a:lnTo>
                  <a:pt x="10667" y="4571"/>
                </a:lnTo>
                <a:lnTo>
                  <a:pt x="6095" y="9143"/>
                </a:lnTo>
                <a:lnTo>
                  <a:pt x="10667" y="9143"/>
                </a:lnTo>
                <a:close/>
              </a:path>
              <a:path w="4617720" h="410210">
                <a:moveTo>
                  <a:pt x="10667" y="399287"/>
                </a:moveTo>
                <a:lnTo>
                  <a:pt x="10667" y="9143"/>
                </a:lnTo>
                <a:lnTo>
                  <a:pt x="6095" y="9143"/>
                </a:lnTo>
                <a:lnTo>
                  <a:pt x="6095" y="399287"/>
                </a:lnTo>
                <a:lnTo>
                  <a:pt x="10667" y="399287"/>
                </a:lnTo>
                <a:close/>
              </a:path>
              <a:path w="4617720" h="410210">
                <a:moveTo>
                  <a:pt x="4613147" y="399287"/>
                </a:moveTo>
                <a:lnTo>
                  <a:pt x="6095" y="399287"/>
                </a:lnTo>
                <a:lnTo>
                  <a:pt x="10667" y="403859"/>
                </a:lnTo>
                <a:lnTo>
                  <a:pt x="10667" y="409955"/>
                </a:lnTo>
                <a:lnTo>
                  <a:pt x="4608575" y="409955"/>
                </a:lnTo>
                <a:lnTo>
                  <a:pt x="4608575" y="403859"/>
                </a:lnTo>
                <a:lnTo>
                  <a:pt x="4613147" y="399287"/>
                </a:lnTo>
                <a:close/>
              </a:path>
              <a:path w="4617720" h="410210">
                <a:moveTo>
                  <a:pt x="10667" y="409955"/>
                </a:moveTo>
                <a:lnTo>
                  <a:pt x="10667" y="403859"/>
                </a:lnTo>
                <a:lnTo>
                  <a:pt x="6095" y="399287"/>
                </a:lnTo>
                <a:lnTo>
                  <a:pt x="6095" y="409955"/>
                </a:lnTo>
                <a:lnTo>
                  <a:pt x="10667" y="409955"/>
                </a:lnTo>
                <a:close/>
              </a:path>
              <a:path w="4617720" h="410210">
                <a:moveTo>
                  <a:pt x="4613147" y="9143"/>
                </a:moveTo>
                <a:lnTo>
                  <a:pt x="4608575" y="4571"/>
                </a:lnTo>
                <a:lnTo>
                  <a:pt x="4608575" y="9143"/>
                </a:lnTo>
                <a:lnTo>
                  <a:pt x="4613147" y="9143"/>
                </a:lnTo>
                <a:close/>
              </a:path>
              <a:path w="4617720" h="410210">
                <a:moveTo>
                  <a:pt x="4613147" y="399287"/>
                </a:moveTo>
                <a:lnTo>
                  <a:pt x="4613147" y="9143"/>
                </a:lnTo>
                <a:lnTo>
                  <a:pt x="4608575" y="9143"/>
                </a:lnTo>
                <a:lnTo>
                  <a:pt x="4608575" y="399287"/>
                </a:lnTo>
                <a:lnTo>
                  <a:pt x="4613147" y="399287"/>
                </a:lnTo>
                <a:close/>
              </a:path>
              <a:path w="4617720" h="410210">
                <a:moveTo>
                  <a:pt x="4613147" y="409955"/>
                </a:moveTo>
                <a:lnTo>
                  <a:pt x="4613147" y="399287"/>
                </a:lnTo>
                <a:lnTo>
                  <a:pt x="4608575" y="403859"/>
                </a:lnTo>
                <a:lnTo>
                  <a:pt x="4608575" y="409955"/>
                </a:lnTo>
                <a:lnTo>
                  <a:pt x="4613147" y="409955"/>
                </a:lnTo>
                <a:close/>
              </a:path>
            </a:pathLst>
          </a:custGeom>
          <a:solidFill>
            <a:srgbClr val="000000"/>
          </a:solidFill>
        </p:spPr>
        <p:txBody>
          <a:bodyPr wrap="square" lIns="0" tIns="0" rIns="0" bIns="0" rtlCol="0"/>
          <a:lstStyle/>
          <a:p>
            <a:endParaRPr sz="1634"/>
          </a:p>
        </p:txBody>
      </p:sp>
      <p:sp>
        <p:nvSpPr>
          <p:cNvPr id="27" name="object 27"/>
          <p:cNvSpPr txBox="1"/>
          <p:nvPr/>
        </p:nvSpPr>
        <p:spPr>
          <a:xfrm>
            <a:off x="2698471" y="3710927"/>
            <a:ext cx="4181651" cy="329934"/>
          </a:xfrm>
          <a:prstGeom prst="rect">
            <a:avLst/>
          </a:prstGeom>
          <a:solidFill>
            <a:srgbClr val="B8CDE5"/>
          </a:solidFill>
        </p:spPr>
        <p:txBody>
          <a:bodyPr vert="horz" wrap="square" lIns="0" tIns="50137" rIns="0" bIns="0" rtlCol="0">
            <a:spAutoFit/>
          </a:bodyPr>
          <a:lstStyle/>
          <a:p>
            <a:pPr marL="938835">
              <a:spcBef>
                <a:spcPts val="394"/>
              </a:spcBef>
            </a:pPr>
            <a:r>
              <a:rPr sz="1815" b="1" dirty="0">
                <a:latin typeface="Times New Roman"/>
                <a:cs typeface="Times New Roman"/>
              </a:rPr>
              <a:t>Résultat</a:t>
            </a:r>
            <a:r>
              <a:rPr sz="1815" b="1" spc="-82" dirty="0">
                <a:latin typeface="Times New Roman"/>
                <a:cs typeface="Times New Roman"/>
              </a:rPr>
              <a:t> </a:t>
            </a:r>
            <a:r>
              <a:rPr sz="1815" b="1" spc="-5" dirty="0">
                <a:latin typeface="Times New Roman"/>
                <a:cs typeface="Times New Roman"/>
              </a:rPr>
              <a:t>d’exploitation</a:t>
            </a:r>
            <a:endParaRPr sz="1815">
              <a:latin typeface="Times New Roman"/>
              <a:cs typeface="Times New Roman"/>
            </a:endParaRPr>
          </a:p>
        </p:txBody>
      </p:sp>
      <p:sp>
        <p:nvSpPr>
          <p:cNvPr id="28" name="object 28"/>
          <p:cNvSpPr/>
          <p:nvPr/>
        </p:nvSpPr>
        <p:spPr>
          <a:xfrm>
            <a:off x="4528346" y="4179807"/>
            <a:ext cx="373444" cy="180383"/>
          </a:xfrm>
          <a:custGeom>
            <a:avLst/>
            <a:gdLst/>
            <a:ahLst/>
            <a:cxnLst/>
            <a:rect l="l" t="t" r="r" b="b"/>
            <a:pathLst>
              <a:path w="411479" h="198754">
                <a:moveTo>
                  <a:pt x="176321" y="192670"/>
                </a:moveTo>
                <a:lnTo>
                  <a:pt x="143255" y="184403"/>
                </a:lnTo>
                <a:lnTo>
                  <a:pt x="135635" y="182879"/>
                </a:lnTo>
                <a:lnTo>
                  <a:pt x="92963" y="172211"/>
                </a:lnTo>
                <a:lnTo>
                  <a:pt x="85343" y="170687"/>
                </a:lnTo>
                <a:lnTo>
                  <a:pt x="42671" y="160019"/>
                </a:lnTo>
                <a:lnTo>
                  <a:pt x="35051" y="158495"/>
                </a:lnTo>
                <a:lnTo>
                  <a:pt x="4571" y="150875"/>
                </a:lnTo>
                <a:lnTo>
                  <a:pt x="0" y="150875"/>
                </a:lnTo>
                <a:lnTo>
                  <a:pt x="176321" y="192670"/>
                </a:lnTo>
                <a:close/>
              </a:path>
              <a:path w="411479" h="198754">
                <a:moveTo>
                  <a:pt x="102107" y="150875"/>
                </a:moveTo>
                <a:lnTo>
                  <a:pt x="4571" y="150875"/>
                </a:lnTo>
                <a:lnTo>
                  <a:pt x="102107" y="150875"/>
                </a:lnTo>
                <a:close/>
              </a:path>
              <a:path w="411479" h="198754">
                <a:moveTo>
                  <a:pt x="406907" y="151959"/>
                </a:moveTo>
                <a:lnTo>
                  <a:pt x="406907" y="150875"/>
                </a:lnTo>
                <a:lnTo>
                  <a:pt x="388619" y="155447"/>
                </a:lnTo>
                <a:lnTo>
                  <a:pt x="380999" y="156971"/>
                </a:lnTo>
                <a:lnTo>
                  <a:pt x="344423" y="166115"/>
                </a:lnTo>
                <a:lnTo>
                  <a:pt x="336803" y="167639"/>
                </a:lnTo>
                <a:lnTo>
                  <a:pt x="294131" y="178307"/>
                </a:lnTo>
                <a:lnTo>
                  <a:pt x="286511" y="179831"/>
                </a:lnTo>
                <a:lnTo>
                  <a:pt x="243839" y="190499"/>
                </a:lnTo>
                <a:lnTo>
                  <a:pt x="236219" y="192023"/>
                </a:lnTo>
                <a:lnTo>
                  <a:pt x="211835" y="198119"/>
                </a:lnTo>
                <a:lnTo>
                  <a:pt x="406907" y="151959"/>
                </a:lnTo>
                <a:close/>
              </a:path>
              <a:path w="411479" h="198754">
                <a:moveTo>
                  <a:pt x="307847" y="150875"/>
                </a:moveTo>
                <a:lnTo>
                  <a:pt x="307847" y="0"/>
                </a:lnTo>
                <a:lnTo>
                  <a:pt x="307847" y="150875"/>
                </a:lnTo>
                <a:close/>
              </a:path>
              <a:path w="411479" h="198754">
                <a:moveTo>
                  <a:pt x="411479" y="150875"/>
                </a:moveTo>
                <a:lnTo>
                  <a:pt x="307847" y="150875"/>
                </a:lnTo>
                <a:lnTo>
                  <a:pt x="406907" y="150875"/>
                </a:lnTo>
                <a:lnTo>
                  <a:pt x="406907" y="151959"/>
                </a:lnTo>
                <a:lnTo>
                  <a:pt x="411479" y="150875"/>
                </a:lnTo>
                <a:close/>
              </a:path>
            </a:pathLst>
          </a:custGeom>
          <a:solidFill>
            <a:srgbClr val="FDEADA"/>
          </a:solidFill>
        </p:spPr>
        <p:txBody>
          <a:bodyPr wrap="square" lIns="0" tIns="0" rIns="0" bIns="0" rtlCol="0"/>
          <a:lstStyle/>
          <a:p>
            <a:endParaRPr sz="1634"/>
          </a:p>
        </p:txBody>
      </p:sp>
      <p:sp>
        <p:nvSpPr>
          <p:cNvPr id="29" name="object 29"/>
          <p:cNvSpPr/>
          <p:nvPr/>
        </p:nvSpPr>
        <p:spPr>
          <a:xfrm>
            <a:off x="4493768" y="4175657"/>
            <a:ext cx="442600" cy="185569"/>
          </a:xfrm>
          <a:custGeom>
            <a:avLst/>
            <a:gdLst/>
            <a:ahLst/>
            <a:cxnLst/>
            <a:rect l="l" t="t" r="r" b="b"/>
            <a:pathLst>
              <a:path w="487679" h="204470">
                <a:moveTo>
                  <a:pt x="135635" y="155448"/>
                </a:moveTo>
                <a:lnTo>
                  <a:pt x="135635" y="150875"/>
                </a:lnTo>
                <a:lnTo>
                  <a:pt x="0" y="150875"/>
                </a:lnTo>
                <a:lnTo>
                  <a:pt x="42671" y="159342"/>
                </a:lnTo>
                <a:lnTo>
                  <a:pt x="42671" y="155448"/>
                </a:lnTo>
                <a:lnTo>
                  <a:pt x="135635" y="155448"/>
                </a:lnTo>
                <a:close/>
              </a:path>
              <a:path w="487679" h="204470">
                <a:moveTo>
                  <a:pt x="132908" y="177245"/>
                </a:moveTo>
                <a:lnTo>
                  <a:pt x="131063" y="176784"/>
                </a:lnTo>
                <a:lnTo>
                  <a:pt x="123443" y="175260"/>
                </a:lnTo>
                <a:lnTo>
                  <a:pt x="80771" y="164592"/>
                </a:lnTo>
                <a:lnTo>
                  <a:pt x="73151" y="163068"/>
                </a:lnTo>
                <a:lnTo>
                  <a:pt x="42671" y="155448"/>
                </a:lnTo>
                <a:lnTo>
                  <a:pt x="42671" y="159342"/>
                </a:lnTo>
                <a:lnTo>
                  <a:pt x="132908" y="177245"/>
                </a:lnTo>
                <a:close/>
              </a:path>
              <a:path w="487679" h="204470">
                <a:moveTo>
                  <a:pt x="254905" y="201449"/>
                </a:moveTo>
                <a:lnTo>
                  <a:pt x="132908" y="177245"/>
                </a:lnTo>
                <a:lnTo>
                  <a:pt x="173735" y="187452"/>
                </a:lnTo>
                <a:lnTo>
                  <a:pt x="181355" y="188976"/>
                </a:lnTo>
                <a:lnTo>
                  <a:pt x="224027" y="199644"/>
                </a:lnTo>
                <a:lnTo>
                  <a:pt x="231647" y="201168"/>
                </a:lnTo>
                <a:lnTo>
                  <a:pt x="237743" y="202692"/>
                </a:lnTo>
                <a:lnTo>
                  <a:pt x="249935" y="204216"/>
                </a:lnTo>
                <a:lnTo>
                  <a:pt x="249935" y="202692"/>
                </a:lnTo>
                <a:lnTo>
                  <a:pt x="254905" y="201449"/>
                </a:lnTo>
                <a:close/>
              </a:path>
              <a:path w="487679" h="204470">
                <a:moveTo>
                  <a:pt x="352043" y="4572"/>
                </a:moveTo>
                <a:lnTo>
                  <a:pt x="352043" y="0"/>
                </a:lnTo>
                <a:lnTo>
                  <a:pt x="135635" y="0"/>
                </a:lnTo>
                <a:lnTo>
                  <a:pt x="135635" y="150875"/>
                </a:lnTo>
                <a:lnTo>
                  <a:pt x="140207" y="150875"/>
                </a:lnTo>
                <a:lnTo>
                  <a:pt x="140207" y="4572"/>
                </a:lnTo>
                <a:lnTo>
                  <a:pt x="352043" y="4572"/>
                </a:lnTo>
                <a:close/>
              </a:path>
              <a:path w="487679" h="204470">
                <a:moveTo>
                  <a:pt x="140207" y="155448"/>
                </a:moveTo>
                <a:lnTo>
                  <a:pt x="140207" y="150876"/>
                </a:lnTo>
                <a:lnTo>
                  <a:pt x="135635" y="155447"/>
                </a:lnTo>
                <a:lnTo>
                  <a:pt x="140207" y="155448"/>
                </a:lnTo>
                <a:close/>
              </a:path>
              <a:path w="487679" h="204470">
                <a:moveTo>
                  <a:pt x="449579" y="160162"/>
                </a:moveTo>
                <a:lnTo>
                  <a:pt x="449579" y="160019"/>
                </a:lnTo>
                <a:lnTo>
                  <a:pt x="426719" y="160020"/>
                </a:lnTo>
                <a:lnTo>
                  <a:pt x="419099" y="161544"/>
                </a:lnTo>
                <a:lnTo>
                  <a:pt x="382523" y="170688"/>
                </a:lnTo>
                <a:lnTo>
                  <a:pt x="374903" y="172212"/>
                </a:lnTo>
                <a:lnTo>
                  <a:pt x="332231" y="182880"/>
                </a:lnTo>
                <a:lnTo>
                  <a:pt x="324611" y="184404"/>
                </a:lnTo>
                <a:lnTo>
                  <a:pt x="281939" y="195072"/>
                </a:lnTo>
                <a:lnTo>
                  <a:pt x="274319" y="196596"/>
                </a:lnTo>
                <a:lnTo>
                  <a:pt x="254905" y="201449"/>
                </a:lnTo>
                <a:lnTo>
                  <a:pt x="268848" y="204216"/>
                </a:lnTo>
                <a:lnTo>
                  <a:pt x="449579" y="160162"/>
                </a:lnTo>
                <a:close/>
              </a:path>
              <a:path w="487679" h="204470">
                <a:moveTo>
                  <a:pt x="352043" y="150875"/>
                </a:moveTo>
                <a:lnTo>
                  <a:pt x="352043" y="4572"/>
                </a:lnTo>
                <a:lnTo>
                  <a:pt x="345947" y="4572"/>
                </a:lnTo>
                <a:lnTo>
                  <a:pt x="345947" y="155448"/>
                </a:lnTo>
                <a:lnTo>
                  <a:pt x="345947" y="150875"/>
                </a:lnTo>
                <a:lnTo>
                  <a:pt x="352043" y="150875"/>
                </a:lnTo>
                <a:close/>
              </a:path>
              <a:path w="487679" h="204470">
                <a:moveTo>
                  <a:pt x="448055" y="150875"/>
                </a:moveTo>
                <a:lnTo>
                  <a:pt x="345947" y="150875"/>
                </a:lnTo>
                <a:lnTo>
                  <a:pt x="352043" y="155447"/>
                </a:lnTo>
                <a:lnTo>
                  <a:pt x="428766" y="155448"/>
                </a:lnTo>
                <a:lnTo>
                  <a:pt x="448055" y="150875"/>
                </a:lnTo>
                <a:close/>
              </a:path>
              <a:path w="487679" h="204470">
                <a:moveTo>
                  <a:pt x="352043" y="155448"/>
                </a:moveTo>
                <a:lnTo>
                  <a:pt x="345947" y="150875"/>
                </a:lnTo>
                <a:lnTo>
                  <a:pt x="345947" y="155448"/>
                </a:lnTo>
                <a:lnTo>
                  <a:pt x="352043" y="155448"/>
                </a:lnTo>
                <a:close/>
              </a:path>
              <a:path w="487679" h="204470">
                <a:moveTo>
                  <a:pt x="445007" y="160019"/>
                </a:moveTo>
                <a:lnTo>
                  <a:pt x="445007" y="155448"/>
                </a:lnTo>
                <a:lnTo>
                  <a:pt x="426720" y="160019"/>
                </a:lnTo>
                <a:lnTo>
                  <a:pt x="445007" y="160019"/>
                </a:lnTo>
                <a:close/>
              </a:path>
              <a:path w="487679" h="204470">
                <a:moveTo>
                  <a:pt x="449579" y="160019"/>
                </a:moveTo>
                <a:lnTo>
                  <a:pt x="448055" y="150875"/>
                </a:lnTo>
                <a:lnTo>
                  <a:pt x="428766" y="155448"/>
                </a:lnTo>
                <a:lnTo>
                  <a:pt x="445007" y="155448"/>
                </a:lnTo>
                <a:lnTo>
                  <a:pt x="445007" y="160019"/>
                </a:lnTo>
                <a:lnTo>
                  <a:pt x="449579" y="160019"/>
                </a:lnTo>
                <a:close/>
              </a:path>
              <a:path w="487679" h="204470">
                <a:moveTo>
                  <a:pt x="487679" y="150875"/>
                </a:moveTo>
                <a:lnTo>
                  <a:pt x="448055" y="150875"/>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30" name="object 30"/>
          <p:cNvSpPr/>
          <p:nvPr/>
        </p:nvSpPr>
        <p:spPr>
          <a:xfrm>
            <a:off x="4528346" y="4179807"/>
            <a:ext cx="373444" cy="181535"/>
          </a:xfrm>
          <a:custGeom>
            <a:avLst/>
            <a:gdLst/>
            <a:ahLst/>
            <a:cxnLst/>
            <a:rect l="l" t="t" r="r" b="b"/>
            <a:pathLst>
              <a:path w="411479" h="200025">
                <a:moveTo>
                  <a:pt x="411479" y="150875"/>
                </a:moveTo>
                <a:lnTo>
                  <a:pt x="307847" y="150875"/>
                </a:lnTo>
                <a:lnTo>
                  <a:pt x="307847" y="0"/>
                </a:lnTo>
                <a:lnTo>
                  <a:pt x="102107" y="0"/>
                </a:lnTo>
                <a:lnTo>
                  <a:pt x="102107" y="150875"/>
                </a:lnTo>
                <a:lnTo>
                  <a:pt x="0" y="150875"/>
                </a:lnTo>
                <a:lnTo>
                  <a:pt x="205739" y="199643"/>
                </a:lnTo>
                <a:lnTo>
                  <a:pt x="411479" y="150875"/>
                </a:lnTo>
                <a:close/>
              </a:path>
            </a:pathLst>
          </a:custGeom>
          <a:solidFill>
            <a:srgbClr val="FDEADA"/>
          </a:solidFill>
        </p:spPr>
        <p:txBody>
          <a:bodyPr wrap="square" lIns="0" tIns="0" rIns="0" bIns="0" rtlCol="0"/>
          <a:lstStyle/>
          <a:p>
            <a:endParaRPr sz="1634"/>
          </a:p>
        </p:txBody>
      </p:sp>
      <p:sp>
        <p:nvSpPr>
          <p:cNvPr id="31" name="object 31"/>
          <p:cNvSpPr/>
          <p:nvPr/>
        </p:nvSpPr>
        <p:spPr>
          <a:xfrm>
            <a:off x="4493768" y="4175657"/>
            <a:ext cx="442600" cy="191332"/>
          </a:xfrm>
          <a:custGeom>
            <a:avLst/>
            <a:gdLst/>
            <a:ahLst/>
            <a:cxnLst/>
            <a:rect l="l" t="t" r="r" b="b"/>
            <a:pathLst>
              <a:path w="487679" h="210820">
                <a:moveTo>
                  <a:pt x="243834" y="199284"/>
                </a:moveTo>
                <a:lnTo>
                  <a:pt x="76961" y="160019"/>
                </a:lnTo>
                <a:lnTo>
                  <a:pt x="38099" y="160019"/>
                </a:lnTo>
                <a:lnTo>
                  <a:pt x="38099" y="150875"/>
                </a:lnTo>
                <a:lnTo>
                  <a:pt x="0" y="150875"/>
                </a:lnTo>
                <a:lnTo>
                  <a:pt x="38099" y="160162"/>
                </a:lnTo>
                <a:lnTo>
                  <a:pt x="38099" y="160019"/>
                </a:lnTo>
                <a:lnTo>
                  <a:pt x="76961" y="160019"/>
                </a:lnTo>
                <a:lnTo>
                  <a:pt x="76961" y="169635"/>
                </a:lnTo>
                <a:lnTo>
                  <a:pt x="242315" y="209940"/>
                </a:lnTo>
                <a:lnTo>
                  <a:pt x="242315" y="199643"/>
                </a:lnTo>
                <a:lnTo>
                  <a:pt x="243834" y="199284"/>
                </a:lnTo>
                <a:close/>
              </a:path>
              <a:path w="487679" h="210820">
                <a:moveTo>
                  <a:pt x="140207" y="150875"/>
                </a:moveTo>
                <a:lnTo>
                  <a:pt x="38099" y="150875"/>
                </a:lnTo>
                <a:lnTo>
                  <a:pt x="76961" y="160019"/>
                </a:lnTo>
                <a:lnTo>
                  <a:pt x="135635" y="160019"/>
                </a:lnTo>
                <a:lnTo>
                  <a:pt x="135635" y="155447"/>
                </a:lnTo>
                <a:lnTo>
                  <a:pt x="140207" y="150875"/>
                </a:lnTo>
                <a:close/>
              </a:path>
              <a:path w="487679" h="210820">
                <a:moveTo>
                  <a:pt x="352043" y="150875"/>
                </a:moveTo>
                <a:lnTo>
                  <a:pt x="352043" y="0"/>
                </a:lnTo>
                <a:lnTo>
                  <a:pt x="135635" y="0"/>
                </a:lnTo>
                <a:lnTo>
                  <a:pt x="135635" y="150875"/>
                </a:lnTo>
                <a:lnTo>
                  <a:pt x="140207" y="150875"/>
                </a:lnTo>
                <a:lnTo>
                  <a:pt x="140207" y="10667"/>
                </a:lnTo>
                <a:lnTo>
                  <a:pt x="144779" y="4571"/>
                </a:lnTo>
                <a:lnTo>
                  <a:pt x="144779" y="10667"/>
                </a:lnTo>
                <a:lnTo>
                  <a:pt x="341375" y="10667"/>
                </a:lnTo>
                <a:lnTo>
                  <a:pt x="341375" y="4571"/>
                </a:lnTo>
                <a:lnTo>
                  <a:pt x="345947" y="10667"/>
                </a:lnTo>
                <a:lnTo>
                  <a:pt x="345947" y="150875"/>
                </a:lnTo>
                <a:lnTo>
                  <a:pt x="352043" y="150875"/>
                </a:lnTo>
                <a:close/>
              </a:path>
              <a:path w="487679" h="210820">
                <a:moveTo>
                  <a:pt x="144779" y="160019"/>
                </a:moveTo>
                <a:lnTo>
                  <a:pt x="144779" y="10667"/>
                </a:lnTo>
                <a:lnTo>
                  <a:pt x="140207" y="10667"/>
                </a:lnTo>
                <a:lnTo>
                  <a:pt x="140207" y="150875"/>
                </a:lnTo>
                <a:lnTo>
                  <a:pt x="135635" y="155447"/>
                </a:lnTo>
                <a:lnTo>
                  <a:pt x="135635" y="160019"/>
                </a:lnTo>
                <a:lnTo>
                  <a:pt x="144779" y="160019"/>
                </a:lnTo>
                <a:close/>
              </a:path>
              <a:path w="487679" h="210820">
                <a:moveTo>
                  <a:pt x="144779" y="10667"/>
                </a:moveTo>
                <a:lnTo>
                  <a:pt x="144779" y="4571"/>
                </a:lnTo>
                <a:lnTo>
                  <a:pt x="140207" y="10667"/>
                </a:lnTo>
                <a:lnTo>
                  <a:pt x="144779" y="10667"/>
                </a:lnTo>
                <a:close/>
              </a:path>
              <a:path w="487679" h="210820">
                <a:moveTo>
                  <a:pt x="245363" y="199643"/>
                </a:moveTo>
                <a:lnTo>
                  <a:pt x="243834" y="199284"/>
                </a:lnTo>
                <a:lnTo>
                  <a:pt x="242315" y="199643"/>
                </a:lnTo>
                <a:lnTo>
                  <a:pt x="245363" y="199643"/>
                </a:lnTo>
                <a:close/>
              </a:path>
              <a:path w="487679" h="210820">
                <a:moveTo>
                  <a:pt x="245363" y="209940"/>
                </a:moveTo>
                <a:lnTo>
                  <a:pt x="245363" y="199643"/>
                </a:lnTo>
                <a:lnTo>
                  <a:pt x="242315" y="199643"/>
                </a:lnTo>
                <a:lnTo>
                  <a:pt x="242315" y="209940"/>
                </a:lnTo>
                <a:lnTo>
                  <a:pt x="243839" y="210311"/>
                </a:lnTo>
                <a:lnTo>
                  <a:pt x="245363" y="209940"/>
                </a:lnTo>
                <a:close/>
              </a:path>
              <a:path w="487679" h="210820">
                <a:moveTo>
                  <a:pt x="449579" y="160162"/>
                </a:moveTo>
                <a:lnTo>
                  <a:pt x="449579" y="160019"/>
                </a:lnTo>
                <a:lnTo>
                  <a:pt x="409479" y="160019"/>
                </a:lnTo>
                <a:lnTo>
                  <a:pt x="243834" y="199284"/>
                </a:lnTo>
                <a:lnTo>
                  <a:pt x="245363" y="199643"/>
                </a:lnTo>
                <a:lnTo>
                  <a:pt x="245363" y="209940"/>
                </a:lnTo>
                <a:lnTo>
                  <a:pt x="449579" y="160162"/>
                </a:lnTo>
                <a:close/>
              </a:path>
              <a:path w="487679" h="210820">
                <a:moveTo>
                  <a:pt x="345947" y="10667"/>
                </a:moveTo>
                <a:lnTo>
                  <a:pt x="341375" y="4571"/>
                </a:lnTo>
                <a:lnTo>
                  <a:pt x="341375" y="10667"/>
                </a:lnTo>
                <a:lnTo>
                  <a:pt x="345947" y="10667"/>
                </a:lnTo>
                <a:close/>
              </a:path>
              <a:path w="487679" h="210820">
                <a:moveTo>
                  <a:pt x="352043" y="160019"/>
                </a:moveTo>
                <a:lnTo>
                  <a:pt x="352043" y="155447"/>
                </a:lnTo>
                <a:lnTo>
                  <a:pt x="345947" y="150875"/>
                </a:lnTo>
                <a:lnTo>
                  <a:pt x="345947" y="10667"/>
                </a:lnTo>
                <a:lnTo>
                  <a:pt x="341375" y="10667"/>
                </a:lnTo>
                <a:lnTo>
                  <a:pt x="341375" y="160019"/>
                </a:lnTo>
                <a:lnTo>
                  <a:pt x="352043" y="160019"/>
                </a:lnTo>
                <a:close/>
              </a:path>
              <a:path w="487679" h="210820">
                <a:moveTo>
                  <a:pt x="448055" y="150875"/>
                </a:moveTo>
                <a:lnTo>
                  <a:pt x="345947" y="150875"/>
                </a:lnTo>
                <a:lnTo>
                  <a:pt x="352043" y="155447"/>
                </a:lnTo>
                <a:lnTo>
                  <a:pt x="352043" y="160019"/>
                </a:lnTo>
                <a:lnTo>
                  <a:pt x="409479" y="160019"/>
                </a:lnTo>
                <a:lnTo>
                  <a:pt x="448055" y="150875"/>
                </a:lnTo>
                <a:close/>
              </a:path>
              <a:path w="487679" h="210820">
                <a:moveTo>
                  <a:pt x="449579" y="160019"/>
                </a:moveTo>
                <a:lnTo>
                  <a:pt x="448055" y="150875"/>
                </a:lnTo>
                <a:lnTo>
                  <a:pt x="409479" y="160019"/>
                </a:lnTo>
                <a:lnTo>
                  <a:pt x="449579" y="160019"/>
                </a:lnTo>
                <a:close/>
              </a:path>
              <a:path w="487679" h="210820">
                <a:moveTo>
                  <a:pt x="487679" y="150875"/>
                </a:moveTo>
                <a:lnTo>
                  <a:pt x="448055" y="150875"/>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32" name="object 32"/>
          <p:cNvSpPr/>
          <p:nvPr/>
        </p:nvSpPr>
        <p:spPr>
          <a:xfrm>
            <a:off x="2692938" y="4461964"/>
            <a:ext cx="4190872" cy="354426"/>
          </a:xfrm>
          <a:custGeom>
            <a:avLst/>
            <a:gdLst/>
            <a:ahLst/>
            <a:cxnLst/>
            <a:rect l="l" t="t" r="r" b="b"/>
            <a:pathLst>
              <a:path w="4617720" h="390525">
                <a:moveTo>
                  <a:pt x="4617719" y="4572"/>
                </a:moveTo>
                <a:lnTo>
                  <a:pt x="4617719" y="0"/>
                </a:lnTo>
                <a:lnTo>
                  <a:pt x="0" y="0"/>
                </a:lnTo>
                <a:lnTo>
                  <a:pt x="54117" y="4572"/>
                </a:lnTo>
                <a:lnTo>
                  <a:pt x="4617719" y="4572"/>
                </a:lnTo>
                <a:close/>
              </a:path>
              <a:path w="4617720" h="390525">
                <a:moveTo>
                  <a:pt x="4613147" y="390144"/>
                </a:moveTo>
                <a:lnTo>
                  <a:pt x="4613147" y="389757"/>
                </a:lnTo>
                <a:lnTo>
                  <a:pt x="54117" y="4572"/>
                </a:lnTo>
                <a:lnTo>
                  <a:pt x="6095" y="4572"/>
                </a:lnTo>
                <a:lnTo>
                  <a:pt x="6095" y="390144"/>
                </a:lnTo>
                <a:lnTo>
                  <a:pt x="4613147" y="390144"/>
                </a:lnTo>
                <a:close/>
              </a:path>
              <a:path w="4617720" h="390525">
                <a:moveTo>
                  <a:pt x="4617719" y="390144"/>
                </a:moveTo>
                <a:lnTo>
                  <a:pt x="4617719" y="4572"/>
                </a:lnTo>
                <a:lnTo>
                  <a:pt x="4613147" y="4572"/>
                </a:lnTo>
                <a:lnTo>
                  <a:pt x="4613147" y="389757"/>
                </a:lnTo>
                <a:lnTo>
                  <a:pt x="4617719" y="390144"/>
                </a:lnTo>
                <a:close/>
              </a:path>
            </a:pathLst>
          </a:custGeom>
          <a:solidFill>
            <a:srgbClr val="000000"/>
          </a:solidFill>
        </p:spPr>
        <p:txBody>
          <a:bodyPr wrap="square" lIns="0" tIns="0" rIns="0" bIns="0" rtlCol="0"/>
          <a:lstStyle/>
          <a:p>
            <a:endParaRPr sz="1634"/>
          </a:p>
        </p:txBody>
      </p:sp>
      <p:sp>
        <p:nvSpPr>
          <p:cNvPr id="33" name="object 33"/>
          <p:cNvSpPr/>
          <p:nvPr/>
        </p:nvSpPr>
        <p:spPr>
          <a:xfrm>
            <a:off x="2692938" y="4461964"/>
            <a:ext cx="4190872" cy="358460"/>
          </a:xfrm>
          <a:custGeom>
            <a:avLst/>
            <a:gdLst/>
            <a:ahLst/>
            <a:cxnLst/>
            <a:rect l="l" t="t" r="r" b="b"/>
            <a:pathLst>
              <a:path w="4617720" h="394970">
                <a:moveTo>
                  <a:pt x="4617719" y="394715"/>
                </a:moveTo>
                <a:lnTo>
                  <a:pt x="4617719" y="0"/>
                </a:lnTo>
                <a:lnTo>
                  <a:pt x="0" y="0"/>
                </a:lnTo>
                <a:lnTo>
                  <a:pt x="0" y="394715"/>
                </a:lnTo>
                <a:lnTo>
                  <a:pt x="6095" y="394715"/>
                </a:lnTo>
                <a:lnTo>
                  <a:pt x="6095" y="9143"/>
                </a:lnTo>
                <a:lnTo>
                  <a:pt x="10667" y="4571"/>
                </a:lnTo>
                <a:lnTo>
                  <a:pt x="10667" y="9143"/>
                </a:lnTo>
                <a:lnTo>
                  <a:pt x="4608575" y="9143"/>
                </a:lnTo>
                <a:lnTo>
                  <a:pt x="4608575" y="4571"/>
                </a:lnTo>
                <a:lnTo>
                  <a:pt x="4613147" y="9143"/>
                </a:lnTo>
                <a:lnTo>
                  <a:pt x="4613147" y="394715"/>
                </a:lnTo>
                <a:lnTo>
                  <a:pt x="4617719" y="394715"/>
                </a:lnTo>
                <a:close/>
              </a:path>
              <a:path w="4617720" h="394970">
                <a:moveTo>
                  <a:pt x="10667" y="9143"/>
                </a:moveTo>
                <a:lnTo>
                  <a:pt x="10667" y="4571"/>
                </a:lnTo>
                <a:lnTo>
                  <a:pt x="6095" y="9143"/>
                </a:lnTo>
                <a:lnTo>
                  <a:pt x="10667" y="9143"/>
                </a:lnTo>
                <a:close/>
              </a:path>
              <a:path w="4617720" h="394970">
                <a:moveTo>
                  <a:pt x="10667" y="384047"/>
                </a:moveTo>
                <a:lnTo>
                  <a:pt x="10667" y="9143"/>
                </a:lnTo>
                <a:lnTo>
                  <a:pt x="6095" y="9143"/>
                </a:lnTo>
                <a:lnTo>
                  <a:pt x="6095" y="384047"/>
                </a:lnTo>
                <a:lnTo>
                  <a:pt x="10667" y="384047"/>
                </a:lnTo>
                <a:close/>
              </a:path>
              <a:path w="4617720" h="394970">
                <a:moveTo>
                  <a:pt x="4613147" y="384047"/>
                </a:moveTo>
                <a:lnTo>
                  <a:pt x="6095" y="384047"/>
                </a:lnTo>
                <a:lnTo>
                  <a:pt x="10667" y="390143"/>
                </a:lnTo>
                <a:lnTo>
                  <a:pt x="10667" y="394715"/>
                </a:lnTo>
                <a:lnTo>
                  <a:pt x="4608575" y="394715"/>
                </a:lnTo>
                <a:lnTo>
                  <a:pt x="4608575" y="390143"/>
                </a:lnTo>
                <a:lnTo>
                  <a:pt x="4613147" y="384047"/>
                </a:lnTo>
                <a:close/>
              </a:path>
              <a:path w="4617720" h="394970">
                <a:moveTo>
                  <a:pt x="10667" y="394715"/>
                </a:moveTo>
                <a:lnTo>
                  <a:pt x="10667" y="390143"/>
                </a:lnTo>
                <a:lnTo>
                  <a:pt x="6095" y="384047"/>
                </a:lnTo>
                <a:lnTo>
                  <a:pt x="6095" y="394715"/>
                </a:lnTo>
                <a:lnTo>
                  <a:pt x="10667" y="394715"/>
                </a:lnTo>
                <a:close/>
              </a:path>
              <a:path w="4617720" h="394970">
                <a:moveTo>
                  <a:pt x="4613147" y="9143"/>
                </a:moveTo>
                <a:lnTo>
                  <a:pt x="4608575" y="4571"/>
                </a:lnTo>
                <a:lnTo>
                  <a:pt x="4608575" y="9143"/>
                </a:lnTo>
                <a:lnTo>
                  <a:pt x="4613147" y="9143"/>
                </a:lnTo>
                <a:close/>
              </a:path>
              <a:path w="4617720" h="394970">
                <a:moveTo>
                  <a:pt x="4613147" y="384047"/>
                </a:moveTo>
                <a:lnTo>
                  <a:pt x="4613147" y="9143"/>
                </a:lnTo>
                <a:lnTo>
                  <a:pt x="4608575" y="9143"/>
                </a:lnTo>
                <a:lnTo>
                  <a:pt x="4608575" y="384047"/>
                </a:lnTo>
                <a:lnTo>
                  <a:pt x="4613147" y="384047"/>
                </a:lnTo>
                <a:close/>
              </a:path>
              <a:path w="4617720" h="394970">
                <a:moveTo>
                  <a:pt x="4613147" y="394715"/>
                </a:moveTo>
                <a:lnTo>
                  <a:pt x="4613147" y="384047"/>
                </a:lnTo>
                <a:lnTo>
                  <a:pt x="4608575" y="390143"/>
                </a:lnTo>
                <a:lnTo>
                  <a:pt x="4608575" y="394715"/>
                </a:lnTo>
                <a:lnTo>
                  <a:pt x="4613147" y="394715"/>
                </a:lnTo>
                <a:close/>
              </a:path>
            </a:pathLst>
          </a:custGeom>
          <a:solidFill>
            <a:srgbClr val="000000"/>
          </a:solidFill>
        </p:spPr>
        <p:txBody>
          <a:bodyPr wrap="square" lIns="0" tIns="0" rIns="0" bIns="0" rtlCol="0"/>
          <a:lstStyle/>
          <a:p>
            <a:endParaRPr sz="1634"/>
          </a:p>
        </p:txBody>
      </p:sp>
      <p:sp>
        <p:nvSpPr>
          <p:cNvPr id="34" name="object 34"/>
          <p:cNvSpPr txBox="1"/>
          <p:nvPr/>
        </p:nvSpPr>
        <p:spPr>
          <a:xfrm>
            <a:off x="2698471" y="4466114"/>
            <a:ext cx="4181651" cy="329934"/>
          </a:xfrm>
          <a:prstGeom prst="rect">
            <a:avLst/>
          </a:prstGeom>
          <a:solidFill>
            <a:srgbClr val="F2F2F2"/>
          </a:solidFill>
        </p:spPr>
        <p:txBody>
          <a:bodyPr vert="horz" wrap="square" lIns="0" tIns="50137" rIns="0" bIns="0" rtlCol="0">
            <a:spAutoFit/>
          </a:bodyPr>
          <a:lstStyle/>
          <a:p>
            <a:pPr marL="1183774">
              <a:spcBef>
                <a:spcPts val="394"/>
              </a:spcBef>
            </a:pPr>
            <a:r>
              <a:rPr sz="1815" b="1" dirty="0">
                <a:latin typeface="Times New Roman"/>
                <a:cs typeface="Times New Roman"/>
              </a:rPr>
              <a:t>Résultat</a:t>
            </a:r>
            <a:r>
              <a:rPr sz="1815" b="1" spc="-91" dirty="0">
                <a:latin typeface="Times New Roman"/>
                <a:cs typeface="Times New Roman"/>
              </a:rPr>
              <a:t> </a:t>
            </a:r>
            <a:r>
              <a:rPr sz="1815" b="1" spc="-5" dirty="0">
                <a:latin typeface="Times New Roman"/>
                <a:cs typeface="Times New Roman"/>
              </a:rPr>
              <a:t>financier</a:t>
            </a:r>
            <a:endParaRPr sz="1815">
              <a:latin typeface="Times New Roman"/>
              <a:cs typeface="Times New Roman"/>
            </a:endParaRPr>
          </a:p>
        </p:txBody>
      </p:sp>
      <p:sp>
        <p:nvSpPr>
          <p:cNvPr id="35" name="object 35"/>
          <p:cNvSpPr/>
          <p:nvPr/>
        </p:nvSpPr>
        <p:spPr>
          <a:xfrm>
            <a:off x="2692938" y="5215768"/>
            <a:ext cx="4190872" cy="435684"/>
          </a:xfrm>
          <a:custGeom>
            <a:avLst/>
            <a:gdLst/>
            <a:ahLst/>
            <a:cxnLst/>
            <a:rect l="l" t="t" r="r" b="b"/>
            <a:pathLst>
              <a:path w="4617720" h="480060">
                <a:moveTo>
                  <a:pt x="4617719" y="6096"/>
                </a:moveTo>
                <a:lnTo>
                  <a:pt x="4617719" y="0"/>
                </a:lnTo>
                <a:lnTo>
                  <a:pt x="0" y="0"/>
                </a:lnTo>
                <a:lnTo>
                  <a:pt x="58639" y="6096"/>
                </a:lnTo>
                <a:lnTo>
                  <a:pt x="4617719" y="6096"/>
                </a:lnTo>
                <a:close/>
              </a:path>
              <a:path w="4617720" h="480060">
                <a:moveTo>
                  <a:pt x="4613147" y="480060"/>
                </a:moveTo>
                <a:lnTo>
                  <a:pt x="4613147" y="479584"/>
                </a:lnTo>
                <a:lnTo>
                  <a:pt x="58639" y="6096"/>
                </a:lnTo>
                <a:lnTo>
                  <a:pt x="6095" y="6096"/>
                </a:lnTo>
                <a:lnTo>
                  <a:pt x="6095" y="480060"/>
                </a:lnTo>
                <a:lnTo>
                  <a:pt x="4613147" y="480060"/>
                </a:lnTo>
                <a:close/>
              </a:path>
              <a:path w="4617720" h="480060">
                <a:moveTo>
                  <a:pt x="4617719" y="480060"/>
                </a:moveTo>
                <a:lnTo>
                  <a:pt x="4617719" y="6096"/>
                </a:lnTo>
                <a:lnTo>
                  <a:pt x="4613147" y="6096"/>
                </a:lnTo>
                <a:lnTo>
                  <a:pt x="4613147" y="479584"/>
                </a:lnTo>
                <a:lnTo>
                  <a:pt x="4617719" y="480060"/>
                </a:lnTo>
                <a:close/>
              </a:path>
            </a:pathLst>
          </a:custGeom>
          <a:solidFill>
            <a:srgbClr val="000000"/>
          </a:solidFill>
        </p:spPr>
        <p:txBody>
          <a:bodyPr wrap="square" lIns="0" tIns="0" rIns="0" bIns="0" rtlCol="0"/>
          <a:lstStyle/>
          <a:p>
            <a:endParaRPr sz="1634"/>
          </a:p>
        </p:txBody>
      </p:sp>
      <p:sp>
        <p:nvSpPr>
          <p:cNvPr id="36" name="object 36"/>
          <p:cNvSpPr/>
          <p:nvPr/>
        </p:nvSpPr>
        <p:spPr>
          <a:xfrm>
            <a:off x="2692938" y="5215767"/>
            <a:ext cx="4190872" cy="440295"/>
          </a:xfrm>
          <a:custGeom>
            <a:avLst/>
            <a:gdLst/>
            <a:ahLst/>
            <a:cxnLst/>
            <a:rect l="l" t="t" r="r" b="b"/>
            <a:pathLst>
              <a:path w="4617720" h="485139">
                <a:moveTo>
                  <a:pt x="4617719" y="484631"/>
                </a:moveTo>
                <a:lnTo>
                  <a:pt x="4617719" y="0"/>
                </a:lnTo>
                <a:lnTo>
                  <a:pt x="0" y="0"/>
                </a:lnTo>
                <a:lnTo>
                  <a:pt x="0" y="484631"/>
                </a:lnTo>
                <a:lnTo>
                  <a:pt x="6095" y="484631"/>
                </a:lnTo>
                <a:lnTo>
                  <a:pt x="6095" y="10667"/>
                </a:lnTo>
                <a:lnTo>
                  <a:pt x="10667" y="6095"/>
                </a:lnTo>
                <a:lnTo>
                  <a:pt x="10667" y="10667"/>
                </a:lnTo>
                <a:lnTo>
                  <a:pt x="4608575" y="10667"/>
                </a:lnTo>
                <a:lnTo>
                  <a:pt x="4608575" y="6095"/>
                </a:lnTo>
                <a:lnTo>
                  <a:pt x="4613147" y="10667"/>
                </a:lnTo>
                <a:lnTo>
                  <a:pt x="4613147" y="484631"/>
                </a:lnTo>
                <a:lnTo>
                  <a:pt x="4617719" y="484631"/>
                </a:lnTo>
                <a:close/>
              </a:path>
              <a:path w="4617720" h="485139">
                <a:moveTo>
                  <a:pt x="10667" y="10667"/>
                </a:moveTo>
                <a:lnTo>
                  <a:pt x="10667" y="6095"/>
                </a:lnTo>
                <a:lnTo>
                  <a:pt x="6095" y="10667"/>
                </a:lnTo>
                <a:lnTo>
                  <a:pt x="10667" y="10667"/>
                </a:lnTo>
                <a:close/>
              </a:path>
              <a:path w="4617720" h="485139">
                <a:moveTo>
                  <a:pt x="10667" y="475487"/>
                </a:moveTo>
                <a:lnTo>
                  <a:pt x="10667" y="10667"/>
                </a:lnTo>
                <a:lnTo>
                  <a:pt x="6095" y="10667"/>
                </a:lnTo>
                <a:lnTo>
                  <a:pt x="6095" y="475487"/>
                </a:lnTo>
                <a:lnTo>
                  <a:pt x="10667" y="475487"/>
                </a:lnTo>
                <a:close/>
              </a:path>
              <a:path w="4617720" h="485139">
                <a:moveTo>
                  <a:pt x="4613147" y="475487"/>
                </a:moveTo>
                <a:lnTo>
                  <a:pt x="6095" y="475487"/>
                </a:lnTo>
                <a:lnTo>
                  <a:pt x="10667" y="480059"/>
                </a:lnTo>
                <a:lnTo>
                  <a:pt x="10667" y="484631"/>
                </a:lnTo>
                <a:lnTo>
                  <a:pt x="4608575" y="484631"/>
                </a:lnTo>
                <a:lnTo>
                  <a:pt x="4608575" y="480059"/>
                </a:lnTo>
                <a:lnTo>
                  <a:pt x="4613147" y="475487"/>
                </a:lnTo>
                <a:close/>
              </a:path>
              <a:path w="4617720" h="485139">
                <a:moveTo>
                  <a:pt x="10667" y="484631"/>
                </a:moveTo>
                <a:lnTo>
                  <a:pt x="10667" y="480059"/>
                </a:lnTo>
                <a:lnTo>
                  <a:pt x="6095" y="475487"/>
                </a:lnTo>
                <a:lnTo>
                  <a:pt x="6095" y="484631"/>
                </a:lnTo>
                <a:lnTo>
                  <a:pt x="10667" y="484631"/>
                </a:lnTo>
                <a:close/>
              </a:path>
              <a:path w="4617720" h="485139">
                <a:moveTo>
                  <a:pt x="4613147" y="10667"/>
                </a:moveTo>
                <a:lnTo>
                  <a:pt x="4608575" y="6095"/>
                </a:lnTo>
                <a:lnTo>
                  <a:pt x="4608575" y="10667"/>
                </a:lnTo>
                <a:lnTo>
                  <a:pt x="4613147" y="10667"/>
                </a:lnTo>
                <a:close/>
              </a:path>
              <a:path w="4617720" h="485139">
                <a:moveTo>
                  <a:pt x="4613147" y="475487"/>
                </a:moveTo>
                <a:lnTo>
                  <a:pt x="4613147" y="10667"/>
                </a:lnTo>
                <a:lnTo>
                  <a:pt x="4608575" y="10667"/>
                </a:lnTo>
                <a:lnTo>
                  <a:pt x="4608575" y="475487"/>
                </a:lnTo>
                <a:lnTo>
                  <a:pt x="4613147" y="475487"/>
                </a:lnTo>
                <a:close/>
              </a:path>
              <a:path w="4617720" h="485139">
                <a:moveTo>
                  <a:pt x="4613147" y="484631"/>
                </a:moveTo>
                <a:lnTo>
                  <a:pt x="4613147" y="475487"/>
                </a:lnTo>
                <a:lnTo>
                  <a:pt x="4608575" y="480059"/>
                </a:lnTo>
                <a:lnTo>
                  <a:pt x="4608575" y="484631"/>
                </a:lnTo>
                <a:lnTo>
                  <a:pt x="4613147" y="484631"/>
                </a:lnTo>
                <a:close/>
              </a:path>
            </a:pathLst>
          </a:custGeom>
          <a:solidFill>
            <a:srgbClr val="000000"/>
          </a:solidFill>
        </p:spPr>
        <p:txBody>
          <a:bodyPr wrap="square" lIns="0" tIns="0" rIns="0" bIns="0" rtlCol="0"/>
          <a:lstStyle/>
          <a:p>
            <a:endParaRPr sz="1634"/>
          </a:p>
        </p:txBody>
      </p:sp>
      <p:sp>
        <p:nvSpPr>
          <p:cNvPr id="37" name="object 37"/>
          <p:cNvSpPr txBox="1"/>
          <p:nvPr/>
        </p:nvSpPr>
        <p:spPr>
          <a:xfrm>
            <a:off x="2698471" y="5221301"/>
            <a:ext cx="4181651" cy="402676"/>
          </a:xfrm>
          <a:prstGeom prst="rect">
            <a:avLst/>
          </a:prstGeom>
          <a:solidFill>
            <a:srgbClr val="B8CDE5"/>
          </a:solidFill>
        </p:spPr>
        <p:txBody>
          <a:bodyPr vert="horz" wrap="square" lIns="0" tIns="122176" rIns="0" bIns="0" rtlCol="0">
            <a:spAutoFit/>
          </a:bodyPr>
          <a:lstStyle/>
          <a:p>
            <a:pPr marL="1360706">
              <a:spcBef>
                <a:spcPts val="962"/>
              </a:spcBef>
            </a:pPr>
            <a:r>
              <a:rPr sz="1815" b="1" dirty="0">
                <a:latin typeface="Times New Roman"/>
                <a:cs typeface="Times New Roman"/>
              </a:rPr>
              <a:t>Résultat</a:t>
            </a:r>
            <a:r>
              <a:rPr sz="1815" b="1" spc="-109" dirty="0">
                <a:latin typeface="Times New Roman"/>
                <a:cs typeface="Times New Roman"/>
              </a:rPr>
              <a:t> </a:t>
            </a:r>
            <a:r>
              <a:rPr sz="1815" b="1" dirty="0">
                <a:latin typeface="Times New Roman"/>
                <a:cs typeface="Times New Roman"/>
              </a:rPr>
              <a:t>HAO</a:t>
            </a:r>
            <a:endParaRPr sz="1815">
              <a:latin typeface="Times New Roman"/>
              <a:cs typeface="Times New Roman"/>
            </a:endParaRPr>
          </a:p>
        </p:txBody>
      </p:sp>
      <p:sp>
        <p:nvSpPr>
          <p:cNvPr id="38" name="object 38"/>
          <p:cNvSpPr/>
          <p:nvPr/>
        </p:nvSpPr>
        <p:spPr>
          <a:xfrm>
            <a:off x="4528346" y="4951592"/>
            <a:ext cx="373444" cy="180383"/>
          </a:xfrm>
          <a:custGeom>
            <a:avLst/>
            <a:gdLst/>
            <a:ahLst/>
            <a:cxnLst/>
            <a:rect l="l" t="t" r="r" b="b"/>
            <a:pathLst>
              <a:path w="411479" h="198754">
                <a:moveTo>
                  <a:pt x="176325" y="192671"/>
                </a:moveTo>
                <a:lnTo>
                  <a:pt x="143255" y="184403"/>
                </a:lnTo>
                <a:lnTo>
                  <a:pt x="135635" y="182879"/>
                </a:lnTo>
                <a:lnTo>
                  <a:pt x="92963" y="172211"/>
                </a:lnTo>
                <a:lnTo>
                  <a:pt x="85343" y="170687"/>
                </a:lnTo>
                <a:lnTo>
                  <a:pt x="42671" y="160019"/>
                </a:lnTo>
                <a:lnTo>
                  <a:pt x="35051" y="158495"/>
                </a:lnTo>
                <a:lnTo>
                  <a:pt x="4571" y="150875"/>
                </a:lnTo>
                <a:lnTo>
                  <a:pt x="0" y="150875"/>
                </a:lnTo>
                <a:lnTo>
                  <a:pt x="176325" y="192671"/>
                </a:lnTo>
                <a:close/>
              </a:path>
              <a:path w="411479" h="198754">
                <a:moveTo>
                  <a:pt x="102107" y="150875"/>
                </a:moveTo>
                <a:lnTo>
                  <a:pt x="4571" y="150875"/>
                </a:lnTo>
                <a:lnTo>
                  <a:pt x="102107" y="150875"/>
                </a:lnTo>
                <a:close/>
              </a:path>
              <a:path w="411479" h="198754">
                <a:moveTo>
                  <a:pt x="406907" y="151959"/>
                </a:moveTo>
                <a:lnTo>
                  <a:pt x="406907" y="150875"/>
                </a:lnTo>
                <a:lnTo>
                  <a:pt x="388619" y="155447"/>
                </a:lnTo>
                <a:lnTo>
                  <a:pt x="380999" y="156971"/>
                </a:lnTo>
                <a:lnTo>
                  <a:pt x="344423" y="166115"/>
                </a:lnTo>
                <a:lnTo>
                  <a:pt x="336803" y="167639"/>
                </a:lnTo>
                <a:lnTo>
                  <a:pt x="294131" y="178307"/>
                </a:lnTo>
                <a:lnTo>
                  <a:pt x="286511" y="179831"/>
                </a:lnTo>
                <a:lnTo>
                  <a:pt x="243839" y="190499"/>
                </a:lnTo>
                <a:lnTo>
                  <a:pt x="236219" y="192023"/>
                </a:lnTo>
                <a:lnTo>
                  <a:pt x="211835" y="198119"/>
                </a:lnTo>
                <a:lnTo>
                  <a:pt x="406907" y="151959"/>
                </a:lnTo>
                <a:close/>
              </a:path>
              <a:path w="411479" h="198754">
                <a:moveTo>
                  <a:pt x="307847" y="150875"/>
                </a:moveTo>
                <a:lnTo>
                  <a:pt x="307847" y="0"/>
                </a:lnTo>
                <a:lnTo>
                  <a:pt x="307847" y="150875"/>
                </a:lnTo>
                <a:close/>
              </a:path>
              <a:path w="411479" h="198754">
                <a:moveTo>
                  <a:pt x="411479" y="150875"/>
                </a:moveTo>
                <a:lnTo>
                  <a:pt x="307847" y="150875"/>
                </a:lnTo>
                <a:lnTo>
                  <a:pt x="406907" y="150875"/>
                </a:lnTo>
                <a:lnTo>
                  <a:pt x="406907" y="151959"/>
                </a:lnTo>
                <a:lnTo>
                  <a:pt x="411479" y="150875"/>
                </a:lnTo>
                <a:close/>
              </a:path>
            </a:pathLst>
          </a:custGeom>
          <a:solidFill>
            <a:srgbClr val="FDEADA"/>
          </a:solidFill>
        </p:spPr>
        <p:txBody>
          <a:bodyPr wrap="square" lIns="0" tIns="0" rIns="0" bIns="0" rtlCol="0"/>
          <a:lstStyle/>
          <a:p>
            <a:endParaRPr sz="1634"/>
          </a:p>
        </p:txBody>
      </p:sp>
      <p:sp>
        <p:nvSpPr>
          <p:cNvPr id="39" name="object 39"/>
          <p:cNvSpPr/>
          <p:nvPr/>
        </p:nvSpPr>
        <p:spPr>
          <a:xfrm>
            <a:off x="4493768" y="4947441"/>
            <a:ext cx="442600" cy="185569"/>
          </a:xfrm>
          <a:custGeom>
            <a:avLst/>
            <a:gdLst/>
            <a:ahLst/>
            <a:cxnLst/>
            <a:rect l="l" t="t" r="r" b="b"/>
            <a:pathLst>
              <a:path w="487679" h="204470">
                <a:moveTo>
                  <a:pt x="135635" y="155448"/>
                </a:moveTo>
                <a:lnTo>
                  <a:pt x="135635" y="150875"/>
                </a:lnTo>
                <a:lnTo>
                  <a:pt x="0" y="150875"/>
                </a:lnTo>
                <a:lnTo>
                  <a:pt x="42671" y="159342"/>
                </a:lnTo>
                <a:lnTo>
                  <a:pt x="42671" y="155448"/>
                </a:lnTo>
                <a:lnTo>
                  <a:pt x="135635" y="155448"/>
                </a:lnTo>
                <a:close/>
              </a:path>
              <a:path w="487679" h="204470">
                <a:moveTo>
                  <a:pt x="132908" y="177245"/>
                </a:moveTo>
                <a:lnTo>
                  <a:pt x="131063" y="176784"/>
                </a:lnTo>
                <a:lnTo>
                  <a:pt x="123443" y="175260"/>
                </a:lnTo>
                <a:lnTo>
                  <a:pt x="80771" y="164592"/>
                </a:lnTo>
                <a:lnTo>
                  <a:pt x="73151" y="163068"/>
                </a:lnTo>
                <a:lnTo>
                  <a:pt x="42671" y="155448"/>
                </a:lnTo>
                <a:lnTo>
                  <a:pt x="42671" y="159342"/>
                </a:lnTo>
                <a:lnTo>
                  <a:pt x="132908" y="177245"/>
                </a:lnTo>
                <a:close/>
              </a:path>
              <a:path w="487679" h="204470">
                <a:moveTo>
                  <a:pt x="254905" y="201449"/>
                </a:moveTo>
                <a:lnTo>
                  <a:pt x="132908" y="177245"/>
                </a:lnTo>
                <a:lnTo>
                  <a:pt x="173735" y="187452"/>
                </a:lnTo>
                <a:lnTo>
                  <a:pt x="181355" y="188976"/>
                </a:lnTo>
                <a:lnTo>
                  <a:pt x="224027" y="199644"/>
                </a:lnTo>
                <a:lnTo>
                  <a:pt x="231647" y="201168"/>
                </a:lnTo>
                <a:lnTo>
                  <a:pt x="237743" y="202692"/>
                </a:lnTo>
                <a:lnTo>
                  <a:pt x="249935" y="204216"/>
                </a:lnTo>
                <a:lnTo>
                  <a:pt x="249935" y="202692"/>
                </a:lnTo>
                <a:lnTo>
                  <a:pt x="254905" y="201449"/>
                </a:lnTo>
                <a:close/>
              </a:path>
              <a:path w="487679" h="204470">
                <a:moveTo>
                  <a:pt x="352043" y="4572"/>
                </a:moveTo>
                <a:lnTo>
                  <a:pt x="352043" y="0"/>
                </a:lnTo>
                <a:lnTo>
                  <a:pt x="135635" y="0"/>
                </a:lnTo>
                <a:lnTo>
                  <a:pt x="135635" y="150875"/>
                </a:lnTo>
                <a:lnTo>
                  <a:pt x="140207" y="150875"/>
                </a:lnTo>
                <a:lnTo>
                  <a:pt x="140207" y="4572"/>
                </a:lnTo>
                <a:lnTo>
                  <a:pt x="352043" y="4572"/>
                </a:lnTo>
                <a:close/>
              </a:path>
              <a:path w="487679" h="204470">
                <a:moveTo>
                  <a:pt x="140207" y="155448"/>
                </a:moveTo>
                <a:lnTo>
                  <a:pt x="140207" y="150876"/>
                </a:lnTo>
                <a:lnTo>
                  <a:pt x="135635" y="155447"/>
                </a:lnTo>
                <a:lnTo>
                  <a:pt x="140207" y="155448"/>
                </a:lnTo>
                <a:close/>
              </a:path>
              <a:path w="487679" h="204470">
                <a:moveTo>
                  <a:pt x="449579" y="160162"/>
                </a:moveTo>
                <a:lnTo>
                  <a:pt x="449579" y="160019"/>
                </a:lnTo>
                <a:lnTo>
                  <a:pt x="426719" y="160020"/>
                </a:lnTo>
                <a:lnTo>
                  <a:pt x="419099" y="161544"/>
                </a:lnTo>
                <a:lnTo>
                  <a:pt x="382523" y="170688"/>
                </a:lnTo>
                <a:lnTo>
                  <a:pt x="374903" y="172212"/>
                </a:lnTo>
                <a:lnTo>
                  <a:pt x="332231" y="182880"/>
                </a:lnTo>
                <a:lnTo>
                  <a:pt x="324611" y="184404"/>
                </a:lnTo>
                <a:lnTo>
                  <a:pt x="281939" y="195072"/>
                </a:lnTo>
                <a:lnTo>
                  <a:pt x="274319" y="196596"/>
                </a:lnTo>
                <a:lnTo>
                  <a:pt x="254905" y="201449"/>
                </a:lnTo>
                <a:lnTo>
                  <a:pt x="268848" y="204216"/>
                </a:lnTo>
                <a:lnTo>
                  <a:pt x="449579" y="160162"/>
                </a:lnTo>
                <a:close/>
              </a:path>
              <a:path w="487679" h="204470">
                <a:moveTo>
                  <a:pt x="352043" y="150875"/>
                </a:moveTo>
                <a:lnTo>
                  <a:pt x="352043" y="4572"/>
                </a:lnTo>
                <a:lnTo>
                  <a:pt x="345947" y="4572"/>
                </a:lnTo>
                <a:lnTo>
                  <a:pt x="345947" y="155448"/>
                </a:lnTo>
                <a:lnTo>
                  <a:pt x="345947" y="150875"/>
                </a:lnTo>
                <a:lnTo>
                  <a:pt x="352043" y="150875"/>
                </a:lnTo>
                <a:close/>
              </a:path>
              <a:path w="487679" h="204470">
                <a:moveTo>
                  <a:pt x="448055" y="150875"/>
                </a:moveTo>
                <a:lnTo>
                  <a:pt x="345947" y="150875"/>
                </a:lnTo>
                <a:lnTo>
                  <a:pt x="352043" y="155447"/>
                </a:lnTo>
                <a:lnTo>
                  <a:pt x="428766" y="155448"/>
                </a:lnTo>
                <a:lnTo>
                  <a:pt x="448055" y="150875"/>
                </a:lnTo>
                <a:close/>
              </a:path>
              <a:path w="487679" h="204470">
                <a:moveTo>
                  <a:pt x="352043" y="155448"/>
                </a:moveTo>
                <a:lnTo>
                  <a:pt x="345947" y="150875"/>
                </a:lnTo>
                <a:lnTo>
                  <a:pt x="345947" y="155448"/>
                </a:lnTo>
                <a:lnTo>
                  <a:pt x="352043" y="155448"/>
                </a:lnTo>
                <a:close/>
              </a:path>
              <a:path w="487679" h="204470">
                <a:moveTo>
                  <a:pt x="445007" y="160019"/>
                </a:moveTo>
                <a:lnTo>
                  <a:pt x="445007" y="155448"/>
                </a:lnTo>
                <a:lnTo>
                  <a:pt x="426720" y="160019"/>
                </a:lnTo>
                <a:lnTo>
                  <a:pt x="445007" y="160019"/>
                </a:lnTo>
                <a:close/>
              </a:path>
              <a:path w="487679" h="204470">
                <a:moveTo>
                  <a:pt x="449579" y="160019"/>
                </a:moveTo>
                <a:lnTo>
                  <a:pt x="448055" y="150875"/>
                </a:lnTo>
                <a:lnTo>
                  <a:pt x="428766" y="155448"/>
                </a:lnTo>
                <a:lnTo>
                  <a:pt x="445007" y="155448"/>
                </a:lnTo>
                <a:lnTo>
                  <a:pt x="445007" y="160019"/>
                </a:lnTo>
                <a:lnTo>
                  <a:pt x="449579" y="160019"/>
                </a:lnTo>
                <a:close/>
              </a:path>
              <a:path w="487679" h="204470">
                <a:moveTo>
                  <a:pt x="487679" y="150875"/>
                </a:moveTo>
                <a:lnTo>
                  <a:pt x="448055" y="150875"/>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40" name="object 40"/>
          <p:cNvSpPr/>
          <p:nvPr/>
        </p:nvSpPr>
        <p:spPr>
          <a:xfrm>
            <a:off x="4528346" y="4951591"/>
            <a:ext cx="373444" cy="181535"/>
          </a:xfrm>
          <a:custGeom>
            <a:avLst/>
            <a:gdLst/>
            <a:ahLst/>
            <a:cxnLst/>
            <a:rect l="l" t="t" r="r" b="b"/>
            <a:pathLst>
              <a:path w="411479" h="200025">
                <a:moveTo>
                  <a:pt x="411479" y="150875"/>
                </a:moveTo>
                <a:lnTo>
                  <a:pt x="307847" y="150875"/>
                </a:lnTo>
                <a:lnTo>
                  <a:pt x="307847" y="0"/>
                </a:lnTo>
                <a:lnTo>
                  <a:pt x="102107" y="0"/>
                </a:lnTo>
                <a:lnTo>
                  <a:pt x="102107" y="150875"/>
                </a:lnTo>
                <a:lnTo>
                  <a:pt x="0" y="150875"/>
                </a:lnTo>
                <a:lnTo>
                  <a:pt x="205739" y="199643"/>
                </a:lnTo>
                <a:lnTo>
                  <a:pt x="411479" y="150875"/>
                </a:lnTo>
                <a:close/>
              </a:path>
            </a:pathLst>
          </a:custGeom>
          <a:solidFill>
            <a:srgbClr val="FDEADA"/>
          </a:solidFill>
        </p:spPr>
        <p:txBody>
          <a:bodyPr wrap="square" lIns="0" tIns="0" rIns="0" bIns="0" rtlCol="0"/>
          <a:lstStyle/>
          <a:p>
            <a:endParaRPr sz="1634"/>
          </a:p>
        </p:txBody>
      </p:sp>
      <p:sp>
        <p:nvSpPr>
          <p:cNvPr id="41" name="object 41"/>
          <p:cNvSpPr/>
          <p:nvPr/>
        </p:nvSpPr>
        <p:spPr>
          <a:xfrm>
            <a:off x="4493768" y="4947441"/>
            <a:ext cx="442600" cy="191332"/>
          </a:xfrm>
          <a:custGeom>
            <a:avLst/>
            <a:gdLst/>
            <a:ahLst/>
            <a:cxnLst/>
            <a:rect l="l" t="t" r="r" b="b"/>
            <a:pathLst>
              <a:path w="487679" h="210820">
                <a:moveTo>
                  <a:pt x="243834" y="199284"/>
                </a:moveTo>
                <a:lnTo>
                  <a:pt x="76961" y="160019"/>
                </a:lnTo>
                <a:lnTo>
                  <a:pt x="38099" y="160019"/>
                </a:lnTo>
                <a:lnTo>
                  <a:pt x="38099" y="150875"/>
                </a:lnTo>
                <a:lnTo>
                  <a:pt x="0" y="150875"/>
                </a:lnTo>
                <a:lnTo>
                  <a:pt x="38099" y="160162"/>
                </a:lnTo>
                <a:lnTo>
                  <a:pt x="38099" y="160019"/>
                </a:lnTo>
                <a:lnTo>
                  <a:pt x="76961" y="160019"/>
                </a:lnTo>
                <a:lnTo>
                  <a:pt x="76961" y="169635"/>
                </a:lnTo>
                <a:lnTo>
                  <a:pt x="242315" y="209940"/>
                </a:lnTo>
                <a:lnTo>
                  <a:pt x="242315" y="199643"/>
                </a:lnTo>
                <a:lnTo>
                  <a:pt x="243834" y="199284"/>
                </a:lnTo>
                <a:close/>
              </a:path>
              <a:path w="487679" h="210820">
                <a:moveTo>
                  <a:pt x="140207" y="150875"/>
                </a:moveTo>
                <a:lnTo>
                  <a:pt x="38099" y="150875"/>
                </a:lnTo>
                <a:lnTo>
                  <a:pt x="76961" y="160019"/>
                </a:lnTo>
                <a:lnTo>
                  <a:pt x="135635" y="160019"/>
                </a:lnTo>
                <a:lnTo>
                  <a:pt x="135635" y="155447"/>
                </a:lnTo>
                <a:lnTo>
                  <a:pt x="140207" y="150875"/>
                </a:lnTo>
                <a:close/>
              </a:path>
              <a:path w="487679" h="210820">
                <a:moveTo>
                  <a:pt x="352043" y="150875"/>
                </a:moveTo>
                <a:lnTo>
                  <a:pt x="352043" y="0"/>
                </a:lnTo>
                <a:lnTo>
                  <a:pt x="135635" y="0"/>
                </a:lnTo>
                <a:lnTo>
                  <a:pt x="135635" y="150875"/>
                </a:lnTo>
                <a:lnTo>
                  <a:pt x="140207" y="150875"/>
                </a:lnTo>
                <a:lnTo>
                  <a:pt x="140207" y="10667"/>
                </a:lnTo>
                <a:lnTo>
                  <a:pt x="144779" y="4571"/>
                </a:lnTo>
                <a:lnTo>
                  <a:pt x="144779" y="10667"/>
                </a:lnTo>
                <a:lnTo>
                  <a:pt x="341375" y="10667"/>
                </a:lnTo>
                <a:lnTo>
                  <a:pt x="341375" y="4571"/>
                </a:lnTo>
                <a:lnTo>
                  <a:pt x="345947" y="10667"/>
                </a:lnTo>
                <a:lnTo>
                  <a:pt x="345947" y="150875"/>
                </a:lnTo>
                <a:lnTo>
                  <a:pt x="352043" y="150875"/>
                </a:lnTo>
                <a:close/>
              </a:path>
              <a:path w="487679" h="210820">
                <a:moveTo>
                  <a:pt x="144779" y="160019"/>
                </a:moveTo>
                <a:lnTo>
                  <a:pt x="144779" y="10667"/>
                </a:lnTo>
                <a:lnTo>
                  <a:pt x="140207" y="10667"/>
                </a:lnTo>
                <a:lnTo>
                  <a:pt x="140207" y="150875"/>
                </a:lnTo>
                <a:lnTo>
                  <a:pt x="135635" y="155447"/>
                </a:lnTo>
                <a:lnTo>
                  <a:pt x="135635" y="160019"/>
                </a:lnTo>
                <a:lnTo>
                  <a:pt x="144779" y="160019"/>
                </a:lnTo>
                <a:close/>
              </a:path>
              <a:path w="487679" h="210820">
                <a:moveTo>
                  <a:pt x="144779" y="10667"/>
                </a:moveTo>
                <a:lnTo>
                  <a:pt x="144779" y="4571"/>
                </a:lnTo>
                <a:lnTo>
                  <a:pt x="140207" y="10667"/>
                </a:lnTo>
                <a:lnTo>
                  <a:pt x="144779" y="10667"/>
                </a:lnTo>
                <a:close/>
              </a:path>
              <a:path w="487679" h="210820">
                <a:moveTo>
                  <a:pt x="245363" y="199643"/>
                </a:moveTo>
                <a:lnTo>
                  <a:pt x="243834" y="199284"/>
                </a:lnTo>
                <a:lnTo>
                  <a:pt x="242315" y="199643"/>
                </a:lnTo>
                <a:lnTo>
                  <a:pt x="245363" y="199643"/>
                </a:lnTo>
                <a:close/>
              </a:path>
              <a:path w="487679" h="210820">
                <a:moveTo>
                  <a:pt x="245363" y="209940"/>
                </a:moveTo>
                <a:lnTo>
                  <a:pt x="245363" y="199643"/>
                </a:lnTo>
                <a:lnTo>
                  <a:pt x="242315" y="199643"/>
                </a:lnTo>
                <a:lnTo>
                  <a:pt x="242315" y="209940"/>
                </a:lnTo>
                <a:lnTo>
                  <a:pt x="243839" y="210311"/>
                </a:lnTo>
                <a:lnTo>
                  <a:pt x="245363" y="209940"/>
                </a:lnTo>
                <a:close/>
              </a:path>
              <a:path w="487679" h="210820">
                <a:moveTo>
                  <a:pt x="449579" y="160162"/>
                </a:moveTo>
                <a:lnTo>
                  <a:pt x="449579" y="160019"/>
                </a:lnTo>
                <a:lnTo>
                  <a:pt x="409479" y="160019"/>
                </a:lnTo>
                <a:lnTo>
                  <a:pt x="243834" y="199284"/>
                </a:lnTo>
                <a:lnTo>
                  <a:pt x="245363" y="199643"/>
                </a:lnTo>
                <a:lnTo>
                  <a:pt x="245363" y="209940"/>
                </a:lnTo>
                <a:lnTo>
                  <a:pt x="449579" y="160162"/>
                </a:lnTo>
                <a:close/>
              </a:path>
              <a:path w="487679" h="210820">
                <a:moveTo>
                  <a:pt x="345947" y="10667"/>
                </a:moveTo>
                <a:lnTo>
                  <a:pt x="341375" y="4571"/>
                </a:lnTo>
                <a:lnTo>
                  <a:pt x="341375" y="10667"/>
                </a:lnTo>
                <a:lnTo>
                  <a:pt x="345947" y="10667"/>
                </a:lnTo>
                <a:close/>
              </a:path>
              <a:path w="487679" h="210820">
                <a:moveTo>
                  <a:pt x="352043" y="160019"/>
                </a:moveTo>
                <a:lnTo>
                  <a:pt x="352043" y="155447"/>
                </a:lnTo>
                <a:lnTo>
                  <a:pt x="345947" y="150875"/>
                </a:lnTo>
                <a:lnTo>
                  <a:pt x="345947" y="10667"/>
                </a:lnTo>
                <a:lnTo>
                  <a:pt x="341375" y="10667"/>
                </a:lnTo>
                <a:lnTo>
                  <a:pt x="341375" y="160019"/>
                </a:lnTo>
                <a:lnTo>
                  <a:pt x="352043" y="160019"/>
                </a:lnTo>
                <a:close/>
              </a:path>
              <a:path w="487679" h="210820">
                <a:moveTo>
                  <a:pt x="448055" y="150875"/>
                </a:moveTo>
                <a:lnTo>
                  <a:pt x="345947" y="150875"/>
                </a:lnTo>
                <a:lnTo>
                  <a:pt x="352043" y="155447"/>
                </a:lnTo>
                <a:lnTo>
                  <a:pt x="352043" y="160019"/>
                </a:lnTo>
                <a:lnTo>
                  <a:pt x="409479" y="160019"/>
                </a:lnTo>
                <a:lnTo>
                  <a:pt x="448055" y="150875"/>
                </a:lnTo>
                <a:close/>
              </a:path>
              <a:path w="487679" h="210820">
                <a:moveTo>
                  <a:pt x="449579" y="160019"/>
                </a:moveTo>
                <a:lnTo>
                  <a:pt x="448055" y="150875"/>
                </a:lnTo>
                <a:lnTo>
                  <a:pt x="409479" y="160019"/>
                </a:lnTo>
                <a:lnTo>
                  <a:pt x="449579" y="160019"/>
                </a:lnTo>
                <a:close/>
              </a:path>
              <a:path w="487679" h="210820">
                <a:moveTo>
                  <a:pt x="487679" y="150875"/>
                </a:moveTo>
                <a:lnTo>
                  <a:pt x="448055" y="150875"/>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42" name="object 42"/>
          <p:cNvSpPr/>
          <p:nvPr/>
        </p:nvSpPr>
        <p:spPr>
          <a:xfrm>
            <a:off x="4562924" y="5746889"/>
            <a:ext cx="373444" cy="180383"/>
          </a:xfrm>
          <a:custGeom>
            <a:avLst/>
            <a:gdLst/>
            <a:ahLst/>
            <a:cxnLst/>
            <a:rect l="l" t="t" r="r" b="b"/>
            <a:pathLst>
              <a:path w="411479" h="198754">
                <a:moveTo>
                  <a:pt x="176329" y="192672"/>
                </a:moveTo>
                <a:lnTo>
                  <a:pt x="143255" y="184403"/>
                </a:lnTo>
                <a:lnTo>
                  <a:pt x="135635" y="182879"/>
                </a:lnTo>
                <a:lnTo>
                  <a:pt x="92963" y="172211"/>
                </a:lnTo>
                <a:lnTo>
                  <a:pt x="85343" y="170687"/>
                </a:lnTo>
                <a:lnTo>
                  <a:pt x="48767" y="161543"/>
                </a:lnTo>
                <a:lnTo>
                  <a:pt x="41147" y="160019"/>
                </a:lnTo>
                <a:lnTo>
                  <a:pt x="4571" y="150875"/>
                </a:lnTo>
                <a:lnTo>
                  <a:pt x="0" y="150875"/>
                </a:lnTo>
                <a:lnTo>
                  <a:pt x="176329" y="192672"/>
                </a:lnTo>
                <a:close/>
              </a:path>
              <a:path w="411479" h="198754">
                <a:moveTo>
                  <a:pt x="102107" y="150875"/>
                </a:moveTo>
                <a:lnTo>
                  <a:pt x="4571" y="150875"/>
                </a:lnTo>
                <a:lnTo>
                  <a:pt x="102107" y="150875"/>
                </a:lnTo>
                <a:close/>
              </a:path>
              <a:path w="411479" h="198754">
                <a:moveTo>
                  <a:pt x="406907" y="151959"/>
                </a:moveTo>
                <a:lnTo>
                  <a:pt x="406907" y="150875"/>
                </a:lnTo>
                <a:lnTo>
                  <a:pt x="388619" y="155447"/>
                </a:lnTo>
                <a:lnTo>
                  <a:pt x="380999" y="156971"/>
                </a:lnTo>
                <a:lnTo>
                  <a:pt x="344423" y="166115"/>
                </a:lnTo>
                <a:lnTo>
                  <a:pt x="336803" y="167639"/>
                </a:lnTo>
                <a:lnTo>
                  <a:pt x="294131" y="178307"/>
                </a:lnTo>
                <a:lnTo>
                  <a:pt x="286511" y="179831"/>
                </a:lnTo>
                <a:lnTo>
                  <a:pt x="243839" y="190499"/>
                </a:lnTo>
                <a:lnTo>
                  <a:pt x="236219" y="192023"/>
                </a:lnTo>
                <a:lnTo>
                  <a:pt x="211835" y="198119"/>
                </a:lnTo>
                <a:lnTo>
                  <a:pt x="406907" y="151959"/>
                </a:lnTo>
                <a:close/>
              </a:path>
              <a:path w="411479" h="198754">
                <a:moveTo>
                  <a:pt x="307847" y="150875"/>
                </a:moveTo>
                <a:lnTo>
                  <a:pt x="307847" y="0"/>
                </a:lnTo>
                <a:lnTo>
                  <a:pt x="307847" y="150875"/>
                </a:lnTo>
                <a:close/>
              </a:path>
              <a:path w="411479" h="198754">
                <a:moveTo>
                  <a:pt x="411479" y="150875"/>
                </a:moveTo>
                <a:lnTo>
                  <a:pt x="307847" y="150875"/>
                </a:lnTo>
                <a:lnTo>
                  <a:pt x="406907" y="150875"/>
                </a:lnTo>
                <a:lnTo>
                  <a:pt x="406907" y="151959"/>
                </a:lnTo>
                <a:lnTo>
                  <a:pt x="411479" y="150875"/>
                </a:lnTo>
                <a:close/>
              </a:path>
            </a:pathLst>
          </a:custGeom>
          <a:solidFill>
            <a:srgbClr val="FDEADA"/>
          </a:solidFill>
        </p:spPr>
        <p:txBody>
          <a:bodyPr wrap="square" lIns="0" tIns="0" rIns="0" bIns="0" rtlCol="0"/>
          <a:lstStyle/>
          <a:p>
            <a:endParaRPr sz="1634"/>
          </a:p>
        </p:txBody>
      </p:sp>
      <p:sp>
        <p:nvSpPr>
          <p:cNvPr id="43" name="object 43"/>
          <p:cNvSpPr/>
          <p:nvPr/>
        </p:nvSpPr>
        <p:spPr>
          <a:xfrm>
            <a:off x="4528346" y="5742739"/>
            <a:ext cx="442600" cy="185569"/>
          </a:xfrm>
          <a:custGeom>
            <a:avLst/>
            <a:gdLst/>
            <a:ahLst/>
            <a:cxnLst/>
            <a:rect l="l" t="t" r="r" b="b"/>
            <a:pathLst>
              <a:path w="487679" h="204470">
                <a:moveTo>
                  <a:pt x="135635" y="155448"/>
                </a:moveTo>
                <a:lnTo>
                  <a:pt x="135635" y="150875"/>
                </a:lnTo>
                <a:lnTo>
                  <a:pt x="0" y="150875"/>
                </a:lnTo>
                <a:lnTo>
                  <a:pt x="42671" y="159342"/>
                </a:lnTo>
                <a:lnTo>
                  <a:pt x="42671" y="155448"/>
                </a:lnTo>
                <a:lnTo>
                  <a:pt x="135635" y="155448"/>
                </a:lnTo>
                <a:close/>
              </a:path>
              <a:path w="487679" h="204470">
                <a:moveTo>
                  <a:pt x="132908" y="177245"/>
                </a:moveTo>
                <a:lnTo>
                  <a:pt x="131063" y="176784"/>
                </a:lnTo>
                <a:lnTo>
                  <a:pt x="123443" y="175260"/>
                </a:lnTo>
                <a:lnTo>
                  <a:pt x="86867" y="166116"/>
                </a:lnTo>
                <a:lnTo>
                  <a:pt x="79247" y="164592"/>
                </a:lnTo>
                <a:lnTo>
                  <a:pt x="42671" y="155448"/>
                </a:lnTo>
                <a:lnTo>
                  <a:pt x="42671" y="159342"/>
                </a:lnTo>
                <a:lnTo>
                  <a:pt x="132908" y="177245"/>
                </a:lnTo>
                <a:close/>
              </a:path>
              <a:path w="487679" h="204470">
                <a:moveTo>
                  <a:pt x="254905" y="201449"/>
                </a:moveTo>
                <a:lnTo>
                  <a:pt x="132908" y="177245"/>
                </a:lnTo>
                <a:lnTo>
                  <a:pt x="173735" y="187452"/>
                </a:lnTo>
                <a:lnTo>
                  <a:pt x="181355" y="188976"/>
                </a:lnTo>
                <a:lnTo>
                  <a:pt x="224027" y="199644"/>
                </a:lnTo>
                <a:lnTo>
                  <a:pt x="231647" y="201168"/>
                </a:lnTo>
                <a:lnTo>
                  <a:pt x="237743" y="202692"/>
                </a:lnTo>
                <a:lnTo>
                  <a:pt x="249935" y="204216"/>
                </a:lnTo>
                <a:lnTo>
                  <a:pt x="249935" y="202692"/>
                </a:lnTo>
                <a:lnTo>
                  <a:pt x="254905" y="201449"/>
                </a:lnTo>
                <a:close/>
              </a:path>
              <a:path w="487679" h="204470">
                <a:moveTo>
                  <a:pt x="350519" y="4572"/>
                </a:moveTo>
                <a:lnTo>
                  <a:pt x="350519" y="0"/>
                </a:lnTo>
                <a:lnTo>
                  <a:pt x="135635" y="0"/>
                </a:lnTo>
                <a:lnTo>
                  <a:pt x="135635" y="150875"/>
                </a:lnTo>
                <a:lnTo>
                  <a:pt x="140207" y="150875"/>
                </a:lnTo>
                <a:lnTo>
                  <a:pt x="140207" y="4572"/>
                </a:lnTo>
                <a:lnTo>
                  <a:pt x="350519" y="4572"/>
                </a:lnTo>
                <a:close/>
              </a:path>
              <a:path w="487679" h="204470">
                <a:moveTo>
                  <a:pt x="140207" y="155448"/>
                </a:moveTo>
                <a:lnTo>
                  <a:pt x="140207" y="150876"/>
                </a:lnTo>
                <a:lnTo>
                  <a:pt x="135635" y="155447"/>
                </a:lnTo>
                <a:lnTo>
                  <a:pt x="140207" y="155448"/>
                </a:lnTo>
                <a:close/>
              </a:path>
              <a:path w="487679" h="204470">
                <a:moveTo>
                  <a:pt x="449579" y="160162"/>
                </a:moveTo>
                <a:lnTo>
                  <a:pt x="449579" y="160019"/>
                </a:lnTo>
                <a:lnTo>
                  <a:pt x="426719" y="160020"/>
                </a:lnTo>
                <a:lnTo>
                  <a:pt x="419099" y="161544"/>
                </a:lnTo>
                <a:lnTo>
                  <a:pt x="382523" y="170688"/>
                </a:lnTo>
                <a:lnTo>
                  <a:pt x="374903" y="172212"/>
                </a:lnTo>
                <a:lnTo>
                  <a:pt x="332231" y="182880"/>
                </a:lnTo>
                <a:lnTo>
                  <a:pt x="324611" y="184404"/>
                </a:lnTo>
                <a:lnTo>
                  <a:pt x="281939" y="195072"/>
                </a:lnTo>
                <a:lnTo>
                  <a:pt x="274319" y="196596"/>
                </a:lnTo>
                <a:lnTo>
                  <a:pt x="254905" y="201449"/>
                </a:lnTo>
                <a:lnTo>
                  <a:pt x="268848" y="204216"/>
                </a:lnTo>
                <a:lnTo>
                  <a:pt x="449579" y="160162"/>
                </a:lnTo>
                <a:close/>
              </a:path>
              <a:path w="487679" h="204470">
                <a:moveTo>
                  <a:pt x="350519" y="150875"/>
                </a:moveTo>
                <a:lnTo>
                  <a:pt x="350519" y="4572"/>
                </a:lnTo>
                <a:lnTo>
                  <a:pt x="345947" y="4572"/>
                </a:lnTo>
                <a:lnTo>
                  <a:pt x="345947" y="155448"/>
                </a:lnTo>
                <a:lnTo>
                  <a:pt x="345947" y="150875"/>
                </a:lnTo>
                <a:lnTo>
                  <a:pt x="350519" y="150875"/>
                </a:lnTo>
                <a:close/>
              </a:path>
              <a:path w="487679" h="204470">
                <a:moveTo>
                  <a:pt x="448055" y="150875"/>
                </a:moveTo>
                <a:lnTo>
                  <a:pt x="345947" y="150875"/>
                </a:lnTo>
                <a:lnTo>
                  <a:pt x="350519" y="155447"/>
                </a:lnTo>
                <a:lnTo>
                  <a:pt x="428767" y="155448"/>
                </a:lnTo>
                <a:lnTo>
                  <a:pt x="448055" y="150875"/>
                </a:lnTo>
                <a:close/>
              </a:path>
              <a:path w="487679" h="204470">
                <a:moveTo>
                  <a:pt x="350519" y="155448"/>
                </a:moveTo>
                <a:lnTo>
                  <a:pt x="345947" y="150875"/>
                </a:lnTo>
                <a:lnTo>
                  <a:pt x="345947" y="155448"/>
                </a:lnTo>
                <a:lnTo>
                  <a:pt x="350519" y="155448"/>
                </a:lnTo>
                <a:close/>
              </a:path>
              <a:path w="487679" h="204470">
                <a:moveTo>
                  <a:pt x="445007" y="160019"/>
                </a:moveTo>
                <a:lnTo>
                  <a:pt x="445007" y="155448"/>
                </a:lnTo>
                <a:lnTo>
                  <a:pt x="426720" y="160019"/>
                </a:lnTo>
                <a:lnTo>
                  <a:pt x="445007" y="160019"/>
                </a:lnTo>
                <a:close/>
              </a:path>
              <a:path w="487679" h="204470">
                <a:moveTo>
                  <a:pt x="449579" y="160019"/>
                </a:moveTo>
                <a:lnTo>
                  <a:pt x="448055" y="150875"/>
                </a:lnTo>
                <a:lnTo>
                  <a:pt x="428767" y="155448"/>
                </a:lnTo>
                <a:lnTo>
                  <a:pt x="445007" y="155448"/>
                </a:lnTo>
                <a:lnTo>
                  <a:pt x="445007" y="160019"/>
                </a:lnTo>
                <a:lnTo>
                  <a:pt x="449579" y="160019"/>
                </a:lnTo>
                <a:close/>
              </a:path>
              <a:path w="487679" h="204470">
                <a:moveTo>
                  <a:pt x="487679" y="150875"/>
                </a:moveTo>
                <a:lnTo>
                  <a:pt x="448055" y="150875"/>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44" name="object 44"/>
          <p:cNvSpPr/>
          <p:nvPr/>
        </p:nvSpPr>
        <p:spPr>
          <a:xfrm>
            <a:off x="4562924" y="5746888"/>
            <a:ext cx="373444" cy="181535"/>
          </a:xfrm>
          <a:custGeom>
            <a:avLst/>
            <a:gdLst/>
            <a:ahLst/>
            <a:cxnLst/>
            <a:rect l="l" t="t" r="r" b="b"/>
            <a:pathLst>
              <a:path w="411479" h="200025">
                <a:moveTo>
                  <a:pt x="411479" y="150875"/>
                </a:moveTo>
                <a:lnTo>
                  <a:pt x="307847" y="150875"/>
                </a:lnTo>
                <a:lnTo>
                  <a:pt x="307847" y="0"/>
                </a:lnTo>
                <a:lnTo>
                  <a:pt x="102107" y="0"/>
                </a:lnTo>
                <a:lnTo>
                  <a:pt x="102107" y="150875"/>
                </a:lnTo>
                <a:lnTo>
                  <a:pt x="0" y="150875"/>
                </a:lnTo>
                <a:lnTo>
                  <a:pt x="205739" y="199643"/>
                </a:lnTo>
                <a:lnTo>
                  <a:pt x="411479" y="150875"/>
                </a:lnTo>
                <a:close/>
              </a:path>
            </a:pathLst>
          </a:custGeom>
          <a:solidFill>
            <a:srgbClr val="FDEADA"/>
          </a:solidFill>
        </p:spPr>
        <p:txBody>
          <a:bodyPr wrap="square" lIns="0" tIns="0" rIns="0" bIns="0" rtlCol="0"/>
          <a:lstStyle/>
          <a:p>
            <a:endParaRPr sz="1634"/>
          </a:p>
        </p:txBody>
      </p:sp>
      <p:sp>
        <p:nvSpPr>
          <p:cNvPr id="45" name="object 45"/>
          <p:cNvSpPr/>
          <p:nvPr/>
        </p:nvSpPr>
        <p:spPr>
          <a:xfrm>
            <a:off x="4528346" y="5742739"/>
            <a:ext cx="442600" cy="191332"/>
          </a:xfrm>
          <a:custGeom>
            <a:avLst/>
            <a:gdLst/>
            <a:ahLst/>
            <a:cxnLst/>
            <a:rect l="l" t="t" r="r" b="b"/>
            <a:pathLst>
              <a:path w="487679" h="210820">
                <a:moveTo>
                  <a:pt x="243834" y="199284"/>
                </a:moveTo>
                <a:lnTo>
                  <a:pt x="76961" y="160019"/>
                </a:lnTo>
                <a:lnTo>
                  <a:pt x="38099" y="160019"/>
                </a:lnTo>
                <a:lnTo>
                  <a:pt x="38099" y="150875"/>
                </a:lnTo>
                <a:lnTo>
                  <a:pt x="0" y="150875"/>
                </a:lnTo>
                <a:lnTo>
                  <a:pt x="38099" y="160162"/>
                </a:lnTo>
                <a:lnTo>
                  <a:pt x="38099" y="160019"/>
                </a:lnTo>
                <a:lnTo>
                  <a:pt x="76961" y="160019"/>
                </a:lnTo>
                <a:lnTo>
                  <a:pt x="76961" y="169635"/>
                </a:lnTo>
                <a:lnTo>
                  <a:pt x="242315" y="209940"/>
                </a:lnTo>
                <a:lnTo>
                  <a:pt x="242315" y="199643"/>
                </a:lnTo>
                <a:lnTo>
                  <a:pt x="243834" y="199284"/>
                </a:lnTo>
                <a:close/>
              </a:path>
              <a:path w="487679" h="210820">
                <a:moveTo>
                  <a:pt x="140207" y="150875"/>
                </a:moveTo>
                <a:lnTo>
                  <a:pt x="38099" y="150875"/>
                </a:lnTo>
                <a:lnTo>
                  <a:pt x="76961" y="160019"/>
                </a:lnTo>
                <a:lnTo>
                  <a:pt x="135635" y="160019"/>
                </a:lnTo>
                <a:lnTo>
                  <a:pt x="135635" y="155447"/>
                </a:lnTo>
                <a:lnTo>
                  <a:pt x="140207" y="150875"/>
                </a:lnTo>
                <a:close/>
              </a:path>
              <a:path w="487679" h="210820">
                <a:moveTo>
                  <a:pt x="350519" y="150875"/>
                </a:moveTo>
                <a:lnTo>
                  <a:pt x="350519" y="0"/>
                </a:lnTo>
                <a:lnTo>
                  <a:pt x="135635" y="0"/>
                </a:lnTo>
                <a:lnTo>
                  <a:pt x="135635" y="150875"/>
                </a:lnTo>
                <a:lnTo>
                  <a:pt x="140207" y="150875"/>
                </a:lnTo>
                <a:lnTo>
                  <a:pt x="140207" y="10667"/>
                </a:lnTo>
                <a:lnTo>
                  <a:pt x="144779" y="4571"/>
                </a:lnTo>
                <a:lnTo>
                  <a:pt x="144779" y="10667"/>
                </a:lnTo>
                <a:lnTo>
                  <a:pt x="341375" y="10667"/>
                </a:lnTo>
                <a:lnTo>
                  <a:pt x="341375" y="4571"/>
                </a:lnTo>
                <a:lnTo>
                  <a:pt x="345947" y="10667"/>
                </a:lnTo>
                <a:lnTo>
                  <a:pt x="345947" y="150875"/>
                </a:lnTo>
                <a:lnTo>
                  <a:pt x="350519" y="150875"/>
                </a:lnTo>
                <a:close/>
              </a:path>
              <a:path w="487679" h="210820">
                <a:moveTo>
                  <a:pt x="144779" y="160019"/>
                </a:moveTo>
                <a:lnTo>
                  <a:pt x="144779" y="10667"/>
                </a:lnTo>
                <a:lnTo>
                  <a:pt x="140207" y="10667"/>
                </a:lnTo>
                <a:lnTo>
                  <a:pt x="140207" y="150875"/>
                </a:lnTo>
                <a:lnTo>
                  <a:pt x="135635" y="155447"/>
                </a:lnTo>
                <a:lnTo>
                  <a:pt x="135635" y="160019"/>
                </a:lnTo>
                <a:lnTo>
                  <a:pt x="144779" y="160019"/>
                </a:lnTo>
                <a:close/>
              </a:path>
              <a:path w="487679" h="210820">
                <a:moveTo>
                  <a:pt x="144779" y="10667"/>
                </a:moveTo>
                <a:lnTo>
                  <a:pt x="144779" y="4571"/>
                </a:lnTo>
                <a:lnTo>
                  <a:pt x="140207" y="10667"/>
                </a:lnTo>
                <a:lnTo>
                  <a:pt x="144779" y="10667"/>
                </a:lnTo>
                <a:close/>
              </a:path>
              <a:path w="487679" h="210820">
                <a:moveTo>
                  <a:pt x="245363" y="199643"/>
                </a:moveTo>
                <a:lnTo>
                  <a:pt x="243834" y="199284"/>
                </a:lnTo>
                <a:lnTo>
                  <a:pt x="242315" y="199643"/>
                </a:lnTo>
                <a:lnTo>
                  <a:pt x="245363" y="199643"/>
                </a:lnTo>
                <a:close/>
              </a:path>
              <a:path w="487679" h="210820">
                <a:moveTo>
                  <a:pt x="245363" y="209940"/>
                </a:moveTo>
                <a:lnTo>
                  <a:pt x="245363" y="199643"/>
                </a:lnTo>
                <a:lnTo>
                  <a:pt x="242315" y="199643"/>
                </a:lnTo>
                <a:lnTo>
                  <a:pt x="242315" y="209940"/>
                </a:lnTo>
                <a:lnTo>
                  <a:pt x="243839" y="210311"/>
                </a:lnTo>
                <a:lnTo>
                  <a:pt x="245363" y="209940"/>
                </a:lnTo>
                <a:close/>
              </a:path>
              <a:path w="487679" h="210820">
                <a:moveTo>
                  <a:pt x="449579" y="160162"/>
                </a:moveTo>
                <a:lnTo>
                  <a:pt x="449579" y="160019"/>
                </a:lnTo>
                <a:lnTo>
                  <a:pt x="409479" y="160019"/>
                </a:lnTo>
                <a:lnTo>
                  <a:pt x="243834" y="199284"/>
                </a:lnTo>
                <a:lnTo>
                  <a:pt x="245363" y="199643"/>
                </a:lnTo>
                <a:lnTo>
                  <a:pt x="245363" y="209940"/>
                </a:lnTo>
                <a:lnTo>
                  <a:pt x="449579" y="160162"/>
                </a:lnTo>
                <a:close/>
              </a:path>
              <a:path w="487679" h="210820">
                <a:moveTo>
                  <a:pt x="345947" y="10667"/>
                </a:moveTo>
                <a:lnTo>
                  <a:pt x="341375" y="4571"/>
                </a:lnTo>
                <a:lnTo>
                  <a:pt x="341375" y="10667"/>
                </a:lnTo>
                <a:lnTo>
                  <a:pt x="345947" y="10667"/>
                </a:lnTo>
                <a:close/>
              </a:path>
              <a:path w="487679" h="210820">
                <a:moveTo>
                  <a:pt x="350519" y="160019"/>
                </a:moveTo>
                <a:lnTo>
                  <a:pt x="350519" y="155447"/>
                </a:lnTo>
                <a:lnTo>
                  <a:pt x="345947" y="150875"/>
                </a:lnTo>
                <a:lnTo>
                  <a:pt x="345947" y="10667"/>
                </a:lnTo>
                <a:lnTo>
                  <a:pt x="341375" y="10667"/>
                </a:lnTo>
                <a:lnTo>
                  <a:pt x="341375" y="160019"/>
                </a:lnTo>
                <a:lnTo>
                  <a:pt x="350519" y="160019"/>
                </a:lnTo>
                <a:close/>
              </a:path>
              <a:path w="487679" h="210820">
                <a:moveTo>
                  <a:pt x="448055" y="150875"/>
                </a:moveTo>
                <a:lnTo>
                  <a:pt x="345947" y="150875"/>
                </a:lnTo>
                <a:lnTo>
                  <a:pt x="350519" y="155447"/>
                </a:lnTo>
                <a:lnTo>
                  <a:pt x="350519" y="160019"/>
                </a:lnTo>
                <a:lnTo>
                  <a:pt x="409479" y="160019"/>
                </a:lnTo>
                <a:lnTo>
                  <a:pt x="448055" y="150875"/>
                </a:lnTo>
                <a:close/>
              </a:path>
              <a:path w="487679" h="210820">
                <a:moveTo>
                  <a:pt x="449579" y="160019"/>
                </a:moveTo>
                <a:lnTo>
                  <a:pt x="448055" y="150875"/>
                </a:lnTo>
                <a:lnTo>
                  <a:pt x="409479" y="160019"/>
                </a:lnTo>
                <a:lnTo>
                  <a:pt x="449579" y="160019"/>
                </a:lnTo>
                <a:close/>
              </a:path>
              <a:path w="487679" h="210820">
                <a:moveTo>
                  <a:pt x="487679" y="150875"/>
                </a:moveTo>
                <a:lnTo>
                  <a:pt x="448055" y="150875"/>
                </a:lnTo>
                <a:lnTo>
                  <a:pt x="449579" y="160019"/>
                </a:lnTo>
                <a:lnTo>
                  <a:pt x="449579" y="160162"/>
                </a:lnTo>
                <a:lnTo>
                  <a:pt x="487679" y="150875"/>
                </a:lnTo>
                <a:close/>
              </a:path>
            </a:pathLst>
          </a:custGeom>
          <a:solidFill>
            <a:srgbClr val="000000"/>
          </a:solidFill>
        </p:spPr>
        <p:txBody>
          <a:bodyPr wrap="square" lIns="0" tIns="0" rIns="0" bIns="0" rtlCol="0"/>
          <a:lstStyle/>
          <a:p>
            <a:endParaRPr sz="1634"/>
          </a:p>
        </p:txBody>
      </p:sp>
      <p:sp>
        <p:nvSpPr>
          <p:cNvPr id="46" name="object 46"/>
          <p:cNvSpPr/>
          <p:nvPr/>
        </p:nvSpPr>
        <p:spPr>
          <a:xfrm>
            <a:off x="2692938" y="5937759"/>
            <a:ext cx="4190872" cy="427616"/>
          </a:xfrm>
          <a:custGeom>
            <a:avLst/>
            <a:gdLst/>
            <a:ahLst/>
            <a:cxnLst/>
            <a:rect l="l" t="t" r="r" b="b"/>
            <a:pathLst>
              <a:path w="4617720" h="471170">
                <a:moveTo>
                  <a:pt x="4617719" y="4572"/>
                </a:moveTo>
                <a:lnTo>
                  <a:pt x="4617719" y="0"/>
                </a:lnTo>
                <a:lnTo>
                  <a:pt x="0" y="0"/>
                </a:lnTo>
                <a:lnTo>
                  <a:pt x="44834" y="4572"/>
                </a:lnTo>
                <a:lnTo>
                  <a:pt x="4617719" y="4572"/>
                </a:lnTo>
                <a:close/>
              </a:path>
              <a:path w="4617720" h="471170">
                <a:moveTo>
                  <a:pt x="4613147" y="470916"/>
                </a:moveTo>
                <a:lnTo>
                  <a:pt x="4613147" y="470449"/>
                </a:lnTo>
                <a:lnTo>
                  <a:pt x="44834" y="4572"/>
                </a:lnTo>
                <a:lnTo>
                  <a:pt x="6095" y="4572"/>
                </a:lnTo>
                <a:lnTo>
                  <a:pt x="6095" y="470916"/>
                </a:lnTo>
                <a:lnTo>
                  <a:pt x="4613147" y="470916"/>
                </a:lnTo>
                <a:close/>
              </a:path>
              <a:path w="4617720" h="471170">
                <a:moveTo>
                  <a:pt x="4617719" y="470916"/>
                </a:moveTo>
                <a:lnTo>
                  <a:pt x="4617719" y="4572"/>
                </a:lnTo>
                <a:lnTo>
                  <a:pt x="4613147" y="4572"/>
                </a:lnTo>
                <a:lnTo>
                  <a:pt x="4613147" y="470449"/>
                </a:lnTo>
                <a:lnTo>
                  <a:pt x="4617719" y="470916"/>
                </a:lnTo>
                <a:close/>
              </a:path>
            </a:pathLst>
          </a:custGeom>
          <a:solidFill>
            <a:srgbClr val="000000"/>
          </a:solidFill>
        </p:spPr>
        <p:txBody>
          <a:bodyPr wrap="square" lIns="0" tIns="0" rIns="0" bIns="0" rtlCol="0"/>
          <a:lstStyle/>
          <a:p>
            <a:endParaRPr sz="1634"/>
          </a:p>
        </p:txBody>
      </p:sp>
      <p:sp>
        <p:nvSpPr>
          <p:cNvPr id="47" name="object 47"/>
          <p:cNvSpPr/>
          <p:nvPr/>
        </p:nvSpPr>
        <p:spPr>
          <a:xfrm>
            <a:off x="2692938" y="5937759"/>
            <a:ext cx="4190872" cy="431651"/>
          </a:xfrm>
          <a:custGeom>
            <a:avLst/>
            <a:gdLst/>
            <a:ahLst/>
            <a:cxnLst/>
            <a:rect l="l" t="t" r="r" b="b"/>
            <a:pathLst>
              <a:path w="4617720" h="475615">
                <a:moveTo>
                  <a:pt x="4617719" y="475487"/>
                </a:moveTo>
                <a:lnTo>
                  <a:pt x="4617719" y="0"/>
                </a:lnTo>
                <a:lnTo>
                  <a:pt x="0" y="0"/>
                </a:lnTo>
                <a:lnTo>
                  <a:pt x="0" y="475487"/>
                </a:lnTo>
                <a:lnTo>
                  <a:pt x="6095" y="475487"/>
                </a:lnTo>
                <a:lnTo>
                  <a:pt x="6095" y="9143"/>
                </a:lnTo>
                <a:lnTo>
                  <a:pt x="10667" y="4571"/>
                </a:lnTo>
                <a:lnTo>
                  <a:pt x="10667" y="9143"/>
                </a:lnTo>
                <a:lnTo>
                  <a:pt x="4608575" y="9143"/>
                </a:lnTo>
                <a:lnTo>
                  <a:pt x="4608575" y="4571"/>
                </a:lnTo>
                <a:lnTo>
                  <a:pt x="4613147" y="9143"/>
                </a:lnTo>
                <a:lnTo>
                  <a:pt x="4613147" y="475487"/>
                </a:lnTo>
                <a:lnTo>
                  <a:pt x="4617719" y="475487"/>
                </a:lnTo>
                <a:close/>
              </a:path>
              <a:path w="4617720" h="475615">
                <a:moveTo>
                  <a:pt x="10667" y="9143"/>
                </a:moveTo>
                <a:lnTo>
                  <a:pt x="10667" y="4571"/>
                </a:lnTo>
                <a:lnTo>
                  <a:pt x="6095" y="9143"/>
                </a:lnTo>
                <a:lnTo>
                  <a:pt x="10667" y="9143"/>
                </a:lnTo>
                <a:close/>
              </a:path>
              <a:path w="4617720" h="475615">
                <a:moveTo>
                  <a:pt x="10667" y="466343"/>
                </a:moveTo>
                <a:lnTo>
                  <a:pt x="10667" y="9143"/>
                </a:lnTo>
                <a:lnTo>
                  <a:pt x="6095" y="9143"/>
                </a:lnTo>
                <a:lnTo>
                  <a:pt x="6095" y="466343"/>
                </a:lnTo>
                <a:lnTo>
                  <a:pt x="10667" y="466343"/>
                </a:lnTo>
                <a:close/>
              </a:path>
              <a:path w="4617720" h="475615">
                <a:moveTo>
                  <a:pt x="4613147" y="466343"/>
                </a:moveTo>
                <a:lnTo>
                  <a:pt x="6095" y="466343"/>
                </a:lnTo>
                <a:lnTo>
                  <a:pt x="10667" y="470915"/>
                </a:lnTo>
                <a:lnTo>
                  <a:pt x="10667" y="475487"/>
                </a:lnTo>
                <a:lnTo>
                  <a:pt x="4608575" y="475487"/>
                </a:lnTo>
                <a:lnTo>
                  <a:pt x="4608575" y="470915"/>
                </a:lnTo>
                <a:lnTo>
                  <a:pt x="4613147" y="466343"/>
                </a:lnTo>
                <a:close/>
              </a:path>
              <a:path w="4617720" h="475615">
                <a:moveTo>
                  <a:pt x="10667" y="475487"/>
                </a:moveTo>
                <a:lnTo>
                  <a:pt x="10667" y="470915"/>
                </a:lnTo>
                <a:lnTo>
                  <a:pt x="6095" y="466343"/>
                </a:lnTo>
                <a:lnTo>
                  <a:pt x="6095" y="475487"/>
                </a:lnTo>
                <a:lnTo>
                  <a:pt x="10667" y="475487"/>
                </a:lnTo>
                <a:close/>
              </a:path>
              <a:path w="4617720" h="475615">
                <a:moveTo>
                  <a:pt x="4613147" y="9143"/>
                </a:moveTo>
                <a:lnTo>
                  <a:pt x="4608575" y="4571"/>
                </a:lnTo>
                <a:lnTo>
                  <a:pt x="4608575" y="9143"/>
                </a:lnTo>
                <a:lnTo>
                  <a:pt x="4613147" y="9143"/>
                </a:lnTo>
                <a:close/>
              </a:path>
              <a:path w="4617720" h="475615">
                <a:moveTo>
                  <a:pt x="4613147" y="466343"/>
                </a:moveTo>
                <a:lnTo>
                  <a:pt x="4613147" y="9143"/>
                </a:lnTo>
                <a:lnTo>
                  <a:pt x="4608575" y="9143"/>
                </a:lnTo>
                <a:lnTo>
                  <a:pt x="4608575" y="466343"/>
                </a:lnTo>
                <a:lnTo>
                  <a:pt x="4613147" y="466343"/>
                </a:lnTo>
                <a:close/>
              </a:path>
              <a:path w="4617720" h="475615">
                <a:moveTo>
                  <a:pt x="4613147" y="475487"/>
                </a:moveTo>
                <a:lnTo>
                  <a:pt x="4613147" y="466343"/>
                </a:lnTo>
                <a:lnTo>
                  <a:pt x="4608575" y="470915"/>
                </a:lnTo>
                <a:lnTo>
                  <a:pt x="4608575" y="475487"/>
                </a:lnTo>
                <a:lnTo>
                  <a:pt x="4613147" y="475487"/>
                </a:lnTo>
                <a:close/>
              </a:path>
            </a:pathLst>
          </a:custGeom>
          <a:solidFill>
            <a:srgbClr val="000000"/>
          </a:solidFill>
        </p:spPr>
        <p:txBody>
          <a:bodyPr wrap="square" lIns="0" tIns="0" rIns="0" bIns="0" rtlCol="0"/>
          <a:lstStyle/>
          <a:p>
            <a:endParaRPr sz="1634"/>
          </a:p>
        </p:txBody>
      </p:sp>
      <p:sp>
        <p:nvSpPr>
          <p:cNvPr id="48" name="object 48"/>
          <p:cNvSpPr txBox="1"/>
          <p:nvPr/>
        </p:nvSpPr>
        <p:spPr>
          <a:xfrm>
            <a:off x="2698471" y="5941908"/>
            <a:ext cx="4181651" cy="331099"/>
          </a:xfrm>
          <a:prstGeom prst="rect">
            <a:avLst/>
          </a:prstGeom>
          <a:solidFill>
            <a:srgbClr val="76923B"/>
          </a:solidFill>
        </p:spPr>
        <p:txBody>
          <a:bodyPr vert="horz" wrap="square" lIns="0" tIns="51291" rIns="0" bIns="0" rtlCol="0">
            <a:spAutoFit/>
          </a:bodyPr>
          <a:lstStyle/>
          <a:p>
            <a:pPr algn="ctr">
              <a:spcBef>
                <a:spcPts val="404"/>
              </a:spcBef>
            </a:pPr>
            <a:r>
              <a:rPr sz="1815" b="1" dirty="0">
                <a:solidFill>
                  <a:srgbClr val="FFFFFF"/>
                </a:solidFill>
                <a:latin typeface="Times New Roman"/>
                <a:cs typeface="Times New Roman"/>
              </a:rPr>
              <a:t>Résultat</a:t>
            </a:r>
            <a:r>
              <a:rPr sz="1815" b="1" spc="-123" dirty="0">
                <a:solidFill>
                  <a:srgbClr val="FFFFFF"/>
                </a:solidFill>
                <a:latin typeface="Times New Roman"/>
                <a:cs typeface="Times New Roman"/>
              </a:rPr>
              <a:t> </a:t>
            </a:r>
            <a:r>
              <a:rPr sz="1815" b="1" dirty="0">
                <a:solidFill>
                  <a:srgbClr val="FFFFFF"/>
                </a:solidFill>
                <a:latin typeface="Times New Roman"/>
                <a:cs typeface="Times New Roman"/>
              </a:rPr>
              <a:t>net</a:t>
            </a:r>
            <a:endParaRPr sz="1815">
              <a:latin typeface="Times New Roman"/>
              <a:cs typeface="Times New Roman"/>
            </a:endParaRPr>
          </a:p>
        </p:txBody>
      </p:sp>
      <p:sp>
        <p:nvSpPr>
          <p:cNvPr id="49" name="object 49"/>
          <p:cNvSpPr/>
          <p:nvPr/>
        </p:nvSpPr>
        <p:spPr>
          <a:xfrm>
            <a:off x="7073298" y="3972337"/>
            <a:ext cx="223029" cy="788382"/>
          </a:xfrm>
          <a:custGeom>
            <a:avLst/>
            <a:gdLst/>
            <a:ahLst/>
            <a:cxnLst/>
            <a:rect l="l" t="t" r="r" b="b"/>
            <a:pathLst>
              <a:path w="245745" h="868679">
                <a:moveTo>
                  <a:pt x="129539" y="410717"/>
                </a:moveTo>
                <a:lnTo>
                  <a:pt x="129539" y="30479"/>
                </a:lnTo>
                <a:lnTo>
                  <a:pt x="128015" y="28955"/>
                </a:lnTo>
                <a:lnTo>
                  <a:pt x="128015" y="24383"/>
                </a:lnTo>
                <a:lnTo>
                  <a:pt x="123443" y="19811"/>
                </a:lnTo>
                <a:lnTo>
                  <a:pt x="121919" y="19811"/>
                </a:lnTo>
                <a:lnTo>
                  <a:pt x="121919" y="18287"/>
                </a:lnTo>
                <a:lnTo>
                  <a:pt x="120395" y="18287"/>
                </a:lnTo>
                <a:lnTo>
                  <a:pt x="115823" y="15239"/>
                </a:lnTo>
                <a:lnTo>
                  <a:pt x="111251" y="13715"/>
                </a:lnTo>
                <a:lnTo>
                  <a:pt x="105155" y="10667"/>
                </a:lnTo>
                <a:lnTo>
                  <a:pt x="92963" y="7619"/>
                </a:lnTo>
                <a:lnTo>
                  <a:pt x="83819" y="6095"/>
                </a:lnTo>
                <a:lnTo>
                  <a:pt x="76199" y="4571"/>
                </a:lnTo>
                <a:lnTo>
                  <a:pt x="67055" y="4571"/>
                </a:lnTo>
                <a:lnTo>
                  <a:pt x="45719" y="1523"/>
                </a:lnTo>
                <a:lnTo>
                  <a:pt x="24383" y="1523"/>
                </a:lnTo>
                <a:lnTo>
                  <a:pt x="0" y="0"/>
                </a:lnTo>
                <a:lnTo>
                  <a:pt x="0" y="25907"/>
                </a:lnTo>
                <a:lnTo>
                  <a:pt x="24383" y="25907"/>
                </a:lnTo>
                <a:lnTo>
                  <a:pt x="45719" y="27431"/>
                </a:lnTo>
                <a:lnTo>
                  <a:pt x="54863" y="28955"/>
                </a:lnTo>
                <a:lnTo>
                  <a:pt x="64007" y="28955"/>
                </a:lnTo>
                <a:lnTo>
                  <a:pt x="73151" y="30479"/>
                </a:lnTo>
                <a:lnTo>
                  <a:pt x="80771" y="32003"/>
                </a:lnTo>
                <a:lnTo>
                  <a:pt x="88391" y="32003"/>
                </a:lnTo>
                <a:lnTo>
                  <a:pt x="94487" y="33527"/>
                </a:lnTo>
                <a:lnTo>
                  <a:pt x="103631" y="36575"/>
                </a:lnTo>
                <a:lnTo>
                  <a:pt x="103631" y="33527"/>
                </a:lnTo>
                <a:lnTo>
                  <a:pt x="106679" y="39623"/>
                </a:lnTo>
                <a:lnTo>
                  <a:pt x="106679" y="423671"/>
                </a:lnTo>
                <a:lnTo>
                  <a:pt x="108203" y="425195"/>
                </a:lnTo>
                <a:lnTo>
                  <a:pt x="109727" y="428243"/>
                </a:lnTo>
                <a:lnTo>
                  <a:pt x="111251" y="429767"/>
                </a:lnTo>
                <a:lnTo>
                  <a:pt x="112775" y="429767"/>
                </a:lnTo>
                <a:lnTo>
                  <a:pt x="114299" y="431291"/>
                </a:lnTo>
                <a:lnTo>
                  <a:pt x="120395" y="434339"/>
                </a:lnTo>
                <a:lnTo>
                  <a:pt x="121157" y="434530"/>
                </a:lnTo>
                <a:lnTo>
                  <a:pt x="121919" y="434339"/>
                </a:lnTo>
                <a:lnTo>
                  <a:pt x="124967" y="433323"/>
                </a:lnTo>
                <a:lnTo>
                  <a:pt x="124967" y="408431"/>
                </a:lnTo>
                <a:lnTo>
                  <a:pt x="126491" y="409193"/>
                </a:lnTo>
                <a:lnTo>
                  <a:pt x="126491" y="408431"/>
                </a:lnTo>
                <a:lnTo>
                  <a:pt x="128015" y="409955"/>
                </a:lnTo>
                <a:lnTo>
                  <a:pt x="129539" y="410717"/>
                </a:lnTo>
                <a:close/>
              </a:path>
              <a:path w="245745" h="868679">
                <a:moveTo>
                  <a:pt x="106679" y="829055"/>
                </a:moveTo>
                <a:lnTo>
                  <a:pt x="105155" y="830579"/>
                </a:lnTo>
                <a:lnTo>
                  <a:pt x="99059" y="833627"/>
                </a:lnTo>
                <a:lnTo>
                  <a:pt x="86867" y="836675"/>
                </a:lnTo>
                <a:lnTo>
                  <a:pt x="80771" y="836675"/>
                </a:lnTo>
                <a:lnTo>
                  <a:pt x="71627" y="838199"/>
                </a:lnTo>
                <a:lnTo>
                  <a:pt x="64007" y="839723"/>
                </a:lnTo>
                <a:lnTo>
                  <a:pt x="54863" y="841247"/>
                </a:lnTo>
                <a:lnTo>
                  <a:pt x="44195" y="841247"/>
                </a:lnTo>
                <a:lnTo>
                  <a:pt x="22859" y="842771"/>
                </a:lnTo>
                <a:lnTo>
                  <a:pt x="0" y="842771"/>
                </a:lnTo>
                <a:lnTo>
                  <a:pt x="0" y="868679"/>
                </a:lnTo>
                <a:lnTo>
                  <a:pt x="24383" y="867155"/>
                </a:lnTo>
                <a:lnTo>
                  <a:pt x="47243" y="867155"/>
                </a:lnTo>
                <a:lnTo>
                  <a:pt x="56387" y="865631"/>
                </a:lnTo>
                <a:lnTo>
                  <a:pt x="67055" y="864107"/>
                </a:lnTo>
                <a:lnTo>
                  <a:pt x="76199" y="864107"/>
                </a:lnTo>
                <a:lnTo>
                  <a:pt x="85343" y="862583"/>
                </a:lnTo>
                <a:lnTo>
                  <a:pt x="100583" y="859535"/>
                </a:lnTo>
                <a:lnTo>
                  <a:pt x="103631" y="858773"/>
                </a:lnTo>
                <a:lnTo>
                  <a:pt x="103631" y="835151"/>
                </a:lnTo>
                <a:lnTo>
                  <a:pt x="106679" y="829055"/>
                </a:lnTo>
                <a:close/>
              </a:path>
              <a:path w="245745" h="868679">
                <a:moveTo>
                  <a:pt x="106679" y="39623"/>
                </a:moveTo>
                <a:lnTo>
                  <a:pt x="103631" y="33527"/>
                </a:lnTo>
                <a:lnTo>
                  <a:pt x="103631" y="36575"/>
                </a:lnTo>
                <a:lnTo>
                  <a:pt x="106679" y="39623"/>
                </a:lnTo>
                <a:close/>
              </a:path>
              <a:path w="245745" h="868679">
                <a:moveTo>
                  <a:pt x="106679" y="423671"/>
                </a:moveTo>
                <a:lnTo>
                  <a:pt x="106679" y="39623"/>
                </a:lnTo>
                <a:lnTo>
                  <a:pt x="103631" y="36575"/>
                </a:lnTo>
                <a:lnTo>
                  <a:pt x="103631" y="419099"/>
                </a:lnTo>
                <a:lnTo>
                  <a:pt x="105155" y="420623"/>
                </a:lnTo>
                <a:lnTo>
                  <a:pt x="105155" y="422147"/>
                </a:lnTo>
                <a:lnTo>
                  <a:pt x="106679" y="423671"/>
                </a:lnTo>
                <a:close/>
              </a:path>
              <a:path w="245745" h="868679">
                <a:moveTo>
                  <a:pt x="231647" y="446627"/>
                </a:moveTo>
                <a:lnTo>
                  <a:pt x="208787" y="446531"/>
                </a:lnTo>
                <a:lnTo>
                  <a:pt x="185927" y="445007"/>
                </a:lnTo>
                <a:lnTo>
                  <a:pt x="175259" y="445007"/>
                </a:lnTo>
                <a:lnTo>
                  <a:pt x="147827" y="440435"/>
                </a:lnTo>
                <a:lnTo>
                  <a:pt x="140207" y="440435"/>
                </a:lnTo>
                <a:lnTo>
                  <a:pt x="132587" y="437387"/>
                </a:lnTo>
                <a:lnTo>
                  <a:pt x="121157" y="434530"/>
                </a:lnTo>
                <a:lnTo>
                  <a:pt x="115823" y="435863"/>
                </a:lnTo>
                <a:lnTo>
                  <a:pt x="112775" y="438911"/>
                </a:lnTo>
                <a:lnTo>
                  <a:pt x="111251" y="438911"/>
                </a:lnTo>
                <a:lnTo>
                  <a:pt x="109727" y="440435"/>
                </a:lnTo>
                <a:lnTo>
                  <a:pt x="108203" y="443483"/>
                </a:lnTo>
                <a:lnTo>
                  <a:pt x="105155" y="446531"/>
                </a:lnTo>
                <a:lnTo>
                  <a:pt x="105155" y="448055"/>
                </a:lnTo>
                <a:lnTo>
                  <a:pt x="103631" y="449579"/>
                </a:lnTo>
                <a:lnTo>
                  <a:pt x="103631" y="831341"/>
                </a:lnTo>
                <a:lnTo>
                  <a:pt x="105155" y="830579"/>
                </a:lnTo>
                <a:lnTo>
                  <a:pt x="106679" y="829055"/>
                </a:lnTo>
                <a:lnTo>
                  <a:pt x="106679" y="858011"/>
                </a:lnTo>
                <a:lnTo>
                  <a:pt x="112775" y="854963"/>
                </a:lnTo>
                <a:lnTo>
                  <a:pt x="117347" y="853439"/>
                </a:lnTo>
                <a:lnTo>
                  <a:pt x="120395" y="850391"/>
                </a:lnTo>
                <a:lnTo>
                  <a:pt x="121919" y="850391"/>
                </a:lnTo>
                <a:lnTo>
                  <a:pt x="124967" y="847343"/>
                </a:lnTo>
                <a:lnTo>
                  <a:pt x="124967" y="460247"/>
                </a:lnTo>
                <a:lnTo>
                  <a:pt x="127253" y="459104"/>
                </a:lnTo>
                <a:lnTo>
                  <a:pt x="128015" y="457961"/>
                </a:lnTo>
                <a:lnTo>
                  <a:pt x="128015" y="457199"/>
                </a:lnTo>
                <a:lnTo>
                  <a:pt x="129539" y="454151"/>
                </a:lnTo>
                <a:lnTo>
                  <a:pt x="129539" y="458723"/>
                </a:lnTo>
                <a:lnTo>
                  <a:pt x="138683" y="455675"/>
                </a:lnTo>
                <a:lnTo>
                  <a:pt x="144779" y="454151"/>
                </a:lnTo>
                <a:lnTo>
                  <a:pt x="160019" y="451103"/>
                </a:lnTo>
                <a:lnTo>
                  <a:pt x="169163" y="451103"/>
                </a:lnTo>
                <a:lnTo>
                  <a:pt x="187451" y="448055"/>
                </a:lnTo>
                <a:lnTo>
                  <a:pt x="208787" y="448055"/>
                </a:lnTo>
                <a:lnTo>
                  <a:pt x="231647" y="446627"/>
                </a:lnTo>
                <a:close/>
              </a:path>
              <a:path w="245745" h="868679">
                <a:moveTo>
                  <a:pt x="106679" y="858011"/>
                </a:moveTo>
                <a:lnTo>
                  <a:pt x="106679" y="829055"/>
                </a:lnTo>
                <a:lnTo>
                  <a:pt x="103631" y="835151"/>
                </a:lnTo>
                <a:lnTo>
                  <a:pt x="103631" y="858773"/>
                </a:lnTo>
                <a:lnTo>
                  <a:pt x="106679" y="858011"/>
                </a:lnTo>
                <a:close/>
              </a:path>
              <a:path w="245745" h="868679">
                <a:moveTo>
                  <a:pt x="231647" y="446531"/>
                </a:moveTo>
                <a:lnTo>
                  <a:pt x="231647" y="422147"/>
                </a:lnTo>
                <a:lnTo>
                  <a:pt x="208787" y="422147"/>
                </a:lnTo>
                <a:lnTo>
                  <a:pt x="185927" y="423671"/>
                </a:lnTo>
                <a:lnTo>
                  <a:pt x="176783" y="423671"/>
                </a:lnTo>
                <a:lnTo>
                  <a:pt x="166115" y="425195"/>
                </a:lnTo>
                <a:lnTo>
                  <a:pt x="147827" y="428243"/>
                </a:lnTo>
                <a:lnTo>
                  <a:pt x="140207" y="428243"/>
                </a:lnTo>
                <a:lnTo>
                  <a:pt x="134111" y="431291"/>
                </a:lnTo>
                <a:lnTo>
                  <a:pt x="126491" y="432815"/>
                </a:lnTo>
                <a:lnTo>
                  <a:pt x="121919" y="434339"/>
                </a:lnTo>
                <a:lnTo>
                  <a:pt x="121157" y="434530"/>
                </a:lnTo>
                <a:lnTo>
                  <a:pt x="132587" y="437387"/>
                </a:lnTo>
                <a:lnTo>
                  <a:pt x="140207" y="440435"/>
                </a:lnTo>
                <a:lnTo>
                  <a:pt x="147827" y="440435"/>
                </a:lnTo>
                <a:lnTo>
                  <a:pt x="175259" y="445007"/>
                </a:lnTo>
                <a:lnTo>
                  <a:pt x="185927" y="445007"/>
                </a:lnTo>
                <a:lnTo>
                  <a:pt x="208787" y="446531"/>
                </a:lnTo>
                <a:lnTo>
                  <a:pt x="231647" y="446531"/>
                </a:lnTo>
                <a:close/>
              </a:path>
              <a:path w="245745" h="868679">
                <a:moveTo>
                  <a:pt x="129539" y="413003"/>
                </a:moveTo>
                <a:lnTo>
                  <a:pt x="127253" y="409574"/>
                </a:lnTo>
                <a:lnTo>
                  <a:pt x="124967" y="408431"/>
                </a:lnTo>
                <a:lnTo>
                  <a:pt x="124967" y="433323"/>
                </a:lnTo>
                <a:lnTo>
                  <a:pt x="126491" y="432815"/>
                </a:lnTo>
                <a:lnTo>
                  <a:pt x="128015" y="432511"/>
                </a:lnTo>
                <a:lnTo>
                  <a:pt x="128015" y="411479"/>
                </a:lnTo>
                <a:lnTo>
                  <a:pt x="129539" y="413003"/>
                </a:lnTo>
                <a:close/>
              </a:path>
              <a:path w="245745" h="868679">
                <a:moveTo>
                  <a:pt x="127253" y="459104"/>
                </a:moveTo>
                <a:lnTo>
                  <a:pt x="124967" y="460247"/>
                </a:lnTo>
                <a:lnTo>
                  <a:pt x="126491" y="460247"/>
                </a:lnTo>
                <a:lnTo>
                  <a:pt x="127253" y="459104"/>
                </a:lnTo>
                <a:close/>
              </a:path>
              <a:path w="245745" h="868679">
                <a:moveTo>
                  <a:pt x="129539" y="838199"/>
                </a:moveTo>
                <a:lnTo>
                  <a:pt x="129539" y="458723"/>
                </a:lnTo>
                <a:lnTo>
                  <a:pt x="126491" y="460247"/>
                </a:lnTo>
                <a:lnTo>
                  <a:pt x="124967" y="460247"/>
                </a:lnTo>
                <a:lnTo>
                  <a:pt x="124967" y="847343"/>
                </a:lnTo>
                <a:lnTo>
                  <a:pt x="128015" y="844295"/>
                </a:lnTo>
                <a:lnTo>
                  <a:pt x="128015" y="839723"/>
                </a:lnTo>
                <a:lnTo>
                  <a:pt x="129539" y="838199"/>
                </a:lnTo>
                <a:close/>
              </a:path>
              <a:path w="245745" h="868679">
                <a:moveTo>
                  <a:pt x="128015" y="409955"/>
                </a:moveTo>
                <a:lnTo>
                  <a:pt x="126491" y="408431"/>
                </a:lnTo>
                <a:lnTo>
                  <a:pt x="127253" y="409574"/>
                </a:lnTo>
                <a:lnTo>
                  <a:pt x="128015" y="409955"/>
                </a:lnTo>
                <a:close/>
              </a:path>
              <a:path w="245745" h="868679">
                <a:moveTo>
                  <a:pt x="127253" y="409574"/>
                </a:moveTo>
                <a:lnTo>
                  <a:pt x="126491" y="408431"/>
                </a:lnTo>
                <a:lnTo>
                  <a:pt x="126491" y="409193"/>
                </a:lnTo>
                <a:lnTo>
                  <a:pt x="127253" y="409574"/>
                </a:lnTo>
                <a:close/>
              </a:path>
              <a:path w="245745" h="868679">
                <a:moveTo>
                  <a:pt x="128015" y="458723"/>
                </a:moveTo>
                <a:lnTo>
                  <a:pt x="127253" y="459104"/>
                </a:lnTo>
                <a:lnTo>
                  <a:pt x="126491" y="460247"/>
                </a:lnTo>
                <a:lnTo>
                  <a:pt x="128015" y="458723"/>
                </a:lnTo>
                <a:close/>
              </a:path>
              <a:path w="245745" h="868679">
                <a:moveTo>
                  <a:pt x="128015" y="459485"/>
                </a:moveTo>
                <a:lnTo>
                  <a:pt x="128015" y="458723"/>
                </a:lnTo>
                <a:lnTo>
                  <a:pt x="126491" y="460247"/>
                </a:lnTo>
                <a:lnTo>
                  <a:pt x="128015" y="459485"/>
                </a:lnTo>
                <a:close/>
              </a:path>
              <a:path w="245745" h="868679">
                <a:moveTo>
                  <a:pt x="245363" y="441959"/>
                </a:moveTo>
                <a:lnTo>
                  <a:pt x="245363" y="426719"/>
                </a:lnTo>
                <a:lnTo>
                  <a:pt x="239267" y="422147"/>
                </a:lnTo>
                <a:lnTo>
                  <a:pt x="233171" y="422147"/>
                </a:lnTo>
                <a:lnTo>
                  <a:pt x="210311" y="420623"/>
                </a:lnTo>
                <a:lnTo>
                  <a:pt x="188975" y="420623"/>
                </a:lnTo>
                <a:lnTo>
                  <a:pt x="178307" y="419099"/>
                </a:lnTo>
                <a:lnTo>
                  <a:pt x="169163" y="419099"/>
                </a:lnTo>
                <a:lnTo>
                  <a:pt x="160019" y="417575"/>
                </a:lnTo>
                <a:lnTo>
                  <a:pt x="152399" y="416051"/>
                </a:lnTo>
                <a:lnTo>
                  <a:pt x="140207" y="413003"/>
                </a:lnTo>
                <a:lnTo>
                  <a:pt x="134111" y="413003"/>
                </a:lnTo>
                <a:lnTo>
                  <a:pt x="127253" y="409574"/>
                </a:lnTo>
                <a:lnTo>
                  <a:pt x="129539" y="413003"/>
                </a:lnTo>
                <a:lnTo>
                  <a:pt x="129539" y="432206"/>
                </a:lnTo>
                <a:lnTo>
                  <a:pt x="134111" y="431291"/>
                </a:lnTo>
                <a:lnTo>
                  <a:pt x="140207" y="428243"/>
                </a:lnTo>
                <a:lnTo>
                  <a:pt x="147827" y="428243"/>
                </a:lnTo>
                <a:lnTo>
                  <a:pt x="166115" y="425195"/>
                </a:lnTo>
                <a:lnTo>
                  <a:pt x="176783" y="423671"/>
                </a:lnTo>
                <a:lnTo>
                  <a:pt x="185927" y="423671"/>
                </a:lnTo>
                <a:lnTo>
                  <a:pt x="208787" y="422147"/>
                </a:lnTo>
                <a:lnTo>
                  <a:pt x="231647" y="422147"/>
                </a:lnTo>
                <a:lnTo>
                  <a:pt x="231647" y="446627"/>
                </a:lnTo>
                <a:lnTo>
                  <a:pt x="233171" y="446531"/>
                </a:lnTo>
                <a:lnTo>
                  <a:pt x="239267" y="446531"/>
                </a:lnTo>
                <a:lnTo>
                  <a:pt x="245363" y="441959"/>
                </a:lnTo>
                <a:close/>
              </a:path>
              <a:path w="245745" h="868679">
                <a:moveTo>
                  <a:pt x="129539" y="458723"/>
                </a:moveTo>
                <a:lnTo>
                  <a:pt x="129539" y="455675"/>
                </a:lnTo>
                <a:lnTo>
                  <a:pt x="127253" y="459104"/>
                </a:lnTo>
                <a:lnTo>
                  <a:pt x="128015" y="458723"/>
                </a:lnTo>
                <a:lnTo>
                  <a:pt x="128015" y="459485"/>
                </a:lnTo>
                <a:lnTo>
                  <a:pt x="129539" y="458723"/>
                </a:lnTo>
                <a:close/>
              </a:path>
              <a:path w="245745" h="868679">
                <a:moveTo>
                  <a:pt x="129539" y="414527"/>
                </a:moveTo>
                <a:lnTo>
                  <a:pt x="129539" y="413003"/>
                </a:lnTo>
                <a:lnTo>
                  <a:pt x="128015" y="411479"/>
                </a:lnTo>
                <a:lnTo>
                  <a:pt x="129539" y="414527"/>
                </a:lnTo>
                <a:close/>
              </a:path>
              <a:path w="245745" h="868679">
                <a:moveTo>
                  <a:pt x="129539" y="432206"/>
                </a:moveTo>
                <a:lnTo>
                  <a:pt x="129539" y="414527"/>
                </a:lnTo>
                <a:lnTo>
                  <a:pt x="128015" y="411479"/>
                </a:lnTo>
                <a:lnTo>
                  <a:pt x="128015" y="432511"/>
                </a:lnTo>
                <a:lnTo>
                  <a:pt x="129539" y="432206"/>
                </a:lnTo>
                <a:close/>
              </a:path>
              <a:path w="245745" h="868679">
                <a:moveTo>
                  <a:pt x="129539" y="455675"/>
                </a:moveTo>
                <a:lnTo>
                  <a:pt x="129539" y="454151"/>
                </a:lnTo>
                <a:lnTo>
                  <a:pt x="128015" y="457199"/>
                </a:lnTo>
                <a:lnTo>
                  <a:pt x="129539" y="455675"/>
                </a:lnTo>
                <a:close/>
              </a:path>
              <a:path w="245745" h="868679">
                <a:moveTo>
                  <a:pt x="129539" y="455675"/>
                </a:moveTo>
                <a:lnTo>
                  <a:pt x="128015" y="457199"/>
                </a:lnTo>
                <a:lnTo>
                  <a:pt x="128015" y="457961"/>
                </a:lnTo>
                <a:lnTo>
                  <a:pt x="129539" y="455675"/>
                </a:lnTo>
                <a:close/>
              </a:path>
            </a:pathLst>
          </a:custGeom>
          <a:solidFill>
            <a:srgbClr val="051F5A"/>
          </a:solidFill>
        </p:spPr>
        <p:txBody>
          <a:bodyPr wrap="square" lIns="0" tIns="0" rIns="0" bIns="0" rtlCol="0"/>
          <a:lstStyle/>
          <a:p>
            <a:endParaRPr sz="1634"/>
          </a:p>
        </p:txBody>
      </p:sp>
      <p:sp>
        <p:nvSpPr>
          <p:cNvPr id="50" name="object 50"/>
          <p:cNvSpPr/>
          <p:nvPr/>
        </p:nvSpPr>
        <p:spPr>
          <a:xfrm>
            <a:off x="7073298" y="3972337"/>
            <a:ext cx="223029" cy="788382"/>
          </a:xfrm>
          <a:custGeom>
            <a:avLst/>
            <a:gdLst/>
            <a:ahLst/>
            <a:cxnLst/>
            <a:rect l="l" t="t" r="r" b="b"/>
            <a:pathLst>
              <a:path w="245745" h="868679">
                <a:moveTo>
                  <a:pt x="129539" y="410717"/>
                </a:moveTo>
                <a:lnTo>
                  <a:pt x="129539" y="30479"/>
                </a:lnTo>
                <a:lnTo>
                  <a:pt x="128015" y="28955"/>
                </a:lnTo>
                <a:lnTo>
                  <a:pt x="128015" y="24383"/>
                </a:lnTo>
                <a:lnTo>
                  <a:pt x="123443" y="19811"/>
                </a:lnTo>
                <a:lnTo>
                  <a:pt x="121919" y="19811"/>
                </a:lnTo>
                <a:lnTo>
                  <a:pt x="121919" y="18287"/>
                </a:lnTo>
                <a:lnTo>
                  <a:pt x="120395" y="18287"/>
                </a:lnTo>
                <a:lnTo>
                  <a:pt x="115823" y="15239"/>
                </a:lnTo>
                <a:lnTo>
                  <a:pt x="111251" y="13715"/>
                </a:lnTo>
                <a:lnTo>
                  <a:pt x="105155" y="10667"/>
                </a:lnTo>
                <a:lnTo>
                  <a:pt x="92963" y="7619"/>
                </a:lnTo>
                <a:lnTo>
                  <a:pt x="83819" y="6095"/>
                </a:lnTo>
                <a:lnTo>
                  <a:pt x="76199" y="4571"/>
                </a:lnTo>
                <a:lnTo>
                  <a:pt x="67055" y="4571"/>
                </a:lnTo>
                <a:lnTo>
                  <a:pt x="45719" y="1523"/>
                </a:lnTo>
                <a:lnTo>
                  <a:pt x="24383" y="1523"/>
                </a:lnTo>
                <a:lnTo>
                  <a:pt x="0" y="0"/>
                </a:lnTo>
                <a:lnTo>
                  <a:pt x="0" y="25907"/>
                </a:lnTo>
                <a:lnTo>
                  <a:pt x="24383" y="25907"/>
                </a:lnTo>
                <a:lnTo>
                  <a:pt x="45719" y="27431"/>
                </a:lnTo>
                <a:lnTo>
                  <a:pt x="54863" y="28955"/>
                </a:lnTo>
                <a:lnTo>
                  <a:pt x="64007" y="28955"/>
                </a:lnTo>
                <a:lnTo>
                  <a:pt x="73151" y="30479"/>
                </a:lnTo>
                <a:lnTo>
                  <a:pt x="80771" y="32003"/>
                </a:lnTo>
                <a:lnTo>
                  <a:pt x="88391" y="32003"/>
                </a:lnTo>
                <a:lnTo>
                  <a:pt x="94487" y="33527"/>
                </a:lnTo>
                <a:lnTo>
                  <a:pt x="103631" y="36575"/>
                </a:lnTo>
                <a:lnTo>
                  <a:pt x="103631" y="33527"/>
                </a:lnTo>
                <a:lnTo>
                  <a:pt x="106679" y="39623"/>
                </a:lnTo>
                <a:lnTo>
                  <a:pt x="106679" y="423671"/>
                </a:lnTo>
                <a:lnTo>
                  <a:pt x="108203" y="425195"/>
                </a:lnTo>
                <a:lnTo>
                  <a:pt x="109727" y="428243"/>
                </a:lnTo>
                <a:lnTo>
                  <a:pt x="111251" y="429767"/>
                </a:lnTo>
                <a:lnTo>
                  <a:pt x="112775" y="429767"/>
                </a:lnTo>
                <a:lnTo>
                  <a:pt x="114299" y="431291"/>
                </a:lnTo>
                <a:lnTo>
                  <a:pt x="120395" y="434339"/>
                </a:lnTo>
                <a:lnTo>
                  <a:pt x="121157" y="434530"/>
                </a:lnTo>
                <a:lnTo>
                  <a:pt x="121919" y="434339"/>
                </a:lnTo>
                <a:lnTo>
                  <a:pt x="124967" y="433323"/>
                </a:lnTo>
                <a:lnTo>
                  <a:pt x="124967" y="408431"/>
                </a:lnTo>
                <a:lnTo>
                  <a:pt x="126491" y="409193"/>
                </a:lnTo>
                <a:lnTo>
                  <a:pt x="126491" y="408431"/>
                </a:lnTo>
                <a:lnTo>
                  <a:pt x="128015" y="409955"/>
                </a:lnTo>
                <a:lnTo>
                  <a:pt x="129539" y="410717"/>
                </a:lnTo>
                <a:close/>
              </a:path>
              <a:path w="245745" h="868679">
                <a:moveTo>
                  <a:pt x="106679" y="829055"/>
                </a:moveTo>
                <a:lnTo>
                  <a:pt x="105155" y="830579"/>
                </a:lnTo>
                <a:lnTo>
                  <a:pt x="99059" y="833627"/>
                </a:lnTo>
                <a:lnTo>
                  <a:pt x="86867" y="836675"/>
                </a:lnTo>
                <a:lnTo>
                  <a:pt x="80771" y="836675"/>
                </a:lnTo>
                <a:lnTo>
                  <a:pt x="71627" y="838199"/>
                </a:lnTo>
                <a:lnTo>
                  <a:pt x="64007" y="839723"/>
                </a:lnTo>
                <a:lnTo>
                  <a:pt x="54863" y="841247"/>
                </a:lnTo>
                <a:lnTo>
                  <a:pt x="44195" y="841247"/>
                </a:lnTo>
                <a:lnTo>
                  <a:pt x="22859" y="842771"/>
                </a:lnTo>
                <a:lnTo>
                  <a:pt x="0" y="842771"/>
                </a:lnTo>
                <a:lnTo>
                  <a:pt x="0" y="868679"/>
                </a:lnTo>
                <a:lnTo>
                  <a:pt x="24383" y="867155"/>
                </a:lnTo>
                <a:lnTo>
                  <a:pt x="47243" y="867155"/>
                </a:lnTo>
                <a:lnTo>
                  <a:pt x="56387" y="865631"/>
                </a:lnTo>
                <a:lnTo>
                  <a:pt x="67055" y="864107"/>
                </a:lnTo>
                <a:lnTo>
                  <a:pt x="76199" y="864107"/>
                </a:lnTo>
                <a:lnTo>
                  <a:pt x="85343" y="862583"/>
                </a:lnTo>
                <a:lnTo>
                  <a:pt x="100583" y="859535"/>
                </a:lnTo>
                <a:lnTo>
                  <a:pt x="103631" y="858773"/>
                </a:lnTo>
                <a:lnTo>
                  <a:pt x="103631" y="835151"/>
                </a:lnTo>
                <a:lnTo>
                  <a:pt x="106679" y="829055"/>
                </a:lnTo>
                <a:close/>
              </a:path>
              <a:path w="245745" h="868679">
                <a:moveTo>
                  <a:pt x="106679" y="39623"/>
                </a:moveTo>
                <a:lnTo>
                  <a:pt x="103631" y="33527"/>
                </a:lnTo>
                <a:lnTo>
                  <a:pt x="103631" y="36575"/>
                </a:lnTo>
                <a:lnTo>
                  <a:pt x="106679" y="39623"/>
                </a:lnTo>
                <a:close/>
              </a:path>
              <a:path w="245745" h="868679">
                <a:moveTo>
                  <a:pt x="106679" y="423671"/>
                </a:moveTo>
                <a:lnTo>
                  <a:pt x="106679" y="39623"/>
                </a:lnTo>
                <a:lnTo>
                  <a:pt x="103631" y="36575"/>
                </a:lnTo>
                <a:lnTo>
                  <a:pt x="103631" y="419099"/>
                </a:lnTo>
                <a:lnTo>
                  <a:pt x="105155" y="420623"/>
                </a:lnTo>
                <a:lnTo>
                  <a:pt x="105155" y="422147"/>
                </a:lnTo>
                <a:lnTo>
                  <a:pt x="106679" y="423671"/>
                </a:lnTo>
                <a:close/>
              </a:path>
              <a:path w="245745" h="868679">
                <a:moveTo>
                  <a:pt x="231647" y="446627"/>
                </a:moveTo>
                <a:lnTo>
                  <a:pt x="208787" y="446531"/>
                </a:lnTo>
                <a:lnTo>
                  <a:pt x="185927" y="445007"/>
                </a:lnTo>
                <a:lnTo>
                  <a:pt x="175259" y="445007"/>
                </a:lnTo>
                <a:lnTo>
                  <a:pt x="147827" y="440435"/>
                </a:lnTo>
                <a:lnTo>
                  <a:pt x="140207" y="440435"/>
                </a:lnTo>
                <a:lnTo>
                  <a:pt x="132587" y="437387"/>
                </a:lnTo>
                <a:lnTo>
                  <a:pt x="121157" y="434530"/>
                </a:lnTo>
                <a:lnTo>
                  <a:pt x="115823" y="435863"/>
                </a:lnTo>
                <a:lnTo>
                  <a:pt x="112775" y="438911"/>
                </a:lnTo>
                <a:lnTo>
                  <a:pt x="111251" y="438911"/>
                </a:lnTo>
                <a:lnTo>
                  <a:pt x="109727" y="440435"/>
                </a:lnTo>
                <a:lnTo>
                  <a:pt x="108203" y="443483"/>
                </a:lnTo>
                <a:lnTo>
                  <a:pt x="105155" y="446531"/>
                </a:lnTo>
                <a:lnTo>
                  <a:pt x="105155" y="448055"/>
                </a:lnTo>
                <a:lnTo>
                  <a:pt x="103631" y="449579"/>
                </a:lnTo>
                <a:lnTo>
                  <a:pt x="103631" y="831341"/>
                </a:lnTo>
                <a:lnTo>
                  <a:pt x="105155" y="830579"/>
                </a:lnTo>
                <a:lnTo>
                  <a:pt x="106679" y="829055"/>
                </a:lnTo>
                <a:lnTo>
                  <a:pt x="106679" y="858011"/>
                </a:lnTo>
                <a:lnTo>
                  <a:pt x="112775" y="854963"/>
                </a:lnTo>
                <a:lnTo>
                  <a:pt x="117347" y="853439"/>
                </a:lnTo>
                <a:lnTo>
                  <a:pt x="120395" y="850391"/>
                </a:lnTo>
                <a:lnTo>
                  <a:pt x="121919" y="850391"/>
                </a:lnTo>
                <a:lnTo>
                  <a:pt x="124967" y="847343"/>
                </a:lnTo>
                <a:lnTo>
                  <a:pt x="124967" y="460247"/>
                </a:lnTo>
                <a:lnTo>
                  <a:pt x="127253" y="459104"/>
                </a:lnTo>
                <a:lnTo>
                  <a:pt x="128015" y="457961"/>
                </a:lnTo>
                <a:lnTo>
                  <a:pt x="128015" y="457199"/>
                </a:lnTo>
                <a:lnTo>
                  <a:pt x="129539" y="454151"/>
                </a:lnTo>
                <a:lnTo>
                  <a:pt x="129539" y="458723"/>
                </a:lnTo>
                <a:lnTo>
                  <a:pt x="138683" y="455675"/>
                </a:lnTo>
                <a:lnTo>
                  <a:pt x="144779" y="454151"/>
                </a:lnTo>
                <a:lnTo>
                  <a:pt x="160019" y="451103"/>
                </a:lnTo>
                <a:lnTo>
                  <a:pt x="169163" y="451103"/>
                </a:lnTo>
                <a:lnTo>
                  <a:pt x="187451" y="448055"/>
                </a:lnTo>
                <a:lnTo>
                  <a:pt x="208787" y="448055"/>
                </a:lnTo>
                <a:lnTo>
                  <a:pt x="231647" y="446627"/>
                </a:lnTo>
                <a:close/>
              </a:path>
              <a:path w="245745" h="868679">
                <a:moveTo>
                  <a:pt x="106679" y="858011"/>
                </a:moveTo>
                <a:lnTo>
                  <a:pt x="106679" y="829055"/>
                </a:lnTo>
                <a:lnTo>
                  <a:pt x="103631" y="835151"/>
                </a:lnTo>
                <a:lnTo>
                  <a:pt x="103631" y="858773"/>
                </a:lnTo>
                <a:lnTo>
                  <a:pt x="106679" y="858011"/>
                </a:lnTo>
                <a:close/>
              </a:path>
              <a:path w="245745" h="868679">
                <a:moveTo>
                  <a:pt x="231647" y="446531"/>
                </a:moveTo>
                <a:lnTo>
                  <a:pt x="231647" y="422147"/>
                </a:lnTo>
                <a:lnTo>
                  <a:pt x="208787" y="422147"/>
                </a:lnTo>
                <a:lnTo>
                  <a:pt x="185927" y="423671"/>
                </a:lnTo>
                <a:lnTo>
                  <a:pt x="176783" y="423671"/>
                </a:lnTo>
                <a:lnTo>
                  <a:pt x="166115" y="425195"/>
                </a:lnTo>
                <a:lnTo>
                  <a:pt x="147827" y="428243"/>
                </a:lnTo>
                <a:lnTo>
                  <a:pt x="140207" y="428243"/>
                </a:lnTo>
                <a:lnTo>
                  <a:pt x="134111" y="431291"/>
                </a:lnTo>
                <a:lnTo>
                  <a:pt x="126491" y="432815"/>
                </a:lnTo>
                <a:lnTo>
                  <a:pt x="121919" y="434339"/>
                </a:lnTo>
                <a:lnTo>
                  <a:pt x="121157" y="434530"/>
                </a:lnTo>
                <a:lnTo>
                  <a:pt x="132587" y="437387"/>
                </a:lnTo>
                <a:lnTo>
                  <a:pt x="140207" y="440435"/>
                </a:lnTo>
                <a:lnTo>
                  <a:pt x="147827" y="440435"/>
                </a:lnTo>
                <a:lnTo>
                  <a:pt x="175259" y="445007"/>
                </a:lnTo>
                <a:lnTo>
                  <a:pt x="185927" y="445007"/>
                </a:lnTo>
                <a:lnTo>
                  <a:pt x="208787" y="446531"/>
                </a:lnTo>
                <a:lnTo>
                  <a:pt x="231647" y="446531"/>
                </a:lnTo>
                <a:close/>
              </a:path>
              <a:path w="245745" h="868679">
                <a:moveTo>
                  <a:pt x="129539" y="413003"/>
                </a:moveTo>
                <a:lnTo>
                  <a:pt x="127253" y="409574"/>
                </a:lnTo>
                <a:lnTo>
                  <a:pt x="124967" y="408431"/>
                </a:lnTo>
                <a:lnTo>
                  <a:pt x="124967" y="433323"/>
                </a:lnTo>
                <a:lnTo>
                  <a:pt x="126491" y="432815"/>
                </a:lnTo>
                <a:lnTo>
                  <a:pt x="128015" y="432511"/>
                </a:lnTo>
                <a:lnTo>
                  <a:pt x="128015" y="411479"/>
                </a:lnTo>
                <a:lnTo>
                  <a:pt x="129539" y="413003"/>
                </a:lnTo>
                <a:close/>
              </a:path>
              <a:path w="245745" h="868679">
                <a:moveTo>
                  <a:pt x="127253" y="459104"/>
                </a:moveTo>
                <a:lnTo>
                  <a:pt x="124967" y="460247"/>
                </a:lnTo>
                <a:lnTo>
                  <a:pt x="126491" y="460247"/>
                </a:lnTo>
                <a:lnTo>
                  <a:pt x="127253" y="459104"/>
                </a:lnTo>
                <a:close/>
              </a:path>
              <a:path w="245745" h="868679">
                <a:moveTo>
                  <a:pt x="129539" y="838199"/>
                </a:moveTo>
                <a:lnTo>
                  <a:pt x="129539" y="458723"/>
                </a:lnTo>
                <a:lnTo>
                  <a:pt x="126491" y="460247"/>
                </a:lnTo>
                <a:lnTo>
                  <a:pt x="124967" y="460247"/>
                </a:lnTo>
                <a:lnTo>
                  <a:pt x="124967" y="847343"/>
                </a:lnTo>
                <a:lnTo>
                  <a:pt x="128015" y="844295"/>
                </a:lnTo>
                <a:lnTo>
                  <a:pt x="128015" y="839723"/>
                </a:lnTo>
                <a:lnTo>
                  <a:pt x="129539" y="838199"/>
                </a:lnTo>
                <a:close/>
              </a:path>
              <a:path w="245745" h="868679">
                <a:moveTo>
                  <a:pt x="128015" y="409955"/>
                </a:moveTo>
                <a:lnTo>
                  <a:pt x="126491" y="408431"/>
                </a:lnTo>
                <a:lnTo>
                  <a:pt x="127253" y="409574"/>
                </a:lnTo>
                <a:lnTo>
                  <a:pt x="128015" y="409955"/>
                </a:lnTo>
                <a:close/>
              </a:path>
              <a:path w="245745" h="868679">
                <a:moveTo>
                  <a:pt x="127253" y="409574"/>
                </a:moveTo>
                <a:lnTo>
                  <a:pt x="126491" y="408431"/>
                </a:lnTo>
                <a:lnTo>
                  <a:pt x="126491" y="409193"/>
                </a:lnTo>
                <a:lnTo>
                  <a:pt x="127253" y="409574"/>
                </a:lnTo>
                <a:close/>
              </a:path>
              <a:path w="245745" h="868679">
                <a:moveTo>
                  <a:pt x="128015" y="458723"/>
                </a:moveTo>
                <a:lnTo>
                  <a:pt x="127253" y="459104"/>
                </a:lnTo>
                <a:lnTo>
                  <a:pt x="126491" y="460247"/>
                </a:lnTo>
                <a:lnTo>
                  <a:pt x="128015" y="458723"/>
                </a:lnTo>
                <a:close/>
              </a:path>
              <a:path w="245745" h="868679">
                <a:moveTo>
                  <a:pt x="128015" y="459485"/>
                </a:moveTo>
                <a:lnTo>
                  <a:pt x="128015" y="458723"/>
                </a:lnTo>
                <a:lnTo>
                  <a:pt x="126491" y="460247"/>
                </a:lnTo>
                <a:lnTo>
                  <a:pt x="128015" y="459485"/>
                </a:lnTo>
                <a:close/>
              </a:path>
              <a:path w="245745" h="868679">
                <a:moveTo>
                  <a:pt x="245363" y="441959"/>
                </a:moveTo>
                <a:lnTo>
                  <a:pt x="245363" y="426719"/>
                </a:lnTo>
                <a:lnTo>
                  <a:pt x="239267" y="422147"/>
                </a:lnTo>
                <a:lnTo>
                  <a:pt x="233171" y="422147"/>
                </a:lnTo>
                <a:lnTo>
                  <a:pt x="210311" y="420623"/>
                </a:lnTo>
                <a:lnTo>
                  <a:pt x="188975" y="420623"/>
                </a:lnTo>
                <a:lnTo>
                  <a:pt x="178307" y="419099"/>
                </a:lnTo>
                <a:lnTo>
                  <a:pt x="169163" y="419099"/>
                </a:lnTo>
                <a:lnTo>
                  <a:pt x="160019" y="417575"/>
                </a:lnTo>
                <a:lnTo>
                  <a:pt x="152399" y="416051"/>
                </a:lnTo>
                <a:lnTo>
                  <a:pt x="140207" y="413003"/>
                </a:lnTo>
                <a:lnTo>
                  <a:pt x="134111" y="413003"/>
                </a:lnTo>
                <a:lnTo>
                  <a:pt x="127253" y="409574"/>
                </a:lnTo>
                <a:lnTo>
                  <a:pt x="129539" y="413003"/>
                </a:lnTo>
                <a:lnTo>
                  <a:pt x="129539" y="432206"/>
                </a:lnTo>
                <a:lnTo>
                  <a:pt x="134111" y="431291"/>
                </a:lnTo>
                <a:lnTo>
                  <a:pt x="140207" y="428243"/>
                </a:lnTo>
                <a:lnTo>
                  <a:pt x="147827" y="428243"/>
                </a:lnTo>
                <a:lnTo>
                  <a:pt x="166115" y="425195"/>
                </a:lnTo>
                <a:lnTo>
                  <a:pt x="176783" y="423671"/>
                </a:lnTo>
                <a:lnTo>
                  <a:pt x="185927" y="423671"/>
                </a:lnTo>
                <a:lnTo>
                  <a:pt x="208787" y="422147"/>
                </a:lnTo>
                <a:lnTo>
                  <a:pt x="231647" y="422147"/>
                </a:lnTo>
                <a:lnTo>
                  <a:pt x="231647" y="446627"/>
                </a:lnTo>
                <a:lnTo>
                  <a:pt x="233171" y="446531"/>
                </a:lnTo>
                <a:lnTo>
                  <a:pt x="239267" y="446531"/>
                </a:lnTo>
                <a:lnTo>
                  <a:pt x="245363" y="441959"/>
                </a:lnTo>
                <a:close/>
              </a:path>
              <a:path w="245745" h="868679">
                <a:moveTo>
                  <a:pt x="129539" y="458723"/>
                </a:moveTo>
                <a:lnTo>
                  <a:pt x="129539" y="455675"/>
                </a:lnTo>
                <a:lnTo>
                  <a:pt x="127253" y="459104"/>
                </a:lnTo>
                <a:lnTo>
                  <a:pt x="128015" y="458723"/>
                </a:lnTo>
                <a:lnTo>
                  <a:pt x="128015" y="459485"/>
                </a:lnTo>
                <a:lnTo>
                  <a:pt x="129539" y="458723"/>
                </a:lnTo>
                <a:close/>
              </a:path>
              <a:path w="245745" h="868679">
                <a:moveTo>
                  <a:pt x="129539" y="414527"/>
                </a:moveTo>
                <a:lnTo>
                  <a:pt x="129539" y="413003"/>
                </a:lnTo>
                <a:lnTo>
                  <a:pt x="128015" y="411479"/>
                </a:lnTo>
                <a:lnTo>
                  <a:pt x="129539" y="414527"/>
                </a:lnTo>
                <a:close/>
              </a:path>
              <a:path w="245745" h="868679">
                <a:moveTo>
                  <a:pt x="129539" y="432206"/>
                </a:moveTo>
                <a:lnTo>
                  <a:pt x="129539" y="414527"/>
                </a:lnTo>
                <a:lnTo>
                  <a:pt x="128015" y="411479"/>
                </a:lnTo>
                <a:lnTo>
                  <a:pt x="128015" y="432511"/>
                </a:lnTo>
                <a:lnTo>
                  <a:pt x="129539" y="432206"/>
                </a:lnTo>
                <a:close/>
              </a:path>
              <a:path w="245745" h="868679">
                <a:moveTo>
                  <a:pt x="129539" y="455675"/>
                </a:moveTo>
                <a:lnTo>
                  <a:pt x="129539" y="454151"/>
                </a:lnTo>
                <a:lnTo>
                  <a:pt x="128015" y="457199"/>
                </a:lnTo>
                <a:lnTo>
                  <a:pt x="129539" y="455675"/>
                </a:lnTo>
                <a:close/>
              </a:path>
              <a:path w="245745" h="868679">
                <a:moveTo>
                  <a:pt x="129539" y="455675"/>
                </a:moveTo>
                <a:lnTo>
                  <a:pt x="128015" y="457199"/>
                </a:lnTo>
                <a:lnTo>
                  <a:pt x="128015" y="457961"/>
                </a:lnTo>
                <a:lnTo>
                  <a:pt x="129539" y="455675"/>
                </a:lnTo>
                <a:close/>
              </a:path>
            </a:pathLst>
          </a:custGeom>
          <a:solidFill>
            <a:srgbClr val="051F5A"/>
          </a:solidFill>
        </p:spPr>
        <p:txBody>
          <a:bodyPr wrap="square" lIns="0" tIns="0" rIns="0" bIns="0" rtlCol="0"/>
          <a:lstStyle/>
          <a:p>
            <a:endParaRPr sz="1634"/>
          </a:p>
        </p:txBody>
      </p:sp>
      <p:sp>
        <p:nvSpPr>
          <p:cNvPr id="51" name="object 51"/>
          <p:cNvSpPr/>
          <p:nvPr/>
        </p:nvSpPr>
        <p:spPr>
          <a:xfrm>
            <a:off x="7356838" y="3887968"/>
            <a:ext cx="2468880" cy="928423"/>
          </a:xfrm>
          <a:custGeom>
            <a:avLst/>
            <a:gdLst/>
            <a:ahLst/>
            <a:cxnLst/>
            <a:rect l="l" t="t" r="r" b="b"/>
            <a:pathLst>
              <a:path w="2720340" h="1022985">
                <a:moveTo>
                  <a:pt x="2720339" y="4572"/>
                </a:moveTo>
                <a:lnTo>
                  <a:pt x="2720339" y="0"/>
                </a:lnTo>
                <a:lnTo>
                  <a:pt x="0" y="0"/>
                </a:lnTo>
                <a:lnTo>
                  <a:pt x="12163" y="4572"/>
                </a:lnTo>
                <a:lnTo>
                  <a:pt x="2720339" y="4572"/>
                </a:lnTo>
                <a:close/>
              </a:path>
              <a:path w="2720340" h="1022985">
                <a:moveTo>
                  <a:pt x="2715767" y="1022604"/>
                </a:moveTo>
                <a:lnTo>
                  <a:pt x="2715767" y="1020885"/>
                </a:lnTo>
                <a:lnTo>
                  <a:pt x="12163" y="4572"/>
                </a:lnTo>
                <a:lnTo>
                  <a:pt x="6095" y="4572"/>
                </a:lnTo>
                <a:lnTo>
                  <a:pt x="6095" y="1022604"/>
                </a:lnTo>
                <a:lnTo>
                  <a:pt x="2715767" y="1022604"/>
                </a:lnTo>
                <a:close/>
              </a:path>
              <a:path w="2720340" h="1022985">
                <a:moveTo>
                  <a:pt x="2720339" y="1022604"/>
                </a:moveTo>
                <a:lnTo>
                  <a:pt x="2720339" y="4572"/>
                </a:lnTo>
                <a:lnTo>
                  <a:pt x="2715767" y="4572"/>
                </a:lnTo>
                <a:lnTo>
                  <a:pt x="2715767" y="1020885"/>
                </a:lnTo>
                <a:lnTo>
                  <a:pt x="2720339" y="1022604"/>
                </a:lnTo>
                <a:close/>
              </a:path>
            </a:pathLst>
          </a:custGeom>
          <a:solidFill>
            <a:srgbClr val="000000"/>
          </a:solidFill>
        </p:spPr>
        <p:txBody>
          <a:bodyPr wrap="square" lIns="0" tIns="0" rIns="0" bIns="0" rtlCol="0"/>
          <a:lstStyle/>
          <a:p>
            <a:endParaRPr sz="1634"/>
          </a:p>
        </p:txBody>
      </p:sp>
      <p:sp>
        <p:nvSpPr>
          <p:cNvPr id="52" name="object 52"/>
          <p:cNvSpPr/>
          <p:nvPr/>
        </p:nvSpPr>
        <p:spPr>
          <a:xfrm>
            <a:off x="7356838" y="3887968"/>
            <a:ext cx="2468880" cy="932457"/>
          </a:xfrm>
          <a:custGeom>
            <a:avLst/>
            <a:gdLst/>
            <a:ahLst/>
            <a:cxnLst/>
            <a:rect l="l" t="t" r="r" b="b"/>
            <a:pathLst>
              <a:path w="2720340" h="1027429">
                <a:moveTo>
                  <a:pt x="2720339" y="1027175"/>
                </a:moveTo>
                <a:lnTo>
                  <a:pt x="2720339" y="0"/>
                </a:lnTo>
                <a:lnTo>
                  <a:pt x="0" y="0"/>
                </a:lnTo>
                <a:lnTo>
                  <a:pt x="0" y="1027175"/>
                </a:lnTo>
                <a:lnTo>
                  <a:pt x="6095" y="1027175"/>
                </a:lnTo>
                <a:lnTo>
                  <a:pt x="6095" y="9143"/>
                </a:lnTo>
                <a:lnTo>
                  <a:pt x="10667" y="4571"/>
                </a:lnTo>
                <a:lnTo>
                  <a:pt x="10667" y="9143"/>
                </a:lnTo>
                <a:lnTo>
                  <a:pt x="2711195" y="9143"/>
                </a:lnTo>
                <a:lnTo>
                  <a:pt x="2711195" y="4571"/>
                </a:lnTo>
                <a:lnTo>
                  <a:pt x="2715767" y="9143"/>
                </a:lnTo>
                <a:lnTo>
                  <a:pt x="2715767" y="1027175"/>
                </a:lnTo>
                <a:lnTo>
                  <a:pt x="2720339" y="1027175"/>
                </a:lnTo>
                <a:close/>
              </a:path>
              <a:path w="2720340" h="1027429">
                <a:moveTo>
                  <a:pt x="10667" y="9143"/>
                </a:moveTo>
                <a:lnTo>
                  <a:pt x="10667" y="4571"/>
                </a:lnTo>
                <a:lnTo>
                  <a:pt x="6095" y="9143"/>
                </a:lnTo>
                <a:lnTo>
                  <a:pt x="10667" y="9143"/>
                </a:lnTo>
                <a:close/>
              </a:path>
              <a:path w="2720340" h="1027429">
                <a:moveTo>
                  <a:pt x="10667" y="1016507"/>
                </a:moveTo>
                <a:lnTo>
                  <a:pt x="10667" y="9143"/>
                </a:lnTo>
                <a:lnTo>
                  <a:pt x="6095" y="9143"/>
                </a:lnTo>
                <a:lnTo>
                  <a:pt x="6095" y="1016507"/>
                </a:lnTo>
                <a:lnTo>
                  <a:pt x="10667" y="1016507"/>
                </a:lnTo>
                <a:close/>
              </a:path>
              <a:path w="2720340" h="1027429">
                <a:moveTo>
                  <a:pt x="2715767" y="1016507"/>
                </a:moveTo>
                <a:lnTo>
                  <a:pt x="6095" y="1016507"/>
                </a:lnTo>
                <a:lnTo>
                  <a:pt x="10667" y="1022603"/>
                </a:lnTo>
                <a:lnTo>
                  <a:pt x="10667" y="1027175"/>
                </a:lnTo>
                <a:lnTo>
                  <a:pt x="2711195" y="1027175"/>
                </a:lnTo>
                <a:lnTo>
                  <a:pt x="2711195" y="1022603"/>
                </a:lnTo>
                <a:lnTo>
                  <a:pt x="2715767" y="1016507"/>
                </a:lnTo>
                <a:close/>
              </a:path>
              <a:path w="2720340" h="1027429">
                <a:moveTo>
                  <a:pt x="10667" y="1027175"/>
                </a:moveTo>
                <a:lnTo>
                  <a:pt x="10667" y="1022603"/>
                </a:lnTo>
                <a:lnTo>
                  <a:pt x="6095" y="1016507"/>
                </a:lnTo>
                <a:lnTo>
                  <a:pt x="6095" y="1027175"/>
                </a:lnTo>
                <a:lnTo>
                  <a:pt x="10667" y="1027175"/>
                </a:lnTo>
                <a:close/>
              </a:path>
              <a:path w="2720340" h="1027429">
                <a:moveTo>
                  <a:pt x="2715767" y="9143"/>
                </a:moveTo>
                <a:lnTo>
                  <a:pt x="2711195" y="4571"/>
                </a:lnTo>
                <a:lnTo>
                  <a:pt x="2711195" y="9143"/>
                </a:lnTo>
                <a:lnTo>
                  <a:pt x="2715767" y="9143"/>
                </a:lnTo>
                <a:close/>
              </a:path>
              <a:path w="2720340" h="1027429">
                <a:moveTo>
                  <a:pt x="2715767" y="1016507"/>
                </a:moveTo>
                <a:lnTo>
                  <a:pt x="2715767" y="9143"/>
                </a:lnTo>
                <a:lnTo>
                  <a:pt x="2711195" y="9143"/>
                </a:lnTo>
                <a:lnTo>
                  <a:pt x="2711195" y="1016507"/>
                </a:lnTo>
                <a:lnTo>
                  <a:pt x="2715767" y="1016507"/>
                </a:lnTo>
                <a:close/>
              </a:path>
              <a:path w="2720340" h="1027429">
                <a:moveTo>
                  <a:pt x="2715767" y="1027175"/>
                </a:moveTo>
                <a:lnTo>
                  <a:pt x="2715767" y="1016507"/>
                </a:lnTo>
                <a:lnTo>
                  <a:pt x="2711195" y="1022603"/>
                </a:lnTo>
                <a:lnTo>
                  <a:pt x="2711195" y="1027175"/>
                </a:lnTo>
                <a:lnTo>
                  <a:pt x="2715767" y="1027175"/>
                </a:lnTo>
                <a:close/>
              </a:path>
            </a:pathLst>
          </a:custGeom>
          <a:solidFill>
            <a:srgbClr val="000000"/>
          </a:solidFill>
        </p:spPr>
        <p:txBody>
          <a:bodyPr wrap="square" lIns="0" tIns="0" rIns="0" bIns="0" rtlCol="0"/>
          <a:lstStyle/>
          <a:p>
            <a:endParaRPr sz="1634"/>
          </a:p>
        </p:txBody>
      </p:sp>
      <p:sp>
        <p:nvSpPr>
          <p:cNvPr id="53" name="object 53"/>
          <p:cNvSpPr txBox="1"/>
          <p:nvPr/>
        </p:nvSpPr>
        <p:spPr>
          <a:xfrm>
            <a:off x="7362371" y="3892116"/>
            <a:ext cx="2459659" cy="868498"/>
          </a:xfrm>
          <a:prstGeom prst="rect">
            <a:avLst/>
          </a:prstGeom>
          <a:solidFill>
            <a:srgbClr val="B8CDE5"/>
          </a:solidFill>
        </p:spPr>
        <p:txBody>
          <a:bodyPr vert="horz" wrap="square" lIns="0" tIns="21899" rIns="0" bIns="0" rtlCol="0">
            <a:spAutoFit/>
          </a:bodyPr>
          <a:lstStyle/>
          <a:p>
            <a:pPr marL="446653" marR="191916" indent="-248973">
              <a:lnSpc>
                <a:spcPts val="3267"/>
              </a:lnSpc>
              <a:spcBef>
                <a:spcPts val="172"/>
              </a:spcBef>
            </a:pPr>
            <a:r>
              <a:rPr sz="1815" b="1" dirty="0">
                <a:latin typeface="Times New Roman"/>
                <a:cs typeface="Times New Roman"/>
              </a:rPr>
              <a:t>Résultat des</a:t>
            </a:r>
            <a:r>
              <a:rPr sz="1815" b="1" spc="-91" dirty="0">
                <a:latin typeface="Times New Roman"/>
                <a:cs typeface="Times New Roman"/>
              </a:rPr>
              <a:t> </a:t>
            </a:r>
            <a:r>
              <a:rPr sz="1815" b="1" spc="-5" dirty="0">
                <a:latin typeface="Times New Roman"/>
                <a:cs typeface="Times New Roman"/>
              </a:rPr>
              <a:t>activités  ordinaires</a:t>
            </a:r>
            <a:r>
              <a:rPr sz="1815" b="1" spc="-103" dirty="0">
                <a:latin typeface="Times New Roman"/>
                <a:cs typeface="Times New Roman"/>
              </a:rPr>
              <a:t> </a:t>
            </a:r>
            <a:r>
              <a:rPr sz="1815" b="1" dirty="0">
                <a:latin typeface="Times New Roman"/>
                <a:cs typeface="Times New Roman"/>
              </a:rPr>
              <a:t>(AO)</a:t>
            </a:r>
            <a:endParaRPr sz="1815">
              <a:latin typeface="Times New Roman"/>
              <a:cs typeface="Times New Roman"/>
            </a:endParaRPr>
          </a:p>
        </p:txBody>
      </p:sp>
      <p:sp>
        <p:nvSpPr>
          <p:cNvPr id="54" name="object 54"/>
          <p:cNvSpPr/>
          <p:nvPr/>
        </p:nvSpPr>
        <p:spPr>
          <a:xfrm>
            <a:off x="2088513" y="858920"/>
            <a:ext cx="8156293" cy="492393"/>
          </a:xfrm>
          <a:prstGeom prst="rect">
            <a:avLst/>
          </a:prstGeom>
          <a:blipFill>
            <a:blip r:embed="rId3" cstate="print"/>
            <a:stretch>
              <a:fillRect/>
            </a:stretch>
          </a:blipFill>
        </p:spPr>
        <p:txBody>
          <a:bodyPr wrap="square" lIns="0" tIns="0" rIns="0" bIns="0" rtlCol="0"/>
          <a:lstStyle/>
          <a:p>
            <a:endParaRPr sz="1634"/>
          </a:p>
        </p:txBody>
      </p:sp>
      <p:sp>
        <p:nvSpPr>
          <p:cNvPr id="55" name="object 55"/>
          <p:cNvSpPr txBox="1"/>
          <p:nvPr/>
        </p:nvSpPr>
        <p:spPr>
          <a:xfrm>
            <a:off x="2583217" y="850622"/>
            <a:ext cx="7190527" cy="502958"/>
          </a:xfrm>
          <a:prstGeom prst="rect">
            <a:avLst/>
          </a:prstGeom>
        </p:spPr>
        <p:txBody>
          <a:bodyPr vert="horz" wrap="square" lIns="0" tIns="0" rIns="0" bIns="0" rtlCol="0">
            <a:spAutoFit/>
          </a:bodyPr>
          <a:lstStyle/>
          <a:p>
            <a:pPr marL="2180241" marR="4611" indent="-2169291"/>
            <a:r>
              <a:rPr sz="1634" b="1" spc="-5" dirty="0">
                <a:latin typeface="Bookman Old Style"/>
                <a:cs typeface="Bookman Old Style"/>
              </a:rPr>
              <a:t>Présentation sous forme de </a:t>
            </a:r>
            <a:r>
              <a:rPr sz="1634" b="1" dirty="0">
                <a:latin typeface="Bookman Old Style"/>
                <a:cs typeface="Bookman Old Style"/>
              </a:rPr>
              <a:t>liste </a:t>
            </a:r>
            <a:r>
              <a:rPr sz="1634" b="1" spc="-5" dirty="0">
                <a:latin typeface="Bookman Old Style"/>
                <a:cs typeface="Bookman Old Style"/>
              </a:rPr>
              <a:t>avec </a:t>
            </a:r>
            <a:r>
              <a:rPr sz="1634" b="1" dirty="0">
                <a:latin typeface="Bookman Old Style"/>
                <a:cs typeface="Bookman Old Style"/>
              </a:rPr>
              <a:t>mise </a:t>
            </a:r>
            <a:r>
              <a:rPr sz="1634" b="1" spc="-5" dirty="0">
                <a:latin typeface="Bookman Old Style"/>
                <a:cs typeface="Bookman Old Style"/>
              </a:rPr>
              <a:t>en évidence des soldes  intermédiaires en</a:t>
            </a:r>
            <a:r>
              <a:rPr sz="1634" b="1" spc="-18" dirty="0">
                <a:latin typeface="Bookman Old Style"/>
                <a:cs typeface="Bookman Old Style"/>
              </a:rPr>
              <a:t> </a:t>
            </a:r>
            <a:r>
              <a:rPr sz="1634" b="1" spc="-5" dirty="0">
                <a:latin typeface="Bookman Old Style"/>
                <a:cs typeface="Bookman Old Style"/>
              </a:rPr>
              <a:t>cascade</a:t>
            </a:r>
            <a:endParaRPr sz="1634">
              <a:latin typeface="Bookman Old Style"/>
              <a:cs typeface="Bookman Old Style"/>
            </a:endParaRPr>
          </a:p>
        </p:txBody>
      </p:sp>
      <p:sp>
        <p:nvSpPr>
          <p:cNvPr id="56" name="object 56"/>
          <p:cNvSpPr/>
          <p:nvPr/>
        </p:nvSpPr>
        <p:spPr>
          <a:xfrm>
            <a:off x="7598886" y="1211618"/>
            <a:ext cx="2549562" cy="1084601"/>
          </a:xfrm>
          <a:custGeom>
            <a:avLst/>
            <a:gdLst/>
            <a:ahLst/>
            <a:cxnLst/>
            <a:rect l="l" t="t" r="r" b="b"/>
            <a:pathLst>
              <a:path w="2809240" h="1195070">
                <a:moveTo>
                  <a:pt x="92881" y="811726"/>
                </a:moveTo>
                <a:lnTo>
                  <a:pt x="92881" y="383711"/>
                </a:lnTo>
                <a:lnTo>
                  <a:pt x="71664" y="408870"/>
                </a:lnTo>
                <a:lnTo>
                  <a:pt x="37126" y="460665"/>
                </a:lnTo>
                <a:lnTo>
                  <a:pt x="13568" y="514234"/>
                </a:lnTo>
                <a:lnTo>
                  <a:pt x="1530" y="569346"/>
                </a:lnTo>
                <a:lnTo>
                  <a:pt x="0" y="597407"/>
                </a:lnTo>
                <a:lnTo>
                  <a:pt x="1530" y="625592"/>
                </a:lnTo>
                <a:lnTo>
                  <a:pt x="13568" y="680908"/>
                </a:lnTo>
                <a:lnTo>
                  <a:pt x="37126" y="734630"/>
                </a:lnTo>
                <a:lnTo>
                  <a:pt x="71664" y="786530"/>
                </a:lnTo>
                <a:lnTo>
                  <a:pt x="92881" y="811726"/>
                </a:lnTo>
                <a:close/>
              </a:path>
              <a:path w="2809240" h="1195070">
                <a:moveTo>
                  <a:pt x="526424" y="1063814"/>
                </a:moveTo>
                <a:lnTo>
                  <a:pt x="526424" y="131481"/>
                </a:lnTo>
                <a:lnTo>
                  <a:pt x="479165" y="148359"/>
                </a:lnTo>
                <a:lnTo>
                  <a:pt x="479165" y="1046975"/>
                </a:lnTo>
                <a:lnTo>
                  <a:pt x="526424" y="1063814"/>
                </a:lnTo>
                <a:close/>
              </a:path>
              <a:path w="2809240" h="1195070">
                <a:moveTo>
                  <a:pt x="961119" y="1164433"/>
                </a:moveTo>
                <a:lnTo>
                  <a:pt x="961119" y="30528"/>
                </a:lnTo>
                <a:lnTo>
                  <a:pt x="901908" y="39564"/>
                </a:lnTo>
                <a:lnTo>
                  <a:pt x="901908" y="1155435"/>
                </a:lnTo>
                <a:lnTo>
                  <a:pt x="961119" y="1164433"/>
                </a:lnTo>
                <a:close/>
              </a:path>
              <a:path w="2809240" h="1195070">
                <a:moveTo>
                  <a:pt x="2808731" y="597407"/>
                </a:moveTo>
                <a:lnTo>
                  <a:pt x="2802656" y="541612"/>
                </a:lnTo>
                <a:lnTo>
                  <a:pt x="2784792" y="487242"/>
                </a:lnTo>
                <a:lnTo>
                  <a:pt x="2755682" y="434531"/>
                </a:lnTo>
                <a:lnTo>
                  <a:pt x="2715868" y="383711"/>
                </a:lnTo>
                <a:lnTo>
                  <a:pt x="2665893" y="335013"/>
                </a:lnTo>
                <a:lnTo>
                  <a:pt x="2606300" y="288669"/>
                </a:lnTo>
                <a:lnTo>
                  <a:pt x="2573065" y="266453"/>
                </a:lnTo>
                <a:lnTo>
                  <a:pt x="2537630" y="244912"/>
                </a:lnTo>
                <a:lnTo>
                  <a:pt x="2500061" y="224076"/>
                </a:lnTo>
                <a:lnTo>
                  <a:pt x="2460427" y="203974"/>
                </a:lnTo>
                <a:lnTo>
                  <a:pt x="2418795" y="184634"/>
                </a:lnTo>
                <a:lnTo>
                  <a:pt x="2375234" y="166086"/>
                </a:lnTo>
                <a:lnTo>
                  <a:pt x="2329810" y="148359"/>
                </a:lnTo>
                <a:lnTo>
                  <a:pt x="2282592" y="131481"/>
                </a:lnTo>
                <a:lnTo>
                  <a:pt x="2233647" y="115482"/>
                </a:lnTo>
                <a:lnTo>
                  <a:pt x="2183044" y="100391"/>
                </a:lnTo>
                <a:lnTo>
                  <a:pt x="2130850" y="86236"/>
                </a:lnTo>
                <a:lnTo>
                  <a:pt x="2077133" y="73047"/>
                </a:lnTo>
                <a:lnTo>
                  <a:pt x="2021961" y="60853"/>
                </a:lnTo>
                <a:lnTo>
                  <a:pt x="1965402" y="49682"/>
                </a:lnTo>
                <a:lnTo>
                  <a:pt x="1907523" y="39564"/>
                </a:lnTo>
                <a:lnTo>
                  <a:pt x="1848392" y="30528"/>
                </a:lnTo>
                <a:lnTo>
                  <a:pt x="1788078" y="22603"/>
                </a:lnTo>
                <a:lnTo>
                  <a:pt x="1726647" y="15817"/>
                </a:lnTo>
                <a:lnTo>
                  <a:pt x="1664168" y="10200"/>
                </a:lnTo>
                <a:lnTo>
                  <a:pt x="1600709" y="5781"/>
                </a:lnTo>
                <a:lnTo>
                  <a:pt x="1536337" y="2588"/>
                </a:lnTo>
                <a:lnTo>
                  <a:pt x="1471121" y="652"/>
                </a:lnTo>
                <a:lnTo>
                  <a:pt x="1405127" y="0"/>
                </a:lnTo>
                <a:lnTo>
                  <a:pt x="1339007" y="652"/>
                </a:lnTo>
                <a:lnTo>
                  <a:pt x="1339007" y="1194167"/>
                </a:lnTo>
                <a:lnTo>
                  <a:pt x="1405127" y="1194815"/>
                </a:lnTo>
                <a:lnTo>
                  <a:pt x="1471121" y="1194167"/>
                </a:lnTo>
                <a:lnTo>
                  <a:pt x="1536337" y="1192241"/>
                </a:lnTo>
                <a:lnTo>
                  <a:pt x="1600709" y="1189065"/>
                </a:lnTo>
                <a:lnTo>
                  <a:pt x="1664168" y="1184668"/>
                </a:lnTo>
                <a:lnTo>
                  <a:pt x="1726647" y="1179078"/>
                </a:lnTo>
                <a:lnTo>
                  <a:pt x="1788078" y="1172323"/>
                </a:lnTo>
                <a:lnTo>
                  <a:pt x="1848392" y="1164433"/>
                </a:lnTo>
                <a:lnTo>
                  <a:pt x="1907523" y="1155435"/>
                </a:lnTo>
                <a:lnTo>
                  <a:pt x="1965402" y="1145357"/>
                </a:lnTo>
                <a:lnTo>
                  <a:pt x="2021961" y="1134229"/>
                </a:lnTo>
                <a:lnTo>
                  <a:pt x="2077133" y="1122078"/>
                </a:lnTo>
                <a:lnTo>
                  <a:pt x="2130850" y="1108932"/>
                </a:lnTo>
                <a:lnTo>
                  <a:pt x="2183044" y="1094821"/>
                </a:lnTo>
                <a:lnTo>
                  <a:pt x="2233647" y="1079772"/>
                </a:lnTo>
                <a:lnTo>
                  <a:pt x="2282592" y="1063814"/>
                </a:lnTo>
                <a:lnTo>
                  <a:pt x="2329810" y="1046975"/>
                </a:lnTo>
                <a:lnTo>
                  <a:pt x="2375234" y="1029283"/>
                </a:lnTo>
                <a:lnTo>
                  <a:pt x="2418795" y="1010768"/>
                </a:lnTo>
                <a:lnTo>
                  <a:pt x="2460427" y="991457"/>
                </a:lnTo>
                <a:lnTo>
                  <a:pt x="2500061" y="971378"/>
                </a:lnTo>
                <a:lnTo>
                  <a:pt x="2537630" y="950561"/>
                </a:lnTo>
                <a:lnTo>
                  <a:pt x="2573065" y="929033"/>
                </a:lnTo>
                <a:lnTo>
                  <a:pt x="2606300" y="906823"/>
                </a:lnTo>
                <a:lnTo>
                  <a:pt x="2637265" y="883958"/>
                </a:lnTo>
                <a:lnTo>
                  <a:pt x="2692117" y="836382"/>
                </a:lnTo>
                <a:lnTo>
                  <a:pt x="2737079" y="786530"/>
                </a:lnTo>
                <a:lnTo>
                  <a:pt x="2771609" y="734630"/>
                </a:lnTo>
                <a:lnTo>
                  <a:pt x="2795164" y="680908"/>
                </a:lnTo>
                <a:lnTo>
                  <a:pt x="2807201" y="625592"/>
                </a:lnTo>
                <a:lnTo>
                  <a:pt x="2808731" y="597407"/>
                </a:lnTo>
                <a:close/>
              </a:path>
            </a:pathLst>
          </a:custGeom>
          <a:solidFill>
            <a:srgbClr val="BF0000"/>
          </a:solidFill>
        </p:spPr>
        <p:txBody>
          <a:bodyPr wrap="square" lIns="0" tIns="0" rIns="0" bIns="0" rtlCol="0"/>
          <a:lstStyle/>
          <a:p>
            <a:endParaRPr sz="1634"/>
          </a:p>
        </p:txBody>
      </p:sp>
      <p:sp>
        <p:nvSpPr>
          <p:cNvPr id="57" name="object 57"/>
          <p:cNvSpPr/>
          <p:nvPr/>
        </p:nvSpPr>
        <p:spPr>
          <a:xfrm>
            <a:off x="7587820" y="1200552"/>
            <a:ext cx="2558783" cy="1106501"/>
          </a:xfrm>
          <a:custGeom>
            <a:avLst/>
            <a:gdLst/>
            <a:ahLst/>
            <a:cxnLst/>
            <a:rect l="l" t="t" r="r" b="b"/>
            <a:pathLst>
              <a:path w="2819400" h="1219200">
                <a:moveTo>
                  <a:pt x="15239" y="705611"/>
                </a:moveTo>
                <a:lnTo>
                  <a:pt x="15239" y="515111"/>
                </a:lnTo>
                <a:lnTo>
                  <a:pt x="0" y="545591"/>
                </a:lnTo>
                <a:lnTo>
                  <a:pt x="0" y="690371"/>
                </a:lnTo>
                <a:lnTo>
                  <a:pt x="15239" y="705611"/>
                </a:lnTo>
                <a:close/>
              </a:path>
              <a:path w="2819400" h="1219200">
                <a:moveTo>
                  <a:pt x="2804159" y="566927"/>
                </a:moveTo>
                <a:lnTo>
                  <a:pt x="2804159" y="483107"/>
                </a:lnTo>
                <a:lnTo>
                  <a:pt x="2788919" y="469391"/>
                </a:lnTo>
                <a:lnTo>
                  <a:pt x="2773679" y="438911"/>
                </a:lnTo>
                <a:lnTo>
                  <a:pt x="2758439" y="425195"/>
                </a:lnTo>
                <a:lnTo>
                  <a:pt x="2743199" y="409955"/>
                </a:lnTo>
                <a:lnTo>
                  <a:pt x="2727959" y="382523"/>
                </a:lnTo>
                <a:lnTo>
                  <a:pt x="2666999" y="327659"/>
                </a:lnTo>
                <a:lnTo>
                  <a:pt x="2651759" y="315467"/>
                </a:lnTo>
                <a:lnTo>
                  <a:pt x="2636519" y="301751"/>
                </a:lnTo>
                <a:lnTo>
                  <a:pt x="2575559" y="265175"/>
                </a:lnTo>
                <a:lnTo>
                  <a:pt x="2545079" y="240791"/>
                </a:lnTo>
                <a:lnTo>
                  <a:pt x="2514599" y="230123"/>
                </a:lnTo>
                <a:lnTo>
                  <a:pt x="2499359" y="217931"/>
                </a:lnTo>
                <a:lnTo>
                  <a:pt x="2484119" y="207263"/>
                </a:lnTo>
                <a:lnTo>
                  <a:pt x="2438399" y="185927"/>
                </a:lnTo>
                <a:lnTo>
                  <a:pt x="2407919" y="175259"/>
                </a:lnTo>
                <a:lnTo>
                  <a:pt x="2362199" y="155447"/>
                </a:lnTo>
                <a:lnTo>
                  <a:pt x="2301239" y="137159"/>
                </a:lnTo>
                <a:lnTo>
                  <a:pt x="2255519" y="118871"/>
                </a:lnTo>
                <a:lnTo>
                  <a:pt x="2194559" y="102107"/>
                </a:lnTo>
                <a:lnTo>
                  <a:pt x="2087879" y="71627"/>
                </a:lnTo>
                <a:lnTo>
                  <a:pt x="1965959" y="47243"/>
                </a:lnTo>
                <a:lnTo>
                  <a:pt x="1889759" y="36575"/>
                </a:lnTo>
                <a:lnTo>
                  <a:pt x="1767839" y="18287"/>
                </a:lnTo>
                <a:lnTo>
                  <a:pt x="1691639" y="12191"/>
                </a:lnTo>
                <a:lnTo>
                  <a:pt x="1630679" y="6095"/>
                </a:lnTo>
                <a:lnTo>
                  <a:pt x="1478279" y="0"/>
                </a:lnTo>
                <a:lnTo>
                  <a:pt x="1341119" y="0"/>
                </a:lnTo>
                <a:lnTo>
                  <a:pt x="1188719" y="6095"/>
                </a:lnTo>
                <a:lnTo>
                  <a:pt x="1051559" y="18287"/>
                </a:lnTo>
                <a:lnTo>
                  <a:pt x="929639" y="36575"/>
                </a:lnTo>
                <a:lnTo>
                  <a:pt x="853439" y="47243"/>
                </a:lnTo>
                <a:lnTo>
                  <a:pt x="731519" y="71627"/>
                </a:lnTo>
                <a:lnTo>
                  <a:pt x="624839" y="102107"/>
                </a:lnTo>
                <a:lnTo>
                  <a:pt x="563879" y="118871"/>
                </a:lnTo>
                <a:lnTo>
                  <a:pt x="518159" y="137159"/>
                </a:lnTo>
                <a:lnTo>
                  <a:pt x="457199" y="155447"/>
                </a:lnTo>
                <a:lnTo>
                  <a:pt x="411479" y="175259"/>
                </a:lnTo>
                <a:lnTo>
                  <a:pt x="380999" y="185927"/>
                </a:lnTo>
                <a:lnTo>
                  <a:pt x="335279" y="207263"/>
                </a:lnTo>
                <a:lnTo>
                  <a:pt x="320039" y="217931"/>
                </a:lnTo>
                <a:lnTo>
                  <a:pt x="304799" y="230123"/>
                </a:lnTo>
                <a:lnTo>
                  <a:pt x="274319" y="240791"/>
                </a:lnTo>
                <a:lnTo>
                  <a:pt x="243839" y="265175"/>
                </a:lnTo>
                <a:lnTo>
                  <a:pt x="182879" y="301751"/>
                </a:lnTo>
                <a:lnTo>
                  <a:pt x="167639" y="315467"/>
                </a:lnTo>
                <a:lnTo>
                  <a:pt x="152399" y="327659"/>
                </a:lnTo>
                <a:lnTo>
                  <a:pt x="91439" y="382523"/>
                </a:lnTo>
                <a:lnTo>
                  <a:pt x="76199" y="409955"/>
                </a:lnTo>
                <a:lnTo>
                  <a:pt x="60959" y="425195"/>
                </a:lnTo>
                <a:lnTo>
                  <a:pt x="45719" y="438911"/>
                </a:lnTo>
                <a:lnTo>
                  <a:pt x="30479" y="469391"/>
                </a:lnTo>
                <a:lnTo>
                  <a:pt x="15239" y="484631"/>
                </a:lnTo>
                <a:lnTo>
                  <a:pt x="15239" y="565403"/>
                </a:lnTo>
                <a:lnTo>
                  <a:pt x="30479" y="551687"/>
                </a:lnTo>
                <a:lnTo>
                  <a:pt x="30479" y="536447"/>
                </a:lnTo>
                <a:lnTo>
                  <a:pt x="45719" y="509015"/>
                </a:lnTo>
                <a:lnTo>
                  <a:pt x="45719" y="481583"/>
                </a:lnTo>
                <a:lnTo>
                  <a:pt x="60959" y="466343"/>
                </a:lnTo>
                <a:lnTo>
                  <a:pt x="76199" y="438911"/>
                </a:lnTo>
                <a:lnTo>
                  <a:pt x="91439" y="426719"/>
                </a:lnTo>
                <a:lnTo>
                  <a:pt x="106679" y="413003"/>
                </a:lnTo>
                <a:lnTo>
                  <a:pt x="106679" y="399287"/>
                </a:lnTo>
                <a:lnTo>
                  <a:pt x="137159" y="373379"/>
                </a:lnTo>
                <a:lnTo>
                  <a:pt x="152399" y="359663"/>
                </a:lnTo>
                <a:lnTo>
                  <a:pt x="213359" y="310895"/>
                </a:lnTo>
                <a:lnTo>
                  <a:pt x="259079" y="286511"/>
                </a:lnTo>
                <a:lnTo>
                  <a:pt x="274319" y="274319"/>
                </a:lnTo>
                <a:lnTo>
                  <a:pt x="304799" y="252983"/>
                </a:lnTo>
                <a:lnTo>
                  <a:pt x="335279" y="240791"/>
                </a:lnTo>
                <a:lnTo>
                  <a:pt x="380999" y="219455"/>
                </a:lnTo>
                <a:lnTo>
                  <a:pt x="396239" y="208787"/>
                </a:lnTo>
                <a:lnTo>
                  <a:pt x="426719" y="199643"/>
                </a:lnTo>
                <a:lnTo>
                  <a:pt x="472439" y="179831"/>
                </a:lnTo>
                <a:lnTo>
                  <a:pt x="518159" y="161543"/>
                </a:lnTo>
                <a:lnTo>
                  <a:pt x="579119" y="143255"/>
                </a:lnTo>
                <a:lnTo>
                  <a:pt x="624839" y="126491"/>
                </a:lnTo>
                <a:lnTo>
                  <a:pt x="685799" y="111251"/>
                </a:lnTo>
                <a:lnTo>
                  <a:pt x="807719" y="83819"/>
                </a:lnTo>
                <a:lnTo>
                  <a:pt x="868679" y="71627"/>
                </a:lnTo>
                <a:lnTo>
                  <a:pt x="929639" y="60959"/>
                </a:lnTo>
                <a:lnTo>
                  <a:pt x="990599" y="51815"/>
                </a:lnTo>
                <a:lnTo>
                  <a:pt x="1066799" y="44195"/>
                </a:lnTo>
                <a:lnTo>
                  <a:pt x="1127759" y="36575"/>
                </a:lnTo>
                <a:lnTo>
                  <a:pt x="1203959" y="32003"/>
                </a:lnTo>
                <a:lnTo>
                  <a:pt x="1264919" y="27431"/>
                </a:lnTo>
                <a:lnTo>
                  <a:pt x="1417319" y="24383"/>
                </a:lnTo>
                <a:lnTo>
                  <a:pt x="1478279" y="25907"/>
                </a:lnTo>
                <a:lnTo>
                  <a:pt x="1554479" y="28955"/>
                </a:lnTo>
                <a:lnTo>
                  <a:pt x="1615439" y="32003"/>
                </a:lnTo>
                <a:lnTo>
                  <a:pt x="1691639" y="36575"/>
                </a:lnTo>
                <a:lnTo>
                  <a:pt x="1828799" y="51815"/>
                </a:lnTo>
                <a:lnTo>
                  <a:pt x="1889759" y="60959"/>
                </a:lnTo>
                <a:lnTo>
                  <a:pt x="1950719" y="71627"/>
                </a:lnTo>
                <a:lnTo>
                  <a:pt x="2011679" y="83819"/>
                </a:lnTo>
                <a:lnTo>
                  <a:pt x="2133599" y="111251"/>
                </a:lnTo>
                <a:lnTo>
                  <a:pt x="2194559" y="126491"/>
                </a:lnTo>
                <a:lnTo>
                  <a:pt x="2240279" y="143255"/>
                </a:lnTo>
                <a:lnTo>
                  <a:pt x="2301239" y="161543"/>
                </a:lnTo>
                <a:lnTo>
                  <a:pt x="2346959" y="179831"/>
                </a:lnTo>
                <a:lnTo>
                  <a:pt x="2392679" y="199643"/>
                </a:lnTo>
                <a:lnTo>
                  <a:pt x="2423159" y="208787"/>
                </a:lnTo>
                <a:lnTo>
                  <a:pt x="2468879" y="230123"/>
                </a:lnTo>
                <a:lnTo>
                  <a:pt x="2484119" y="240791"/>
                </a:lnTo>
                <a:lnTo>
                  <a:pt x="2514599" y="252983"/>
                </a:lnTo>
                <a:lnTo>
                  <a:pt x="2545079" y="274319"/>
                </a:lnTo>
                <a:lnTo>
                  <a:pt x="2606039" y="310895"/>
                </a:lnTo>
                <a:lnTo>
                  <a:pt x="2651759" y="347471"/>
                </a:lnTo>
                <a:lnTo>
                  <a:pt x="2666999" y="361187"/>
                </a:lnTo>
                <a:lnTo>
                  <a:pt x="2682239" y="373379"/>
                </a:lnTo>
                <a:lnTo>
                  <a:pt x="2712719" y="399287"/>
                </a:lnTo>
                <a:lnTo>
                  <a:pt x="2712719" y="413003"/>
                </a:lnTo>
                <a:lnTo>
                  <a:pt x="2743199" y="440435"/>
                </a:lnTo>
                <a:lnTo>
                  <a:pt x="2773679" y="495299"/>
                </a:lnTo>
                <a:lnTo>
                  <a:pt x="2773679" y="509015"/>
                </a:lnTo>
                <a:lnTo>
                  <a:pt x="2788919" y="524255"/>
                </a:lnTo>
                <a:lnTo>
                  <a:pt x="2788919" y="551687"/>
                </a:lnTo>
                <a:lnTo>
                  <a:pt x="2804159" y="566927"/>
                </a:lnTo>
                <a:close/>
              </a:path>
              <a:path w="2819400" h="1219200">
                <a:moveTo>
                  <a:pt x="45719" y="766571"/>
                </a:moveTo>
                <a:lnTo>
                  <a:pt x="45719" y="710183"/>
                </a:lnTo>
                <a:lnTo>
                  <a:pt x="30479" y="696467"/>
                </a:lnTo>
                <a:lnTo>
                  <a:pt x="30479" y="667511"/>
                </a:lnTo>
                <a:lnTo>
                  <a:pt x="15239" y="653795"/>
                </a:lnTo>
                <a:lnTo>
                  <a:pt x="15239" y="736091"/>
                </a:lnTo>
                <a:lnTo>
                  <a:pt x="45719" y="766571"/>
                </a:lnTo>
                <a:close/>
              </a:path>
              <a:path w="2819400" h="1219200">
                <a:moveTo>
                  <a:pt x="2773679" y="780287"/>
                </a:moveTo>
                <a:lnTo>
                  <a:pt x="2773679" y="725423"/>
                </a:lnTo>
                <a:lnTo>
                  <a:pt x="2743199" y="780287"/>
                </a:lnTo>
                <a:lnTo>
                  <a:pt x="2712719" y="807719"/>
                </a:lnTo>
                <a:lnTo>
                  <a:pt x="2712719" y="819911"/>
                </a:lnTo>
                <a:lnTo>
                  <a:pt x="2682239" y="847343"/>
                </a:lnTo>
                <a:lnTo>
                  <a:pt x="2651759" y="871727"/>
                </a:lnTo>
                <a:lnTo>
                  <a:pt x="2636519" y="885443"/>
                </a:lnTo>
                <a:lnTo>
                  <a:pt x="2590799" y="922019"/>
                </a:lnTo>
                <a:lnTo>
                  <a:pt x="2560319" y="932687"/>
                </a:lnTo>
                <a:lnTo>
                  <a:pt x="2529839" y="957071"/>
                </a:lnTo>
                <a:lnTo>
                  <a:pt x="2514599" y="967739"/>
                </a:lnTo>
                <a:lnTo>
                  <a:pt x="2484119" y="978407"/>
                </a:lnTo>
                <a:lnTo>
                  <a:pt x="2468879" y="989075"/>
                </a:lnTo>
                <a:lnTo>
                  <a:pt x="2392679" y="1021079"/>
                </a:lnTo>
                <a:lnTo>
                  <a:pt x="2346959" y="1040891"/>
                </a:lnTo>
                <a:lnTo>
                  <a:pt x="2301239" y="1059179"/>
                </a:lnTo>
                <a:lnTo>
                  <a:pt x="2240279" y="1075943"/>
                </a:lnTo>
                <a:lnTo>
                  <a:pt x="2194559" y="1092707"/>
                </a:lnTo>
                <a:lnTo>
                  <a:pt x="2072639" y="1123187"/>
                </a:lnTo>
                <a:lnTo>
                  <a:pt x="1950719" y="1147571"/>
                </a:lnTo>
                <a:lnTo>
                  <a:pt x="1889759" y="1158239"/>
                </a:lnTo>
                <a:lnTo>
                  <a:pt x="1752599" y="1176527"/>
                </a:lnTo>
                <a:lnTo>
                  <a:pt x="1691639" y="1182623"/>
                </a:lnTo>
                <a:lnTo>
                  <a:pt x="1615439" y="1187195"/>
                </a:lnTo>
                <a:lnTo>
                  <a:pt x="1554479" y="1191767"/>
                </a:lnTo>
                <a:lnTo>
                  <a:pt x="1402079" y="1194815"/>
                </a:lnTo>
                <a:lnTo>
                  <a:pt x="1341119" y="1193291"/>
                </a:lnTo>
                <a:lnTo>
                  <a:pt x="1264919" y="1191767"/>
                </a:lnTo>
                <a:lnTo>
                  <a:pt x="1203959" y="1187195"/>
                </a:lnTo>
                <a:lnTo>
                  <a:pt x="1127759" y="1182623"/>
                </a:lnTo>
                <a:lnTo>
                  <a:pt x="1066799" y="1176527"/>
                </a:lnTo>
                <a:lnTo>
                  <a:pt x="929639" y="1158239"/>
                </a:lnTo>
                <a:lnTo>
                  <a:pt x="868679" y="1147571"/>
                </a:lnTo>
                <a:lnTo>
                  <a:pt x="746759" y="1123187"/>
                </a:lnTo>
                <a:lnTo>
                  <a:pt x="624839" y="1092707"/>
                </a:lnTo>
                <a:lnTo>
                  <a:pt x="579119" y="1075943"/>
                </a:lnTo>
                <a:lnTo>
                  <a:pt x="518159" y="1059179"/>
                </a:lnTo>
                <a:lnTo>
                  <a:pt x="472439" y="1040891"/>
                </a:lnTo>
                <a:lnTo>
                  <a:pt x="426719" y="1021079"/>
                </a:lnTo>
                <a:lnTo>
                  <a:pt x="350519" y="989075"/>
                </a:lnTo>
                <a:lnTo>
                  <a:pt x="335279" y="978407"/>
                </a:lnTo>
                <a:lnTo>
                  <a:pt x="304799" y="967739"/>
                </a:lnTo>
                <a:lnTo>
                  <a:pt x="289559" y="955547"/>
                </a:lnTo>
                <a:lnTo>
                  <a:pt x="274319" y="944879"/>
                </a:lnTo>
                <a:lnTo>
                  <a:pt x="259079" y="932687"/>
                </a:lnTo>
                <a:lnTo>
                  <a:pt x="228599" y="922019"/>
                </a:lnTo>
                <a:lnTo>
                  <a:pt x="198119" y="897635"/>
                </a:lnTo>
                <a:lnTo>
                  <a:pt x="182879" y="883919"/>
                </a:lnTo>
                <a:lnTo>
                  <a:pt x="152399" y="859535"/>
                </a:lnTo>
                <a:lnTo>
                  <a:pt x="137159" y="845819"/>
                </a:lnTo>
                <a:lnTo>
                  <a:pt x="121919" y="833627"/>
                </a:lnTo>
                <a:lnTo>
                  <a:pt x="106679" y="806195"/>
                </a:lnTo>
                <a:lnTo>
                  <a:pt x="91439" y="794003"/>
                </a:lnTo>
                <a:lnTo>
                  <a:pt x="76199" y="780287"/>
                </a:lnTo>
                <a:lnTo>
                  <a:pt x="60959" y="752855"/>
                </a:lnTo>
                <a:lnTo>
                  <a:pt x="45719" y="739139"/>
                </a:lnTo>
                <a:lnTo>
                  <a:pt x="45719" y="780287"/>
                </a:lnTo>
                <a:lnTo>
                  <a:pt x="60959" y="795527"/>
                </a:lnTo>
                <a:lnTo>
                  <a:pt x="76199" y="809243"/>
                </a:lnTo>
                <a:lnTo>
                  <a:pt x="76199" y="824483"/>
                </a:lnTo>
                <a:lnTo>
                  <a:pt x="121919" y="865631"/>
                </a:lnTo>
                <a:lnTo>
                  <a:pt x="137159" y="877823"/>
                </a:lnTo>
                <a:lnTo>
                  <a:pt x="167639" y="905255"/>
                </a:lnTo>
                <a:lnTo>
                  <a:pt x="198119" y="929639"/>
                </a:lnTo>
                <a:lnTo>
                  <a:pt x="213359" y="943355"/>
                </a:lnTo>
                <a:lnTo>
                  <a:pt x="243839" y="955547"/>
                </a:lnTo>
                <a:lnTo>
                  <a:pt x="259079" y="966215"/>
                </a:lnTo>
                <a:lnTo>
                  <a:pt x="274319" y="978407"/>
                </a:lnTo>
                <a:lnTo>
                  <a:pt x="304799" y="990599"/>
                </a:lnTo>
                <a:lnTo>
                  <a:pt x="335279" y="1011935"/>
                </a:lnTo>
                <a:lnTo>
                  <a:pt x="380999" y="1033271"/>
                </a:lnTo>
                <a:lnTo>
                  <a:pt x="411479" y="1043939"/>
                </a:lnTo>
                <a:lnTo>
                  <a:pt x="457199" y="1063751"/>
                </a:lnTo>
                <a:lnTo>
                  <a:pt x="518159" y="1083563"/>
                </a:lnTo>
                <a:lnTo>
                  <a:pt x="563879" y="1100327"/>
                </a:lnTo>
                <a:lnTo>
                  <a:pt x="685799" y="1133855"/>
                </a:lnTo>
                <a:lnTo>
                  <a:pt x="731519" y="1147571"/>
                </a:lnTo>
                <a:lnTo>
                  <a:pt x="792479" y="1161287"/>
                </a:lnTo>
                <a:lnTo>
                  <a:pt x="868679" y="1173479"/>
                </a:lnTo>
                <a:lnTo>
                  <a:pt x="929639" y="1184147"/>
                </a:lnTo>
                <a:lnTo>
                  <a:pt x="990599" y="1193291"/>
                </a:lnTo>
                <a:lnTo>
                  <a:pt x="1127759" y="1208531"/>
                </a:lnTo>
                <a:lnTo>
                  <a:pt x="1264919" y="1217675"/>
                </a:lnTo>
                <a:lnTo>
                  <a:pt x="1341119" y="1219199"/>
                </a:lnTo>
                <a:lnTo>
                  <a:pt x="1478279" y="1219199"/>
                </a:lnTo>
                <a:lnTo>
                  <a:pt x="1630679" y="1213103"/>
                </a:lnTo>
                <a:lnTo>
                  <a:pt x="1691639" y="1207007"/>
                </a:lnTo>
                <a:lnTo>
                  <a:pt x="1767839" y="1200911"/>
                </a:lnTo>
                <a:lnTo>
                  <a:pt x="1828799" y="1193291"/>
                </a:lnTo>
                <a:lnTo>
                  <a:pt x="1889759" y="1184147"/>
                </a:lnTo>
                <a:lnTo>
                  <a:pt x="1965959" y="1173479"/>
                </a:lnTo>
                <a:lnTo>
                  <a:pt x="2026919" y="1161287"/>
                </a:lnTo>
                <a:lnTo>
                  <a:pt x="2087879" y="1147571"/>
                </a:lnTo>
                <a:lnTo>
                  <a:pt x="2148839" y="1132331"/>
                </a:lnTo>
                <a:lnTo>
                  <a:pt x="2194559" y="1117091"/>
                </a:lnTo>
                <a:lnTo>
                  <a:pt x="2255519" y="1100327"/>
                </a:lnTo>
                <a:lnTo>
                  <a:pt x="2301239" y="1082039"/>
                </a:lnTo>
                <a:lnTo>
                  <a:pt x="2362199" y="1063751"/>
                </a:lnTo>
                <a:lnTo>
                  <a:pt x="2407919" y="1043939"/>
                </a:lnTo>
                <a:lnTo>
                  <a:pt x="2438399" y="1033271"/>
                </a:lnTo>
                <a:lnTo>
                  <a:pt x="2484119" y="1011935"/>
                </a:lnTo>
                <a:lnTo>
                  <a:pt x="2499359" y="1001267"/>
                </a:lnTo>
                <a:lnTo>
                  <a:pt x="2514599" y="989075"/>
                </a:lnTo>
                <a:lnTo>
                  <a:pt x="2545079" y="978407"/>
                </a:lnTo>
                <a:lnTo>
                  <a:pt x="2575559" y="954023"/>
                </a:lnTo>
                <a:lnTo>
                  <a:pt x="2636519" y="917447"/>
                </a:lnTo>
                <a:lnTo>
                  <a:pt x="2651759" y="905255"/>
                </a:lnTo>
                <a:lnTo>
                  <a:pt x="2682239" y="877823"/>
                </a:lnTo>
                <a:lnTo>
                  <a:pt x="2697479" y="865631"/>
                </a:lnTo>
                <a:lnTo>
                  <a:pt x="2727959" y="838199"/>
                </a:lnTo>
                <a:lnTo>
                  <a:pt x="2743199" y="822959"/>
                </a:lnTo>
                <a:lnTo>
                  <a:pt x="2743199" y="809243"/>
                </a:lnTo>
                <a:lnTo>
                  <a:pt x="2758439" y="795527"/>
                </a:lnTo>
                <a:lnTo>
                  <a:pt x="2773679" y="780287"/>
                </a:lnTo>
                <a:close/>
              </a:path>
              <a:path w="2819400" h="1219200">
                <a:moveTo>
                  <a:pt x="2804159" y="736091"/>
                </a:moveTo>
                <a:lnTo>
                  <a:pt x="2804159" y="653795"/>
                </a:lnTo>
                <a:lnTo>
                  <a:pt x="2788919" y="669035"/>
                </a:lnTo>
                <a:lnTo>
                  <a:pt x="2788919" y="696467"/>
                </a:lnTo>
                <a:lnTo>
                  <a:pt x="2773679" y="711707"/>
                </a:lnTo>
                <a:lnTo>
                  <a:pt x="2773679" y="765047"/>
                </a:lnTo>
                <a:lnTo>
                  <a:pt x="2788919" y="751331"/>
                </a:lnTo>
                <a:lnTo>
                  <a:pt x="2804159" y="736091"/>
                </a:lnTo>
                <a:close/>
              </a:path>
              <a:path w="2819400" h="1219200">
                <a:moveTo>
                  <a:pt x="2819399" y="688847"/>
                </a:moveTo>
                <a:lnTo>
                  <a:pt x="2819399" y="545591"/>
                </a:lnTo>
                <a:lnTo>
                  <a:pt x="2804159" y="515111"/>
                </a:lnTo>
                <a:lnTo>
                  <a:pt x="2804159" y="705611"/>
                </a:lnTo>
                <a:lnTo>
                  <a:pt x="2819399" y="688847"/>
                </a:lnTo>
                <a:close/>
              </a:path>
            </a:pathLst>
          </a:custGeom>
          <a:solidFill>
            <a:srgbClr val="021340"/>
          </a:solidFill>
        </p:spPr>
        <p:txBody>
          <a:bodyPr wrap="square" lIns="0" tIns="0" rIns="0" bIns="0" rtlCol="0"/>
          <a:lstStyle/>
          <a:p>
            <a:endParaRPr sz="1634"/>
          </a:p>
        </p:txBody>
      </p:sp>
      <p:sp>
        <p:nvSpPr>
          <p:cNvPr id="59" name="object 59"/>
          <p:cNvSpPr/>
          <p:nvPr/>
        </p:nvSpPr>
        <p:spPr>
          <a:xfrm>
            <a:off x="8320879" y="1828492"/>
            <a:ext cx="1316851" cy="549216"/>
          </a:xfrm>
          <a:custGeom>
            <a:avLst/>
            <a:gdLst/>
            <a:ahLst/>
            <a:cxnLst/>
            <a:rect l="l" t="t" r="r" b="b"/>
            <a:pathLst>
              <a:path w="1450975" h="605155">
                <a:moveTo>
                  <a:pt x="724661" y="195478"/>
                </a:moveTo>
                <a:lnTo>
                  <a:pt x="57911" y="0"/>
                </a:lnTo>
                <a:lnTo>
                  <a:pt x="0" y="198119"/>
                </a:lnTo>
                <a:lnTo>
                  <a:pt x="19811" y="203866"/>
                </a:lnTo>
                <a:lnTo>
                  <a:pt x="19811" y="176783"/>
                </a:lnTo>
                <a:lnTo>
                  <a:pt x="31389" y="180162"/>
                </a:lnTo>
                <a:lnTo>
                  <a:pt x="62483" y="74989"/>
                </a:lnTo>
                <a:lnTo>
                  <a:pt x="62483" y="27431"/>
                </a:lnTo>
                <a:lnTo>
                  <a:pt x="79247" y="18287"/>
                </a:lnTo>
                <a:lnTo>
                  <a:pt x="79247" y="32326"/>
                </a:lnTo>
                <a:lnTo>
                  <a:pt x="720851" y="219645"/>
                </a:lnTo>
                <a:lnTo>
                  <a:pt x="720851" y="196595"/>
                </a:lnTo>
                <a:lnTo>
                  <a:pt x="724661" y="195478"/>
                </a:lnTo>
                <a:close/>
              </a:path>
              <a:path w="1450975" h="605155">
                <a:moveTo>
                  <a:pt x="399287" y="316156"/>
                </a:moveTo>
                <a:lnTo>
                  <a:pt x="399287" y="313943"/>
                </a:lnTo>
                <a:lnTo>
                  <a:pt x="357532" y="301831"/>
                </a:lnTo>
                <a:lnTo>
                  <a:pt x="0" y="406907"/>
                </a:lnTo>
                <a:lnTo>
                  <a:pt x="19811" y="474685"/>
                </a:lnTo>
                <a:lnTo>
                  <a:pt x="19811" y="428243"/>
                </a:lnTo>
                <a:lnTo>
                  <a:pt x="27431" y="411479"/>
                </a:lnTo>
                <a:lnTo>
                  <a:pt x="31410" y="424818"/>
                </a:lnTo>
                <a:lnTo>
                  <a:pt x="399287" y="316156"/>
                </a:lnTo>
                <a:close/>
              </a:path>
              <a:path w="1450975" h="605155">
                <a:moveTo>
                  <a:pt x="31389" y="180162"/>
                </a:moveTo>
                <a:lnTo>
                  <a:pt x="19811" y="176783"/>
                </a:lnTo>
                <a:lnTo>
                  <a:pt x="27431" y="193547"/>
                </a:lnTo>
                <a:lnTo>
                  <a:pt x="31389" y="180162"/>
                </a:lnTo>
                <a:close/>
              </a:path>
              <a:path w="1450975" h="605155">
                <a:moveTo>
                  <a:pt x="448055" y="301751"/>
                </a:moveTo>
                <a:lnTo>
                  <a:pt x="31389" y="180162"/>
                </a:lnTo>
                <a:lnTo>
                  <a:pt x="27431" y="193547"/>
                </a:lnTo>
                <a:lnTo>
                  <a:pt x="19811" y="176783"/>
                </a:lnTo>
                <a:lnTo>
                  <a:pt x="19811" y="203866"/>
                </a:lnTo>
                <a:lnTo>
                  <a:pt x="357532" y="301831"/>
                </a:lnTo>
                <a:lnTo>
                  <a:pt x="399287" y="289559"/>
                </a:lnTo>
                <a:lnTo>
                  <a:pt x="399287" y="316156"/>
                </a:lnTo>
                <a:lnTo>
                  <a:pt x="448055" y="301751"/>
                </a:lnTo>
                <a:close/>
              </a:path>
              <a:path w="1450975" h="605155">
                <a:moveTo>
                  <a:pt x="31410" y="424818"/>
                </a:moveTo>
                <a:lnTo>
                  <a:pt x="27431" y="411479"/>
                </a:lnTo>
                <a:lnTo>
                  <a:pt x="19811" y="428243"/>
                </a:lnTo>
                <a:lnTo>
                  <a:pt x="31410" y="424818"/>
                </a:lnTo>
                <a:close/>
              </a:path>
              <a:path w="1450975" h="605155">
                <a:moveTo>
                  <a:pt x="75814" y="573704"/>
                </a:moveTo>
                <a:lnTo>
                  <a:pt x="31410" y="424818"/>
                </a:lnTo>
                <a:lnTo>
                  <a:pt x="19811" y="428243"/>
                </a:lnTo>
                <a:lnTo>
                  <a:pt x="19811" y="474685"/>
                </a:lnTo>
                <a:lnTo>
                  <a:pt x="57911" y="605027"/>
                </a:lnTo>
                <a:lnTo>
                  <a:pt x="62483" y="603687"/>
                </a:lnTo>
                <a:lnTo>
                  <a:pt x="62483" y="577595"/>
                </a:lnTo>
                <a:lnTo>
                  <a:pt x="75814" y="573704"/>
                </a:lnTo>
                <a:close/>
              </a:path>
              <a:path w="1450975" h="605155">
                <a:moveTo>
                  <a:pt x="79247" y="18287"/>
                </a:moveTo>
                <a:lnTo>
                  <a:pt x="62483" y="27431"/>
                </a:lnTo>
                <a:lnTo>
                  <a:pt x="75427" y="31210"/>
                </a:lnTo>
                <a:lnTo>
                  <a:pt x="79247" y="18287"/>
                </a:lnTo>
                <a:close/>
              </a:path>
              <a:path w="1450975" h="605155">
                <a:moveTo>
                  <a:pt x="75427" y="31210"/>
                </a:moveTo>
                <a:lnTo>
                  <a:pt x="62483" y="27431"/>
                </a:lnTo>
                <a:lnTo>
                  <a:pt x="62483" y="74989"/>
                </a:lnTo>
                <a:lnTo>
                  <a:pt x="75427" y="31210"/>
                </a:lnTo>
                <a:close/>
              </a:path>
              <a:path w="1450975" h="605155">
                <a:moveTo>
                  <a:pt x="79247" y="585215"/>
                </a:moveTo>
                <a:lnTo>
                  <a:pt x="75814" y="573704"/>
                </a:lnTo>
                <a:lnTo>
                  <a:pt x="62483" y="577595"/>
                </a:lnTo>
                <a:lnTo>
                  <a:pt x="79247" y="585215"/>
                </a:lnTo>
                <a:close/>
              </a:path>
              <a:path w="1450975" h="605155">
                <a:moveTo>
                  <a:pt x="79247" y="598772"/>
                </a:moveTo>
                <a:lnTo>
                  <a:pt x="79247" y="585215"/>
                </a:lnTo>
                <a:lnTo>
                  <a:pt x="62483" y="577595"/>
                </a:lnTo>
                <a:lnTo>
                  <a:pt x="62483" y="603687"/>
                </a:lnTo>
                <a:lnTo>
                  <a:pt x="79247" y="598772"/>
                </a:lnTo>
                <a:close/>
              </a:path>
              <a:path w="1450975" h="605155">
                <a:moveTo>
                  <a:pt x="79247" y="32326"/>
                </a:moveTo>
                <a:lnTo>
                  <a:pt x="79247" y="18287"/>
                </a:lnTo>
                <a:lnTo>
                  <a:pt x="75427" y="31210"/>
                </a:lnTo>
                <a:lnTo>
                  <a:pt x="79247" y="32326"/>
                </a:lnTo>
                <a:close/>
              </a:path>
              <a:path w="1450975" h="605155">
                <a:moveTo>
                  <a:pt x="1374823" y="574079"/>
                </a:moveTo>
                <a:lnTo>
                  <a:pt x="725423" y="384047"/>
                </a:lnTo>
                <a:lnTo>
                  <a:pt x="75814" y="573704"/>
                </a:lnTo>
                <a:lnTo>
                  <a:pt x="79247" y="585215"/>
                </a:lnTo>
                <a:lnTo>
                  <a:pt x="79247" y="598772"/>
                </a:lnTo>
                <a:lnTo>
                  <a:pt x="720851" y="410666"/>
                </a:lnTo>
                <a:lnTo>
                  <a:pt x="720851" y="408431"/>
                </a:lnTo>
                <a:lnTo>
                  <a:pt x="728471" y="408431"/>
                </a:lnTo>
                <a:lnTo>
                  <a:pt x="728471" y="410666"/>
                </a:lnTo>
                <a:lnTo>
                  <a:pt x="1371599" y="599219"/>
                </a:lnTo>
                <a:lnTo>
                  <a:pt x="1371599" y="585215"/>
                </a:lnTo>
                <a:lnTo>
                  <a:pt x="1374823" y="574079"/>
                </a:lnTo>
                <a:close/>
              </a:path>
              <a:path w="1450975" h="605155">
                <a:moveTo>
                  <a:pt x="399287" y="313943"/>
                </a:moveTo>
                <a:lnTo>
                  <a:pt x="399287" y="289559"/>
                </a:lnTo>
                <a:lnTo>
                  <a:pt x="357532" y="301831"/>
                </a:lnTo>
                <a:lnTo>
                  <a:pt x="399287" y="313943"/>
                </a:lnTo>
                <a:close/>
              </a:path>
              <a:path w="1450975" h="605155">
                <a:moveTo>
                  <a:pt x="728471" y="196595"/>
                </a:moveTo>
                <a:lnTo>
                  <a:pt x="724661" y="195478"/>
                </a:lnTo>
                <a:lnTo>
                  <a:pt x="720851" y="196595"/>
                </a:lnTo>
                <a:lnTo>
                  <a:pt x="728471" y="196595"/>
                </a:lnTo>
                <a:close/>
              </a:path>
              <a:path w="1450975" h="605155">
                <a:moveTo>
                  <a:pt x="728471" y="220088"/>
                </a:moveTo>
                <a:lnTo>
                  <a:pt x="728471" y="196595"/>
                </a:lnTo>
                <a:lnTo>
                  <a:pt x="720851" y="196595"/>
                </a:lnTo>
                <a:lnTo>
                  <a:pt x="720851" y="219645"/>
                </a:lnTo>
                <a:lnTo>
                  <a:pt x="725423" y="220979"/>
                </a:lnTo>
                <a:lnTo>
                  <a:pt x="728471" y="220088"/>
                </a:lnTo>
                <a:close/>
              </a:path>
              <a:path w="1450975" h="605155">
                <a:moveTo>
                  <a:pt x="728471" y="408431"/>
                </a:moveTo>
                <a:lnTo>
                  <a:pt x="720851" y="408431"/>
                </a:lnTo>
                <a:lnTo>
                  <a:pt x="724661" y="409549"/>
                </a:lnTo>
                <a:lnTo>
                  <a:pt x="728471" y="408431"/>
                </a:lnTo>
                <a:close/>
              </a:path>
              <a:path w="1450975" h="605155">
                <a:moveTo>
                  <a:pt x="724661" y="409549"/>
                </a:moveTo>
                <a:lnTo>
                  <a:pt x="720851" y="408431"/>
                </a:lnTo>
                <a:lnTo>
                  <a:pt x="720851" y="410666"/>
                </a:lnTo>
                <a:lnTo>
                  <a:pt x="724661" y="409549"/>
                </a:lnTo>
                <a:close/>
              </a:path>
              <a:path w="1450975" h="605155">
                <a:moveTo>
                  <a:pt x="1450847" y="198119"/>
                </a:moveTo>
                <a:lnTo>
                  <a:pt x="1391411" y="0"/>
                </a:lnTo>
                <a:lnTo>
                  <a:pt x="724661" y="195478"/>
                </a:lnTo>
                <a:lnTo>
                  <a:pt x="728471" y="196595"/>
                </a:lnTo>
                <a:lnTo>
                  <a:pt x="728471" y="220088"/>
                </a:lnTo>
                <a:lnTo>
                  <a:pt x="1371599" y="31891"/>
                </a:lnTo>
                <a:lnTo>
                  <a:pt x="1371599" y="18287"/>
                </a:lnTo>
                <a:lnTo>
                  <a:pt x="1386839" y="27431"/>
                </a:lnTo>
                <a:lnTo>
                  <a:pt x="1386839" y="71397"/>
                </a:lnTo>
                <a:lnTo>
                  <a:pt x="1418159" y="180541"/>
                </a:lnTo>
                <a:lnTo>
                  <a:pt x="1431035" y="176783"/>
                </a:lnTo>
                <a:lnTo>
                  <a:pt x="1431035" y="203866"/>
                </a:lnTo>
                <a:lnTo>
                  <a:pt x="1450847" y="198119"/>
                </a:lnTo>
                <a:close/>
              </a:path>
              <a:path w="1450975" h="605155">
                <a:moveTo>
                  <a:pt x="728471" y="410666"/>
                </a:moveTo>
                <a:lnTo>
                  <a:pt x="728471" y="408431"/>
                </a:lnTo>
                <a:lnTo>
                  <a:pt x="724661" y="409549"/>
                </a:lnTo>
                <a:lnTo>
                  <a:pt x="728471" y="410666"/>
                </a:lnTo>
                <a:close/>
              </a:path>
              <a:path w="1450975" h="605155">
                <a:moveTo>
                  <a:pt x="1431035" y="203866"/>
                </a:moveTo>
                <a:lnTo>
                  <a:pt x="1431035" y="176783"/>
                </a:lnTo>
                <a:lnTo>
                  <a:pt x="1421891" y="193547"/>
                </a:lnTo>
                <a:lnTo>
                  <a:pt x="1418159" y="180541"/>
                </a:lnTo>
                <a:lnTo>
                  <a:pt x="1002791" y="301751"/>
                </a:lnTo>
                <a:lnTo>
                  <a:pt x="1051559" y="316156"/>
                </a:lnTo>
                <a:lnTo>
                  <a:pt x="1051559" y="289559"/>
                </a:lnTo>
                <a:lnTo>
                  <a:pt x="1093315" y="301831"/>
                </a:lnTo>
                <a:lnTo>
                  <a:pt x="1431035" y="203866"/>
                </a:lnTo>
                <a:close/>
              </a:path>
              <a:path w="1450975" h="605155">
                <a:moveTo>
                  <a:pt x="1093315" y="301831"/>
                </a:moveTo>
                <a:lnTo>
                  <a:pt x="1051559" y="289559"/>
                </a:lnTo>
                <a:lnTo>
                  <a:pt x="1051559" y="313943"/>
                </a:lnTo>
                <a:lnTo>
                  <a:pt x="1093315" y="301831"/>
                </a:lnTo>
                <a:close/>
              </a:path>
              <a:path w="1450975" h="605155">
                <a:moveTo>
                  <a:pt x="1450847" y="406907"/>
                </a:moveTo>
                <a:lnTo>
                  <a:pt x="1093315" y="301831"/>
                </a:lnTo>
                <a:lnTo>
                  <a:pt x="1051559" y="313943"/>
                </a:lnTo>
                <a:lnTo>
                  <a:pt x="1051559" y="316156"/>
                </a:lnTo>
                <a:lnTo>
                  <a:pt x="1418141" y="424435"/>
                </a:lnTo>
                <a:lnTo>
                  <a:pt x="1421891" y="411479"/>
                </a:lnTo>
                <a:lnTo>
                  <a:pt x="1431035" y="428243"/>
                </a:lnTo>
                <a:lnTo>
                  <a:pt x="1431035" y="472947"/>
                </a:lnTo>
                <a:lnTo>
                  <a:pt x="1450847" y="406907"/>
                </a:lnTo>
                <a:close/>
              </a:path>
              <a:path w="1450975" h="605155">
                <a:moveTo>
                  <a:pt x="1386839" y="27431"/>
                </a:moveTo>
                <a:lnTo>
                  <a:pt x="1371599" y="18287"/>
                </a:lnTo>
                <a:lnTo>
                  <a:pt x="1375201" y="30837"/>
                </a:lnTo>
                <a:lnTo>
                  <a:pt x="1386839" y="27431"/>
                </a:lnTo>
                <a:close/>
              </a:path>
              <a:path w="1450975" h="605155">
                <a:moveTo>
                  <a:pt x="1375201" y="30837"/>
                </a:moveTo>
                <a:lnTo>
                  <a:pt x="1371599" y="18287"/>
                </a:lnTo>
                <a:lnTo>
                  <a:pt x="1371599" y="31891"/>
                </a:lnTo>
                <a:lnTo>
                  <a:pt x="1375201" y="30837"/>
                </a:lnTo>
                <a:close/>
              </a:path>
              <a:path w="1450975" h="605155">
                <a:moveTo>
                  <a:pt x="1386839" y="577595"/>
                </a:moveTo>
                <a:lnTo>
                  <a:pt x="1374823" y="574079"/>
                </a:lnTo>
                <a:lnTo>
                  <a:pt x="1371599" y="585215"/>
                </a:lnTo>
                <a:lnTo>
                  <a:pt x="1386839" y="577595"/>
                </a:lnTo>
                <a:close/>
              </a:path>
              <a:path w="1450975" h="605155">
                <a:moveTo>
                  <a:pt x="1386839" y="603687"/>
                </a:moveTo>
                <a:lnTo>
                  <a:pt x="1386839" y="577595"/>
                </a:lnTo>
                <a:lnTo>
                  <a:pt x="1371599" y="585215"/>
                </a:lnTo>
                <a:lnTo>
                  <a:pt x="1371599" y="599219"/>
                </a:lnTo>
                <a:lnTo>
                  <a:pt x="1386839" y="603687"/>
                </a:lnTo>
                <a:close/>
              </a:path>
              <a:path w="1450975" h="605155">
                <a:moveTo>
                  <a:pt x="1431035" y="472947"/>
                </a:moveTo>
                <a:lnTo>
                  <a:pt x="1431035" y="428243"/>
                </a:lnTo>
                <a:lnTo>
                  <a:pt x="1418141" y="424435"/>
                </a:lnTo>
                <a:lnTo>
                  <a:pt x="1374823" y="574079"/>
                </a:lnTo>
                <a:lnTo>
                  <a:pt x="1386839" y="577595"/>
                </a:lnTo>
                <a:lnTo>
                  <a:pt x="1386839" y="603687"/>
                </a:lnTo>
                <a:lnTo>
                  <a:pt x="1391411" y="605027"/>
                </a:lnTo>
                <a:lnTo>
                  <a:pt x="1431035" y="472947"/>
                </a:lnTo>
                <a:close/>
              </a:path>
              <a:path w="1450975" h="605155">
                <a:moveTo>
                  <a:pt x="1386839" y="71397"/>
                </a:moveTo>
                <a:lnTo>
                  <a:pt x="1386839" y="27431"/>
                </a:lnTo>
                <a:lnTo>
                  <a:pt x="1375201" y="30837"/>
                </a:lnTo>
                <a:lnTo>
                  <a:pt x="1386839" y="71397"/>
                </a:lnTo>
                <a:close/>
              </a:path>
              <a:path w="1450975" h="605155">
                <a:moveTo>
                  <a:pt x="1431035" y="428243"/>
                </a:moveTo>
                <a:lnTo>
                  <a:pt x="1421891" y="411479"/>
                </a:lnTo>
                <a:lnTo>
                  <a:pt x="1418141" y="424435"/>
                </a:lnTo>
                <a:lnTo>
                  <a:pt x="1431035" y="428243"/>
                </a:lnTo>
                <a:close/>
              </a:path>
              <a:path w="1450975" h="605155">
                <a:moveTo>
                  <a:pt x="1431035" y="176783"/>
                </a:moveTo>
                <a:lnTo>
                  <a:pt x="1418159" y="180541"/>
                </a:lnTo>
                <a:lnTo>
                  <a:pt x="1421891" y="193547"/>
                </a:lnTo>
                <a:lnTo>
                  <a:pt x="1431035" y="176783"/>
                </a:lnTo>
                <a:close/>
              </a:path>
            </a:pathLst>
          </a:custGeom>
          <a:solidFill>
            <a:srgbClr val="021340"/>
          </a:solidFill>
        </p:spPr>
        <p:txBody>
          <a:bodyPr wrap="square" lIns="0" tIns="0" rIns="0" bIns="0" rtlCol="0"/>
          <a:lstStyle/>
          <a:p>
            <a:endParaRPr sz="1634"/>
          </a:p>
        </p:txBody>
      </p:sp>
      <p:sp>
        <p:nvSpPr>
          <p:cNvPr id="60" name="object 60"/>
          <p:cNvSpPr txBox="1"/>
          <p:nvPr/>
        </p:nvSpPr>
        <p:spPr>
          <a:xfrm>
            <a:off x="8202855" y="1352604"/>
            <a:ext cx="1342785" cy="743793"/>
          </a:xfrm>
          <a:prstGeom prst="rect">
            <a:avLst/>
          </a:prstGeom>
        </p:spPr>
        <p:txBody>
          <a:bodyPr vert="horz" wrap="square" lIns="0" tIns="0" rIns="0" bIns="0" rtlCol="0">
            <a:spAutoFit/>
          </a:bodyPr>
          <a:lstStyle/>
          <a:p>
            <a:pPr marL="50139" indent="-39190">
              <a:lnSpc>
                <a:spcPts val="2028"/>
              </a:lnSpc>
            </a:pPr>
            <a:r>
              <a:rPr sz="1815" b="1" dirty="0">
                <a:latin typeface="Arial"/>
                <a:cs typeface="Arial"/>
              </a:rPr>
              <a:t>Marge</a:t>
            </a:r>
            <a:r>
              <a:rPr sz="1815" b="1" spc="-118" dirty="0">
                <a:latin typeface="Arial"/>
                <a:cs typeface="Arial"/>
              </a:rPr>
              <a:t> </a:t>
            </a:r>
            <a:r>
              <a:rPr sz="1815" b="1" dirty="0">
                <a:latin typeface="Arial"/>
                <a:cs typeface="Arial"/>
              </a:rPr>
              <a:t>brute</a:t>
            </a:r>
            <a:endParaRPr sz="1815" dirty="0">
              <a:latin typeface="Arial"/>
              <a:cs typeface="Arial"/>
            </a:endParaRPr>
          </a:p>
          <a:p>
            <a:pPr marL="50139">
              <a:lnSpc>
                <a:spcPts val="2028"/>
              </a:lnSpc>
            </a:pPr>
            <a:r>
              <a:rPr sz="1815" b="1" dirty="0">
                <a:latin typeface="Arial"/>
                <a:cs typeface="Arial"/>
              </a:rPr>
              <a:t>sur</a:t>
            </a:r>
            <a:r>
              <a:rPr sz="1815" b="1" spc="-82" dirty="0">
                <a:latin typeface="Arial"/>
                <a:cs typeface="Arial"/>
              </a:rPr>
              <a:t> </a:t>
            </a:r>
            <a:r>
              <a:rPr sz="1815" b="1" spc="-5" dirty="0">
                <a:latin typeface="Arial"/>
                <a:cs typeface="Arial"/>
              </a:rPr>
              <a:t>matière</a:t>
            </a:r>
            <a:endParaRPr sz="1815" dirty="0">
              <a:latin typeface="Arial"/>
              <a:cs typeface="Arial"/>
            </a:endParaRPr>
          </a:p>
          <a:p>
            <a:pPr marL="239175">
              <a:lnSpc>
                <a:spcPts val="1811"/>
              </a:lnSpc>
            </a:pPr>
            <a:r>
              <a:rPr sz="1634" b="1" spc="-5" dirty="0">
                <a:latin typeface="Arial"/>
                <a:cs typeface="Arial"/>
              </a:rPr>
              <a:t>Supprimée</a:t>
            </a:r>
            <a:endParaRPr sz="1634" dirty="0">
              <a:latin typeface="Arial"/>
              <a:cs typeface="Arial"/>
            </a:endParaRPr>
          </a:p>
        </p:txBody>
      </p:sp>
      <p:sp>
        <p:nvSpPr>
          <p:cNvPr id="61" name="object 61"/>
          <p:cNvSpPr/>
          <p:nvPr/>
        </p:nvSpPr>
        <p:spPr>
          <a:xfrm>
            <a:off x="8290448" y="4991701"/>
            <a:ext cx="1882435" cy="1414938"/>
          </a:xfrm>
          <a:prstGeom prst="rect">
            <a:avLst/>
          </a:prstGeom>
          <a:blipFill>
            <a:blip r:embed="rId4" cstate="print"/>
            <a:stretch>
              <a:fillRect/>
            </a:stretch>
          </a:blipFill>
        </p:spPr>
        <p:txBody>
          <a:bodyPr wrap="square" lIns="0" tIns="0" rIns="0" bIns="0" rtlCol="0"/>
          <a:lstStyle/>
          <a:p>
            <a:endParaRPr sz="1634"/>
          </a:p>
        </p:txBody>
      </p:sp>
      <p:sp>
        <p:nvSpPr>
          <p:cNvPr id="62" name="Espace réservé de la date 61"/>
          <p:cNvSpPr>
            <a:spLocks noGrp="1"/>
          </p:cNvSpPr>
          <p:nvPr>
            <p:ph type="dt" sz="half" idx="10"/>
          </p:nvPr>
        </p:nvSpPr>
        <p:spPr/>
        <p:txBody>
          <a:bodyPr/>
          <a:lstStyle/>
          <a:p>
            <a:fld id="{A579FC55-AFB0-4999-972F-780F502A79E9}" type="datetime1">
              <a:rPr lang="fr-FR" smtClean="0"/>
              <a:pPr/>
              <a:t>06/03/2019</a:t>
            </a:fld>
            <a:endParaRPr lang="en-US" dirty="0"/>
          </a:p>
        </p:txBody>
      </p:sp>
      <p:sp>
        <p:nvSpPr>
          <p:cNvPr id="63" name="Espace réservé du numéro de diapositive 62"/>
          <p:cNvSpPr>
            <a:spLocks noGrp="1"/>
          </p:cNvSpPr>
          <p:nvPr>
            <p:ph type="sldNum" sz="quarter" idx="12"/>
          </p:nvPr>
        </p:nvSpPr>
        <p:spPr/>
        <p:txBody>
          <a:bodyPr/>
          <a:lstStyle/>
          <a:p>
            <a:fld id="{D57F1E4F-1CFF-5643-939E-217C01CDF565}" type="slidenum">
              <a:rPr lang="en-US" smtClean="0"/>
              <a:pPr/>
              <a:t>219</a:t>
            </a:fld>
            <a:endParaRPr lang="en-US" dirty="0"/>
          </a:p>
        </p:txBody>
      </p:sp>
    </p:spTree>
    <p:extLst>
      <p:ext uri="{BB962C8B-B14F-4D97-AF65-F5344CB8AC3E}">
        <p14:creationId xmlns:p14="http://schemas.microsoft.com/office/powerpoint/2010/main" xmlns="" val="4076993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Obligation de présenter des états financiers IFRS pour les sociétés cotées </a:t>
            </a:r>
            <a:r>
              <a:rPr lang="fr-FR" sz="3100" dirty="0"/>
              <a:t>(Chapitre </a:t>
            </a:r>
            <a:r>
              <a:rPr lang="fr-FR" sz="3100" dirty="0" smtClean="0"/>
              <a:t>2.2.3.2)</a:t>
            </a:r>
            <a:br>
              <a:rPr lang="fr-FR" sz="3100" dirty="0" smtClean="0"/>
            </a:br>
            <a:endParaRPr lang="fr-FR" dirty="0"/>
          </a:p>
        </p:txBody>
      </p:sp>
      <p:sp>
        <p:nvSpPr>
          <p:cNvPr id="3" name="Espace réservé du contenu 2"/>
          <p:cNvSpPr>
            <a:spLocks noGrp="1"/>
          </p:cNvSpPr>
          <p:nvPr>
            <p:ph idx="1"/>
          </p:nvPr>
        </p:nvSpPr>
        <p:spPr>
          <a:xfrm>
            <a:off x="2589212" y="2133599"/>
            <a:ext cx="8915400" cy="4069773"/>
          </a:xfrm>
        </p:spPr>
        <p:txBody>
          <a:bodyPr>
            <a:normAutofit/>
          </a:bodyPr>
          <a:lstStyle/>
          <a:p>
            <a:pPr marL="0" indent="0">
              <a:buNone/>
            </a:pPr>
            <a:r>
              <a:rPr lang="fr-FR" sz="1600" b="1" dirty="0" smtClean="0"/>
              <a:t>Chapitre </a:t>
            </a:r>
            <a:r>
              <a:rPr lang="fr-FR" sz="1600" b="1" dirty="0"/>
              <a:t>2.2.3.1 </a:t>
            </a:r>
            <a:r>
              <a:rPr lang="fr-FR" sz="1600" b="1" dirty="0" smtClean="0"/>
              <a:t>– Définition entités d’intérêt public</a:t>
            </a:r>
          </a:p>
          <a:p>
            <a:pPr marL="457200" indent="-457200">
              <a:buFont typeface="+mj-lt"/>
              <a:buAutoNum type="arabicPeriod"/>
            </a:pPr>
            <a:r>
              <a:rPr lang="fr-FR" sz="1600" dirty="0" smtClean="0"/>
              <a:t>les </a:t>
            </a:r>
            <a:r>
              <a:rPr lang="fr-FR" sz="1600" dirty="0"/>
              <a:t>sociétés cotées,</a:t>
            </a:r>
          </a:p>
          <a:p>
            <a:pPr marL="457200" indent="-457200">
              <a:buFont typeface="+mj-lt"/>
              <a:buAutoNum type="arabicPeriod"/>
            </a:pPr>
            <a:r>
              <a:rPr lang="fr-FR" sz="1600" dirty="0" smtClean="0"/>
              <a:t>les </a:t>
            </a:r>
            <a:r>
              <a:rPr lang="fr-FR" sz="1600" dirty="0"/>
              <a:t>établissements de crédit,</a:t>
            </a:r>
          </a:p>
          <a:p>
            <a:pPr marL="457200" indent="-457200">
              <a:buFont typeface="+mj-lt"/>
              <a:buAutoNum type="arabicPeriod"/>
            </a:pPr>
            <a:r>
              <a:rPr lang="fr-FR" sz="1600" dirty="0" smtClean="0"/>
              <a:t>les </a:t>
            </a:r>
            <a:r>
              <a:rPr lang="fr-FR" sz="1600" dirty="0"/>
              <a:t>compagnies d’assurance et de réassurance,</a:t>
            </a:r>
          </a:p>
          <a:p>
            <a:pPr marL="457200" indent="-457200">
              <a:buFont typeface="+mj-lt"/>
              <a:buAutoNum type="arabicPeriod"/>
            </a:pPr>
            <a:r>
              <a:rPr lang="fr-FR" sz="1600" dirty="0" smtClean="0"/>
              <a:t>les </a:t>
            </a:r>
            <a:r>
              <a:rPr lang="fr-FR" sz="1600" dirty="0"/>
              <a:t>organismes de prévoyance sociale,</a:t>
            </a:r>
          </a:p>
          <a:p>
            <a:pPr marL="457200" indent="-457200">
              <a:buFont typeface="+mj-lt"/>
              <a:buAutoNum type="arabicPeriod"/>
            </a:pPr>
            <a:r>
              <a:rPr lang="fr-FR" sz="1600" dirty="0" smtClean="0"/>
              <a:t>les </a:t>
            </a:r>
            <a:r>
              <a:rPr lang="fr-FR" sz="1600" dirty="0"/>
              <a:t>entités désignées par les Etats parties comme entités d’intérêt public, par exemple</a:t>
            </a:r>
          </a:p>
          <a:p>
            <a:pPr lvl="1">
              <a:buFont typeface="Courier New" panose="02070309020205020404" pitchFamily="49" charset="0"/>
              <a:buChar char="o"/>
            </a:pPr>
            <a:r>
              <a:rPr lang="fr-FR" dirty="0"/>
              <a:t>certaines sociétés d’Etat et concessionnaires de service public (secteurs de distribution d’eau,</a:t>
            </a:r>
          </a:p>
          <a:p>
            <a:pPr lvl="1">
              <a:buFont typeface="Courier New" panose="02070309020205020404" pitchFamily="49" charset="0"/>
              <a:buChar char="o"/>
            </a:pPr>
            <a:r>
              <a:rPr lang="fr-FR" dirty="0"/>
              <a:t>de l’énergie, des mines, des postes et télécommunications, du transport public, port </a:t>
            </a:r>
            <a:r>
              <a:rPr lang="fr-FR" dirty="0" smtClean="0"/>
              <a:t>autonome, </a:t>
            </a:r>
          </a:p>
          <a:p>
            <a:pPr lvl="1">
              <a:buFont typeface="Courier New" panose="02070309020205020404" pitchFamily="49" charset="0"/>
              <a:buChar char="o"/>
            </a:pPr>
            <a:r>
              <a:rPr lang="fr-FR" dirty="0" smtClean="0"/>
              <a:t>etc…).</a:t>
            </a:r>
            <a:endParaRPr lang="fr-FR" dirty="0"/>
          </a:p>
        </p:txBody>
      </p:sp>
      <p:sp>
        <p:nvSpPr>
          <p:cNvPr id="4" name="Espace réservé de la date 3"/>
          <p:cNvSpPr>
            <a:spLocks noGrp="1"/>
          </p:cNvSpPr>
          <p:nvPr>
            <p:ph type="dt" sz="half" idx="10"/>
          </p:nvPr>
        </p:nvSpPr>
        <p:spPr/>
        <p:txBody>
          <a:bodyPr/>
          <a:lstStyle/>
          <a:p>
            <a:fld id="{FAB894FF-C2FA-40D8-ADBA-1885FCC203B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xmlns="" val="131045689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4846474"/>
            <a:ext cx="8298753" cy="1694329"/>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4561541" y="316736"/>
            <a:ext cx="2484440" cy="159059"/>
          </a:xfrm>
          <a:custGeom>
            <a:avLst/>
            <a:gdLst/>
            <a:ahLst/>
            <a:cxnLst/>
            <a:rect l="l" t="t" r="r" b="b"/>
            <a:pathLst>
              <a:path w="2737485" h="175259">
                <a:moveTo>
                  <a:pt x="2737103" y="144779"/>
                </a:moveTo>
                <a:lnTo>
                  <a:pt x="2737103" y="0"/>
                </a:lnTo>
                <a:lnTo>
                  <a:pt x="15437" y="0"/>
                </a:lnTo>
                <a:lnTo>
                  <a:pt x="8953" y="4380"/>
                </a:lnTo>
                <a:lnTo>
                  <a:pt x="2405" y="14072"/>
                </a:lnTo>
                <a:lnTo>
                  <a:pt x="0" y="25907"/>
                </a:lnTo>
                <a:lnTo>
                  <a:pt x="0" y="175259"/>
                </a:lnTo>
                <a:lnTo>
                  <a:pt x="2706623" y="175259"/>
                </a:lnTo>
                <a:lnTo>
                  <a:pt x="2737103" y="144779"/>
                </a:lnTo>
                <a:close/>
              </a:path>
            </a:pathLst>
          </a:custGeom>
          <a:solidFill>
            <a:srgbClr val="BF0000"/>
          </a:solidFill>
        </p:spPr>
        <p:txBody>
          <a:bodyPr wrap="square" lIns="0" tIns="0" rIns="0" bIns="0" rtlCol="0"/>
          <a:lstStyle/>
          <a:p>
            <a:endParaRPr sz="1634"/>
          </a:p>
        </p:txBody>
      </p:sp>
      <p:sp>
        <p:nvSpPr>
          <p:cNvPr id="4" name="object 4"/>
          <p:cNvSpPr/>
          <p:nvPr/>
        </p:nvSpPr>
        <p:spPr>
          <a:xfrm>
            <a:off x="4550477" y="316736"/>
            <a:ext cx="2506340" cy="170586"/>
          </a:xfrm>
          <a:custGeom>
            <a:avLst/>
            <a:gdLst/>
            <a:ahLst/>
            <a:cxnLst/>
            <a:rect l="l" t="t" r="r" b="b"/>
            <a:pathLst>
              <a:path w="2761615" h="187959">
                <a:moveTo>
                  <a:pt x="2749295" y="9143"/>
                </a:moveTo>
                <a:lnTo>
                  <a:pt x="2741168" y="0"/>
                </a:lnTo>
                <a:lnTo>
                  <a:pt x="9143" y="0"/>
                </a:lnTo>
                <a:lnTo>
                  <a:pt x="6095" y="3047"/>
                </a:lnTo>
                <a:lnTo>
                  <a:pt x="4571" y="7619"/>
                </a:lnTo>
                <a:lnTo>
                  <a:pt x="3047" y="9143"/>
                </a:lnTo>
                <a:lnTo>
                  <a:pt x="3047" y="10667"/>
                </a:lnTo>
                <a:lnTo>
                  <a:pt x="1523" y="15239"/>
                </a:lnTo>
                <a:lnTo>
                  <a:pt x="1523" y="18287"/>
                </a:lnTo>
                <a:lnTo>
                  <a:pt x="0" y="25907"/>
                </a:lnTo>
                <a:lnTo>
                  <a:pt x="0" y="181355"/>
                </a:lnTo>
                <a:lnTo>
                  <a:pt x="6095" y="187451"/>
                </a:lnTo>
                <a:lnTo>
                  <a:pt x="12191" y="187451"/>
                </a:lnTo>
                <a:lnTo>
                  <a:pt x="12191" y="161543"/>
                </a:lnTo>
                <a:lnTo>
                  <a:pt x="25907" y="161543"/>
                </a:lnTo>
                <a:lnTo>
                  <a:pt x="25907" y="19811"/>
                </a:lnTo>
                <a:lnTo>
                  <a:pt x="27431" y="17525"/>
                </a:lnTo>
                <a:lnTo>
                  <a:pt x="27431" y="16763"/>
                </a:lnTo>
                <a:lnTo>
                  <a:pt x="33527" y="10667"/>
                </a:lnTo>
                <a:lnTo>
                  <a:pt x="33527" y="11175"/>
                </a:lnTo>
                <a:lnTo>
                  <a:pt x="36575" y="9143"/>
                </a:lnTo>
                <a:lnTo>
                  <a:pt x="36575" y="10286"/>
                </a:lnTo>
                <a:lnTo>
                  <a:pt x="38099" y="9905"/>
                </a:lnTo>
                <a:lnTo>
                  <a:pt x="38099" y="9143"/>
                </a:lnTo>
                <a:lnTo>
                  <a:pt x="2749295" y="9143"/>
                </a:lnTo>
                <a:close/>
              </a:path>
              <a:path w="2761615" h="187959">
                <a:moveTo>
                  <a:pt x="2723387" y="187451"/>
                </a:moveTo>
                <a:lnTo>
                  <a:pt x="2723387" y="161543"/>
                </a:lnTo>
                <a:lnTo>
                  <a:pt x="12191" y="161543"/>
                </a:lnTo>
                <a:lnTo>
                  <a:pt x="25907" y="175259"/>
                </a:lnTo>
                <a:lnTo>
                  <a:pt x="25907" y="187451"/>
                </a:lnTo>
                <a:lnTo>
                  <a:pt x="2723387" y="187451"/>
                </a:lnTo>
                <a:close/>
              </a:path>
              <a:path w="2761615" h="187959">
                <a:moveTo>
                  <a:pt x="25907" y="187451"/>
                </a:moveTo>
                <a:lnTo>
                  <a:pt x="25907" y="175259"/>
                </a:lnTo>
                <a:lnTo>
                  <a:pt x="12191" y="161543"/>
                </a:lnTo>
                <a:lnTo>
                  <a:pt x="12191" y="187451"/>
                </a:lnTo>
                <a:lnTo>
                  <a:pt x="25907" y="187451"/>
                </a:lnTo>
                <a:close/>
              </a:path>
              <a:path w="2761615" h="187959">
                <a:moveTo>
                  <a:pt x="27431" y="18287"/>
                </a:moveTo>
                <a:lnTo>
                  <a:pt x="25907" y="19811"/>
                </a:lnTo>
                <a:lnTo>
                  <a:pt x="25907" y="22859"/>
                </a:lnTo>
                <a:lnTo>
                  <a:pt x="27431" y="18287"/>
                </a:lnTo>
                <a:close/>
              </a:path>
              <a:path w="2761615" h="187959">
                <a:moveTo>
                  <a:pt x="28955" y="15239"/>
                </a:moveTo>
                <a:lnTo>
                  <a:pt x="27431" y="16763"/>
                </a:lnTo>
                <a:lnTo>
                  <a:pt x="27431" y="17525"/>
                </a:lnTo>
                <a:lnTo>
                  <a:pt x="28955" y="15239"/>
                </a:lnTo>
                <a:close/>
              </a:path>
              <a:path w="2761615" h="187959">
                <a:moveTo>
                  <a:pt x="33527" y="11175"/>
                </a:moveTo>
                <a:lnTo>
                  <a:pt x="33527" y="10667"/>
                </a:lnTo>
                <a:lnTo>
                  <a:pt x="32003" y="12191"/>
                </a:lnTo>
                <a:lnTo>
                  <a:pt x="33527" y="11175"/>
                </a:lnTo>
                <a:close/>
              </a:path>
              <a:path w="2761615" h="187959">
                <a:moveTo>
                  <a:pt x="36575" y="10286"/>
                </a:moveTo>
                <a:lnTo>
                  <a:pt x="36575" y="9143"/>
                </a:lnTo>
                <a:lnTo>
                  <a:pt x="35051" y="10667"/>
                </a:lnTo>
                <a:lnTo>
                  <a:pt x="36575" y="10286"/>
                </a:lnTo>
                <a:close/>
              </a:path>
              <a:path w="2761615" h="187959">
                <a:moveTo>
                  <a:pt x="41147" y="9143"/>
                </a:moveTo>
                <a:lnTo>
                  <a:pt x="38099" y="9143"/>
                </a:lnTo>
                <a:lnTo>
                  <a:pt x="38099" y="9905"/>
                </a:lnTo>
                <a:lnTo>
                  <a:pt x="41147" y="9143"/>
                </a:lnTo>
                <a:close/>
              </a:path>
              <a:path w="2761615" h="187959">
                <a:moveTo>
                  <a:pt x="2726435" y="160019"/>
                </a:moveTo>
                <a:lnTo>
                  <a:pt x="2721863" y="161543"/>
                </a:lnTo>
                <a:lnTo>
                  <a:pt x="2723387" y="161543"/>
                </a:lnTo>
                <a:lnTo>
                  <a:pt x="2723387" y="187451"/>
                </a:lnTo>
                <a:lnTo>
                  <a:pt x="2724911" y="187451"/>
                </a:lnTo>
                <a:lnTo>
                  <a:pt x="2724911" y="161543"/>
                </a:lnTo>
                <a:lnTo>
                  <a:pt x="2726435" y="160019"/>
                </a:lnTo>
                <a:close/>
              </a:path>
              <a:path w="2761615" h="187959">
                <a:moveTo>
                  <a:pt x="2729483" y="158495"/>
                </a:moveTo>
                <a:lnTo>
                  <a:pt x="2724911" y="161543"/>
                </a:lnTo>
                <a:lnTo>
                  <a:pt x="2724911" y="187451"/>
                </a:lnTo>
                <a:lnTo>
                  <a:pt x="2727959" y="187451"/>
                </a:lnTo>
                <a:lnTo>
                  <a:pt x="2727959" y="160019"/>
                </a:lnTo>
                <a:lnTo>
                  <a:pt x="2729483" y="158495"/>
                </a:lnTo>
                <a:close/>
              </a:path>
              <a:path w="2761615" h="187959">
                <a:moveTo>
                  <a:pt x="2731617" y="157581"/>
                </a:moveTo>
                <a:lnTo>
                  <a:pt x="2727959" y="160019"/>
                </a:lnTo>
                <a:lnTo>
                  <a:pt x="2727959" y="185927"/>
                </a:lnTo>
                <a:lnTo>
                  <a:pt x="2729483" y="185927"/>
                </a:lnTo>
                <a:lnTo>
                  <a:pt x="2731007" y="185546"/>
                </a:lnTo>
                <a:lnTo>
                  <a:pt x="2731007" y="158495"/>
                </a:lnTo>
                <a:lnTo>
                  <a:pt x="2731617" y="157581"/>
                </a:lnTo>
                <a:close/>
              </a:path>
              <a:path w="2761615" h="187959">
                <a:moveTo>
                  <a:pt x="2732531" y="156971"/>
                </a:moveTo>
                <a:lnTo>
                  <a:pt x="2731617" y="157581"/>
                </a:lnTo>
                <a:lnTo>
                  <a:pt x="2731007" y="158495"/>
                </a:lnTo>
                <a:lnTo>
                  <a:pt x="2732531" y="156971"/>
                </a:lnTo>
                <a:close/>
              </a:path>
              <a:path w="2761615" h="187959">
                <a:moveTo>
                  <a:pt x="2732531" y="185165"/>
                </a:moveTo>
                <a:lnTo>
                  <a:pt x="2732531" y="156971"/>
                </a:lnTo>
                <a:lnTo>
                  <a:pt x="2731007" y="158495"/>
                </a:lnTo>
                <a:lnTo>
                  <a:pt x="2731007" y="185546"/>
                </a:lnTo>
                <a:lnTo>
                  <a:pt x="2732531" y="185165"/>
                </a:lnTo>
                <a:close/>
              </a:path>
              <a:path w="2761615" h="187959">
                <a:moveTo>
                  <a:pt x="2734055" y="184784"/>
                </a:moveTo>
                <a:lnTo>
                  <a:pt x="2734055" y="153923"/>
                </a:lnTo>
                <a:lnTo>
                  <a:pt x="2731617" y="157581"/>
                </a:lnTo>
                <a:lnTo>
                  <a:pt x="2732531" y="156971"/>
                </a:lnTo>
                <a:lnTo>
                  <a:pt x="2732531" y="185165"/>
                </a:lnTo>
                <a:lnTo>
                  <a:pt x="2734055" y="184784"/>
                </a:lnTo>
                <a:close/>
              </a:path>
              <a:path w="2761615" h="187959">
                <a:moveTo>
                  <a:pt x="2735579" y="184403"/>
                </a:moveTo>
                <a:lnTo>
                  <a:pt x="2735579" y="150875"/>
                </a:lnTo>
                <a:lnTo>
                  <a:pt x="2732531" y="155447"/>
                </a:lnTo>
                <a:lnTo>
                  <a:pt x="2734055" y="153923"/>
                </a:lnTo>
                <a:lnTo>
                  <a:pt x="2734055" y="184784"/>
                </a:lnTo>
                <a:lnTo>
                  <a:pt x="2735579" y="184403"/>
                </a:lnTo>
                <a:close/>
              </a:path>
              <a:path w="2761615" h="187959">
                <a:moveTo>
                  <a:pt x="2749295" y="175259"/>
                </a:moveTo>
                <a:lnTo>
                  <a:pt x="2749295" y="9143"/>
                </a:lnTo>
                <a:lnTo>
                  <a:pt x="2737103" y="9143"/>
                </a:lnTo>
                <a:lnTo>
                  <a:pt x="2737103" y="146303"/>
                </a:lnTo>
                <a:lnTo>
                  <a:pt x="2734055" y="152399"/>
                </a:lnTo>
                <a:lnTo>
                  <a:pt x="2735579" y="150875"/>
                </a:lnTo>
                <a:lnTo>
                  <a:pt x="2735579" y="184403"/>
                </a:lnTo>
                <a:lnTo>
                  <a:pt x="2737103" y="182879"/>
                </a:lnTo>
                <a:lnTo>
                  <a:pt x="2741675" y="181355"/>
                </a:lnTo>
                <a:lnTo>
                  <a:pt x="2743199" y="179831"/>
                </a:lnTo>
                <a:lnTo>
                  <a:pt x="2744723" y="179831"/>
                </a:lnTo>
                <a:lnTo>
                  <a:pt x="2749295" y="175259"/>
                </a:lnTo>
                <a:close/>
              </a:path>
              <a:path w="2761615" h="187959">
                <a:moveTo>
                  <a:pt x="2737103" y="146303"/>
                </a:moveTo>
                <a:lnTo>
                  <a:pt x="2737103" y="144779"/>
                </a:lnTo>
                <a:lnTo>
                  <a:pt x="2735579" y="149351"/>
                </a:lnTo>
                <a:lnTo>
                  <a:pt x="2737103" y="146303"/>
                </a:lnTo>
                <a:close/>
              </a:path>
              <a:path w="2761615" h="187959">
                <a:moveTo>
                  <a:pt x="2761487" y="153923"/>
                </a:moveTo>
                <a:lnTo>
                  <a:pt x="2761487" y="0"/>
                </a:lnTo>
                <a:lnTo>
                  <a:pt x="2741168" y="0"/>
                </a:lnTo>
                <a:lnTo>
                  <a:pt x="2749295" y="9143"/>
                </a:lnTo>
                <a:lnTo>
                  <a:pt x="2749295" y="175259"/>
                </a:lnTo>
                <a:lnTo>
                  <a:pt x="2750819" y="173735"/>
                </a:lnTo>
                <a:lnTo>
                  <a:pt x="2753867" y="169163"/>
                </a:lnTo>
                <a:lnTo>
                  <a:pt x="2755391" y="167639"/>
                </a:lnTo>
                <a:lnTo>
                  <a:pt x="2758439" y="163067"/>
                </a:lnTo>
                <a:lnTo>
                  <a:pt x="2758439" y="160019"/>
                </a:lnTo>
                <a:lnTo>
                  <a:pt x="2759963" y="155447"/>
                </a:lnTo>
                <a:lnTo>
                  <a:pt x="2761487" y="153923"/>
                </a:lnTo>
                <a:close/>
              </a:path>
            </a:pathLst>
          </a:custGeom>
          <a:solidFill>
            <a:srgbClr val="021340"/>
          </a:solidFill>
        </p:spPr>
        <p:txBody>
          <a:bodyPr wrap="square" lIns="0" tIns="0" rIns="0" bIns="0" rtlCol="0"/>
          <a:lstStyle/>
          <a:p>
            <a:endParaRPr sz="1634"/>
          </a:p>
        </p:txBody>
      </p:sp>
      <p:graphicFrame>
        <p:nvGraphicFramePr>
          <p:cNvPr id="5" name="object 5"/>
          <p:cNvGraphicFramePr>
            <a:graphicFrameLocks noGrp="1"/>
          </p:cNvGraphicFramePr>
          <p:nvPr/>
        </p:nvGraphicFramePr>
        <p:xfrm>
          <a:off x="2161590" y="335870"/>
          <a:ext cx="7580906" cy="6442569"/>
        </p:xfrm>
        <a:graphic>
          <a:graphicData uri="http://schemas.openxmlformats.org/drawingml/2006/table">
            <a:tbl>
              <a:tblPr firstRow="1" bandRow="1">
                <a:tableStyleId>{2D5ABB26-0587-4C30-8999-92F81FD0307C}</a:tableStyleId>
              </a:tblPr>
              <a:tblGrid>
                <a:gridCol w="876898"/>
                <a:gridCol w="1554791"/>
                <a:gridCol w="2535112"/>
                <a:gridCol w="325034"/>
                <a:gridCol w="535269"/>
                <a:gridCol w="876901"/>
                <a:gridCol w="876901"/>
              </a:tblGrid>
              <a:tr h="248963">
                <a:tc>
                  <a:txBody>
                    <a:bodyPr/>
                    <a:lstStyle/>
                    <a:p>
                      <a:pPr marL="11430">
                        <a:lnSpc>
                          <a:spcPts val="1055"/>
                        </a:lnSpc>
                      </a:pPr>
                      <a:r>
                        <a:rPr sz="800" b="1" spc="-5" dirty="0">
                          <a:solidFill>
                            <a:srgbClr val="FFFFFF"/>
                          </a:solidFill>
                          <a:latin typeface="Times New Roman"/>
                          <a:cs typeface="Times New Roman"/>
                        </a:rPr>
                        <a:t>REF</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11430">
                        <a:lnSpc>
                          <a:spcPts val="1055"/>
                        </a:lnSpc>
                      </a:pPr>
                      <a:r>
                        <a:rPr sz="800" b="1" spc="-5" dirty="0">
                          <a:solidFill>
                            <a:srgbClr val="FFFFFF"/>
                          </a:solidFill>
                          <a:latin typeface="Times New Roman"/>
                          <a:cs typeface="Times New Roman"/>
                        </a:rPr>
                        <a:t>LIBELLES</a:t>
                      </a:r>
                      <a:endParaRPr sz="800">
                        <a:latin typeface="Times New Roman"/>
                        <a:cs typeface="Times New Roman"/>
                      </a:endParaRPr>
                    </a:p>
                  </a:txBody>
                  <a:tcPr marL="0" marR="0" marT="0" marB="0">
                    <a:lnL w="12699">
                      <a:solidFill>
                        <a:srgbClr val="000000"/>
                      </a:solidFill>
                      <a:prstDash val="solid"/>
                    </a:lnL>
                    <a:lnT w="12699">
                      <a:solidFill>
                        <a:srgbClr val="000000"/>
                      </a:solidFill>
                      <a:prstDash val="solid"/>
                    </a:lnT>
                    <a:lnB w="12699">
                      <a:solidFill>
                        <a:srgbClr val="000000"/>
                      </a:solidFill>
                      <a:prstDash val="solid"/>
                    </a:lnB>
                    <a:solidFill>
                      <a:srgbClr val="1655F0"/>
                    </a:solidFill>
                  </a:tcPr>
                </a:tc>
                <a:tc>
                  <a:txBody>
                    <a:bodyPr/>
                    <a:lstStyle/>
                    <a:p>
                      <a:pPr marL="292100">
                        <a:lnSpc>
                          <a:spcPts val="1335"/>
                        </a:lnSpc>
                      </a:pPr>
                      <a:r>
                        <a:rPr sz="1600" b="1" spc="-5" dirty="0">
                          <a:solidFill>
                            <a:srgbClr val="FFFFFF"/>
                          </a:solidFill>
                          <a:latin typeface="Arial"/>
                          <a:cs typeface="Arial"/>
                        </a:rPr>
                        <a:t>Compte </a:t>
                      </a:r>
                      <a:r>
                        <a:rPr sz="1600" b="1" dirty="0">
                          <a:solidFill>
                            <a:srgbClr val="FFFFFF"/>
                          </a:solidFill>
                          <a:latin typeface="Arial"/>
                          <a:cs typeface="Arial"/>
                        </a:rPr>
                        <a:t>de</a:t>
                      </a:r>
                      <a:r>
                        <a:rPr sz="1600" b="1" spc="-65" dirty="0">
                          <a:solidFill>
                            <a:srgbClr val="FFFFFF"/>
                          </a:solidFill>
                          <a:latin typeface="Arial"/>
                          <a:cs typeface="Arial"/>
                        </a:rPr>
                        <a:t> </a:t>
                      </a:r>
                      <a:r>
                        <a:rPr sz="1600" b="1" spc="-5" dirty="0">
                          <a:solidFill>
                            <a:srgbClr val="FFFFFF"/>
                          </a:solidFill>
                          <a:latin typeface="Arial"/>
                          <a:cs typeface="Arial"/>
                        </a:rPr>
                        <a:t>résultat</a:t>
                      </a:r>
                      <a:endParaRPr sz="1600">
                        <a:latin typeface="Arial"/>
                        <a:cs typeface="Arial"/>
                      </a:endParaRPr>
                    </a:p>
                  </a:txBody>
                  <a:tcPr marL="0" marR="0" marT="0" marB="0">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endParaRPr sz="160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11430">
                        <a:lnSpc>
                          <a:spcPts val="1055"/>
                        </a:lnSpc>
                      </a:pPr>
                      <a:r>
                        <a:rPr sz="800" b="1" spc="-5" dirty="0">
                          <a:solidFill>
                            <a:srgbClr val="FFFFFF"/>
                          </a:solidFill>
                          <a:latin typeface="Times New Roman"/>
                          <a:cs typeface="Times New Roman"/>
                        </a:rPr>
                        <a:t>NOTE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163830">
                        <a:lnSpc>
                          <a:spcPct val="100000"/>
                        </a:lnSpc>
                        <a:spcBef>
                          <a:spcPts val="100"/>
                        </a:spcBef>
                      </a:pPr>
                      <a:r>
                        <a:rPr sz="600" b="1" spc="-5" dirty="0">
                          <a:solidFill>
                            <a:srgbClr val="FFFFFF"/>
                          </a:solidFill>
                          <a:latin typeface="Times New Roman"/>
                          <a:cs typeface="Times New Roman"/>
                        </a:rPr>
                        <a:t>31/12/N  </a:t>
                      </a:r>
                      <a:r>
                        <a:rPr sz="600" b="1" spc="125" dirty="0">
                          <a:solidFill>
                            <a:srgbClr val="FFFFFF"/>
                          </a:solidFill>
                          <a:latin typeface="Times New Roman"/>
                          <a:cs typeface="Times New Roman"/>
                        </a:rPr>
                        <a:t> </a:t>
                      </a:r>
                      <a:r>
                        <a:rPr sz="600" b="1" spc="-5" dirty="0">
                          <a:solidFill>
                            <a:srgbClr val="FFFFFF"/>
                          </a:solidFill>
                          <a:latin typeface="Times New Roman"/>
                          <a:cs typeface="Times New Roman"/>
                        </a:rPr>
                        <a:t>(NET)</a:t>
                      </a:r>
                      <a:endParaRPr sz="6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159385">
                        <a:lnSpc>
                          <a:spcPct val="100000"/>
                        </a:lnSpc>
                        <a:spcBef>
                          <a:spcPts val="100"/>
                        </a:spcBef>
                      </a:pPr>
                      <a:r>
                        <a:rPr sz="600" b="1" spc="-5" dirty="0">
                          <a:solidFill>
                            <a:srgbClr val="FFFFFF"/>
                          </a:solidFill>
                          <a:latin typeface="Times New Roman"/>
                          <a:cs typeface="Times New Roman"/>
                        </a:rPr>
                        <a:t>31/12/N-1</a:t>
                      </a:r>
                      <a:r>
                        <a:rPr sz="600" b="1" spc="-55" dirty="0">
                          <a:solidFill>
                            <a:srgbClr val="FFFFFF"/>
                          </a:solidFill>
                          <a:latin typeface="Times New Roman"/>
                          <a:cs typeface="Times New Roman"/>
                        </a:rPr>
                        <a:t> </a:t>
                      </a:r>
                      <a:r>
                        <a:rPr sz="600" b="1" spc="-5" dirty="0">
                          <a:solidFill>
                            <a:srgbClr val="FFFFFF"/>
                          </a:solidFill>
                          <a:latin typeface="Times New Roman"/>
                          <a:cs typeface="Times New Roman"/>
                        </a:rPr>
                        <a:t>(NET)</a:t>
                      </a:r>
                      <a:endParaRPr sz="6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r>
              <a:tr h="143844">
                <a:tc>
                  <a:txBody>
                    <a:bodyPr/>
                    <a:lstStyle/>
                    <a:p>
                      <a:pPr marL="11430">
                        <a:lnSpc>
                          <a:spcPts val="1065"/>
                        </a:lnSpc>
                      </a:pPr>
                      <a:r>
                        <a:rPr sz="800" b="1" spc="-5" dirty="0">
                          <a:solidFill>
                            <a:srgbClr val="0D0D0D"/>
                          </a:solidFill>
                          <a:latin typeface="Times New Roman"/>
                          <a:cs typeface="Times New Roman"/>
                        </a:rPr>
                        <a:t>TA</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1430">
                        <a:lnSpc>
                          <a:spcPts val="1065"/>
                        </a:lnSpc>
                      </a:pPr>
                      <a:r>
                        <a:rPr sz="800" b="1" spc="-10" dirty="0">
                          <a:solidFill>
                            <a:srgbClr val="0D0D0D"/>
                          </a:solidFill>
                          <a:latin typeface="Times New Roman"/>
                          <a:cs typeface="Times New Roman"/>
                        </a:rPr>
                        <a:t>Ventes </a:t>
                      </a:r>
                      <a:r>
                        <a:rPr sz="800" b="1" spc="-5" dirty="0">
                          <a:solidFill>
                            <a:srgbClr val="0D0D0D"/>
                          </a:solidFill>
                          <a:latin typeface="Times New Roman"/>
                          <a:cs typeface="Times New Roman"/>
                        </a:rPr>
                        <a:t>de</a:t>
                      </a:r>
                      <a:r>
                        <a:rPr sz="800" b="1" spc="15" dirty="0">
                          <a:solidFill>
                            <a:srgbClr val="0D0D0D"/>
                          </a:solidFill>
                          <a:latin typeface="Times New Roman"/>
                          <a:cs typeface="Times New Roman"/>
                        </a:rPr>
                        <a:t> </a:t>
                      </a:r>
                      <a:r>
                        <a:rPr sz="800" b="1" spc="-10" dirty="0">
                          <a:solidFill>
                            <a:srgbClr val="0D0D0D"/>
                          </a:solidFill>
                          <a:latin typeface="Times New Roman"/>
                          <a:cs typeface="Times New Roman"/>
                        </a:rPr>
                        <a:t>marchandises</a:t>
                      </a:r>
                      <a:endParaRPr sz="800">
                        <a:latin typeface="Times New Roman"/>
                        <a:cs typeface="Times New Roman"/>
                      </a:endParaRPr>
                    </a:p>
                  </a:txBody>
                  <a:tcPr marL="0" marR="0" marT="0" marB="0">
                    <a:lnL w="12699">
                      <a:solidFill>
                        <a:srgbClr val="000000"/>
                      </a:solidFill>
                      <a:prstDash val="solid"/>
                    </a:lnL>
                    <a:lnT w="12699">
                      <a:solidFill>
                        <a:srgbClr val="000000"/>
                      </a:solidFill>
                      <a:prstDash val="solid"/>
                    </a:lnT>
                    <a:lnB w="12699">
                      <a:solidFill>
                        <a:srgbClr val="000000"/>
                      </a:solidFill>
                      <a:prstDash val="solid"/>
                    </a:lnB>
                  </a:tcPr>
                </a:tc>
                <a:tc>
                  <a:txBody>
                    <a:bodyPr/>
                    <a:lstStyle/>
                    <a:p>
                      <a:pPr marR="163830" algn="r">
                        <a:lnSpc>
                          <a:spcPts val="1065"/>
                        </a:lnSpc>
                      </a:pPr>
                      <a:r>
                        <a:rPr sz="800" b="1" dirty="0">
                          <a:solidFill>
                            <a:srgbClr val="0D0D0D"/>
                          </a:solidFill>
                          <a:latin typeface="Times New Roman"/>
                          <a:cs typeface="Times New Roman"/>
                        </a:rPr>
                        <a:t>A</a:t>
                      </a:r>
                      <a:endParaRPr sz="800">
                        <a:latin typeface="Times New Roman"/>
                        <a:cs typeface="Times New Roman"/>
                      </a:endParaRPr>
                    </a:p>
                  </a:txBody>
                  <a:tcPr marL="0" marR="0" marT="0" marB="0">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3335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RA</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Achats de</a:t>
                      </a:r>
                      <a:r>
                        <a:rPr sz="800" b="1" spc="-30" dirty="0">
                          <a:solidFill>
                            <a:srgbClr val="0D0D0D"/>
                          </a:solidFill>
                          <a:latin typeface="Times New Roman"/>
                          <a:cs typeface="Times New Roman"/>
                        </a:rPr>
                        <a:t> </a:t>
                      </a:r>
                      <a:r>
                        <a:rPr sz="800" b="1" spc="-10" dirty="0">
                          <a:solidFill>
                            <a:srgbClr val="0D0D0D"/>
                          </a:solidFill>
                          <a:latin typeface="Times New Roman"/>
                          <a:cs typeface="Times New Roman"/>
                        </a:rPr>
                        <a:t>marchandises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4605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22</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RB</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10" dirty="0">
                          <a:solidFill>
                            <a:srgbClr val="0D0D0D"/>
                          </a:solidFill>
                          <a:latin typeface="Times New Roman"/>
                          <a:cs typeface="Times New Roman"/>
                        </a:rPr>
                        <a:t>Variation </a:t>
                      </a:r>
                      <a:r>
                        <a:rPr sz="800" b="1" spc="-5" dirty="0">
                          <a:solidFill>
                            <a:srgbClr val="0D0D0D"/>
                          </a:solidFill>
                          <a:latin typeface="Times New Roman"/>
                          <a:cs typeface="Times New Roman"/>
                        </a:rPr>
                        <a:t>de </a:t>
                      </a:r>
                      <a:r>
                        <a:rPr sz="800" b="1" spc="-10" dirty="0">
                          <a:solidFill>
                            <a:srgbClr val="0D0D0D"/>
                          </a:solidFill>
                          <a:latin typeface="Times New Roman"/>
                          <a:cs typeface="Times New Roman"/>
                        </a:rPr>
                        <a:t>stocks </a:t>
                      </a:r>
                      <a:r>
                        <a:rPr sz="800" b="1" spc="-5" dirty="0">
                          <a:solidFill>
                            <a:srgbClr val="0D0D0D"/>
                          </a:solidFill>
                          <a:latin typeface="Times New Roman"/>
                          <a:cs typeface="Times New Roman"/>
                        </a:rPr>
                        <a:t>de</a:t>
                      </a:r>
                      <a:r>
                        <a:rPr sz="800" b="1" spc="100" dirty="0">
                          <a:solidFill>
                            <a:srgbClr val="0D0D0D"/>
                          </a:solidFill>
                          <a:latin typeface="Times New Roman"/>
                          <a:cs typeface="Times New Roman"/>
                        </a:rPr>
                        <a:t> </a:t>
                      </a:r>
                      <a:r>
                        <a:rPr sz="800" b="1" spc="-10" dirty="0">
                          <a:solidFill>
                            <a:srgbClr val="0D0D0D"/>
                          </a:solidFill>
                          <a:latin typeface="Times New Roman"/>
                          <a:cs typeface="Times New Roman"/>
                        </a:rPr>
                        <a:t>marchandises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9715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6</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10" dirty="0">
                          <a:solidFill>
                            <a:srgbClr val="0D0D0D"/>
                          </a:solidFill>
                          <a:latin typeface="Times New Roman"/>
                          <a:cs typeface="Times New Roman"/>
                        </a:rPr>
                        <a:t>XA</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2120900">
                        <a:lnSpc>
                          <a:spcPts val="1055"/>
                        </a:lnSpc>
                      </a:pPr>
                      <a:r>
                        <a:rPr sz="800" b="1" spc="-5" dirty="0">
                          <a:solidFill>
                            <a:srgbClr val="FFFFFF"/>
                          </a:solidFill>
                          <a:latin typeface="Times New Roman"/>
                          <a:cs typeface="Times New Roman"/>
                        </a:rPr>
                        <a:t>MARGE  COMMERCIALE  </a:t>
                      </a:r>
                      <a:r>
                        <a:rPr sz="800" b="1" spc="-15" dirty="0">
                          <a:solidFill>
                            <a:srgbClr val="FFFFFF"/>
                          </a:solidFill>
                          <a:latin typeface="Times New Roman"/>
                          <a:cs typeface="Times New Roman"/>
                        </a:rPr>
                        <a:t>(Somme </a:t>
                      </a:r>
                      <a:r>
                        <a:rPr sz="800" b="1" spc="-5" dirty="0">
                          <a:solidFill>
                            <a:srgbClr val="FFFFFF"/>
                          </a:solidFill>
                          <a:latin typeface="Times New Roman"/>
                          <a:cs typeface="Times New Roman"/>
                        </a:rPr>
                        <a:t>TA </a:t>
                      </a:r>
                      <a:r>
                        <a:rPr sz="800" b="1" dirty="0">
                          <a:solidFill>
                            <a:srgbClr val="FFFFFF"/>
                          </a:solidFill>
                          <a:latin typeface="Times New Roman"/>
                          <a:cs typeface="Times New Roman"/>
                        </a:rPr>
                        <a:t>à</a:t>
                      </a:r>
                      <a:r>
                        <a:rPr sz="800" b="1" spc="55" dirty="0">
                          <a:solidFill>
                            <a:srgbClr val="FFFFFF"/>
                          </a:solidFill>
                          <a:latin typeface="Times New Roman"/>
                          <a:cs typeface="Times New Roman"/>
                        </a:rPr>
                        <a:t> </a:t>
                      </a:r>
                      <a:r>
                        <a:rPr sz="800" b="1" dirty="0">
                          <a:solidFill>
                            <a:srgbClr val="FFFFFF"/>
                          </a:solidFill>
                          <a:latin typeface="Times New Roman"/>
                          <a:cs typeface="Times New Roman"/>
                        </a:rPr>
                        <a:t>RB)</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43844">
                <a:tc>
                  <a:txBody>
                    <a:bodyPr/>
                    <a:lstStyle/>
                    <a:p>
                      <a:pPr marL="11430">
                        <a:lnSpc>
                          <a:spcPts val="1065"/>
                        </a:lnSpc>
                      </a:pPr>
                      <a:r>
                        <a:rPr sz="800" b="1" spc="-5" dirty="0">
                          <a:solidFill>
                            <a:srgbClr val="0D0D0D"/>
                          </a:solidFill>
                          <a:latin typeface="Times New Roman"/>
                          <a:cs typeface="Times New Roman"/>
                        </a:rPr>
                        <a:t>TB</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1430">
                        <a:lnSpc>
                          <a:spcPts val="1065"/>
                        </a:lnSpc>
                      </a:pPr>
                      <a:r>
                        <a:rPr sz="800" b="1" spc="-10" dirty="0">
                          <a:solidFill>
                            <a:srgbClr val="0D0D0D"/>
                          </a:solidFill>
                          <a:latin typeface="Times New Roman"/>
                          <a:cs typeface="Times New Roman"/>
                        </a:rPr>
                        <a:t>Ventes </a:t>
                      </a:r>
                      <a:r>
                        <a:rPr sz="800" b="1" spc="-5" dirty="0">
                          <a:solidFill>
                            <a:srgbClr val="0D0D0D"/>
                          </a:solidFill>
                          <a:latin typeface="Times New Roman"/>
                          <a:cs typeface="Times New Roman"/>
                        </a:rPr>
                        <a:t>de </a:t>
                      </a:r>
                      <a:r>
                        <a:rPr sz="800" b="1" spc="-10" dirty="0">
                          <a:solidFill>
                            <a:srgbClr val="0D0D0D"/>
                          </a:solidFill>
                          <a:latin typeface="Times New Roman"/>
                          <a:cs typeface="Times New Roman"/>
                        </a:rPr>
                        <a:t>produits</a:t>
                      </a:r>
                      <a:r>
                        <a:rPr sz="800" b="1" spc="80" dirty="0">
                          <a:solidFill>
                            <a:srgbClr val="0D0D0D"/>
                          </a:solidFill>
                          <a:latin typeface="Times New Roman"/>
                          <a:cs typeface="Times New Roman"/>
                        </a:rPr>
                        <a:t> </a:t>
                      </a:r>
                      <a:r>
                        <a:rPr sz="800" b="1" spc="-10" dirty="0">
                          <a:solidFill>
                            <a:srgbClr val="0D0D0D"/>
                          </a:solidFill>
                          <a:latin typeface="Times New Roman"/>
                          <a:cs typeface="Times New Roman"/>
                        </a:rPr>
                        <a:t>fabriqués</a:t>
                      </a:r>
                      <a:endParaRPr sz="800">
                        <a:latin typeface="Times New Roman"/>
                        <a:cs typeface="Times New Roman"/>
                      </a:endParaRPr>
                    </a:p>
                  </a:txBody>
                  <a:tcPr marL="0" marR="0" marT="0" marB="0">
                    <a:lnL w="12699">
                      <a:solidFill>
                        <a:srgbClr val="000000"/>
                      </a:solidFill>
                      <a:prstDash val="solid"/>
                    </a:lnL>
                    <a:lnT w="12699">
                      <a:solidFill>
                        <a:srgbClr val="000000"/>
                      </a:solidFill>
                      <a:prstDash val="solid"/>
                    </a:lnT>
                    <a:lnB w="12699">
                      <a:solidFill>
                        <a:srgbClr val="000000"/>
                      </a:solidFill>
                      <a:prstDash val="solid"/>
                    </a:lnB>
                  </a:tcPr>
                </a:tc>
                <a:tc>
                  <a:txBody>
                    <a:bodyPr/>
                    <a:lstStyle/>
                    <a:p>
                      <a:pPr marR="168275" algn="r">
                        <a:lnSpc>
                          <a:spcPts val="1065"/>
                        </a:lnSpc>
                      </a:pPr>
                      <a:r>
                        <a:rPr sz="800" b="1" dirty="0">
                          <a:solidFill>
                            <a:srgbClr val="0D0D0D"/>
                          </a:solidFill>
                          <a:latin typeface="Times New Roman"/>
                          <a:cs typeface="Times New Roman"/>
                        </a:rPr>
                        <a:t>B</a:t>
                      </a:r>
                      <a:endParaRPr sz="800">
                        <a:latin typeface="Times New Roman"/>
                        <a:cs typeface="Times New Roman"/>
                      </a:endParaRPr>
                    </a:p>
                  </a:txBody>
                  <a:tcPr marL="0" marR="0" marT="0" marB="0">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3271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TC</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1430">
                        <a:lnSpc>
                          <a:spcPts val="1055"/>
                        </a:lnSpc>
                      </a:pPr>
                      <a:r>
                        <a:rPr sz="800" b="1" spc="-5" dirty="0">
                          <a:solidFill>
                            <a:srgbClr val="0D0D0D"/>
                          </a:solidFill>
                          <a:latin typeface="Times New Roman"/>
                          <a:cs typeface="Times New Roman"/>
                        </a:rPr>
                        <a:t>Travaux, services</a:t>
                      </a:r>
                      <a:r>
                        <a:rPr sz="800" b="1" spc="-45" dirty="0">
                          <a:solidFill>
                            <a:srgbClr val="0D0D0D"/>
                          </a:solidFill>
                          <a:latin typeface="Times New Roman"/>
                          <a:cs typeface="Times New Roman"/>
                        </a:rPr>
                        <a:t> </a:t>
                      </a:r>
                      <a:r>
                        <a:rPr sz="800" b="1" spc="-10" dirty="0">
                          <a:solidFill>
                            <a:srgbClr val="0D0D0D"/>
                          </a:solidFill>
                          <a:latin typeface="Times New Roman"/>
                          <a:cs typeface="Times New Roman"/>
                        </a:rPr>
                        <a:t>vendus</a:t>
                      </a:r>
                      <a:endParaRPr sz="800">
                        <a:latin typeface="Times New Roman"/>
                        <a:cs typeface="Times New Roman"/>
                      </a:endParaRPr>
                    </a:p>
                  </a:txBody>
                  <a:tcPr marL="0" marR="0" marT="0" marB="0">
                    <a:lnL w="12699">
                      <a:solidFill>
                        <a:srgbClr val="000000"/>
                      </a:solidFill>
                      <a:prstDash val="solid"/>
                    </a:lnL>
                    <a:lnT w="12699">
                      <a:solidFill>
                        <a:srgbClr val="000000"/>
                      </a:solidFill>
                      <a:prstDash val="solid"/>
                    </a:lnT>
                    <a:lnB w="12699">
                      <a:solidFill>
                        <a:srgbClr val="000000"/>
                      </a:solidFill>
                      <a:prstDash val="solid"/>
                    </a:lnB>
                  </a:tcPr>
                </a:tc>
                <a:tc>
                  <a:txBody>
                    <a:bodyPr/>
                    <a:lstStyle/>
                    <a:p>
                      <a:pPr marR="163830" algn="r">
                        <a:lnSpc>
                          <a:spcPts val="1055"/>
                        </a:lnSpc>
                      </a:pPr>
                      <a:r>
                        <a:rPr sz="800" b="1" dirty="0">
                          <a:solidFill>
                            <a:srgbClr val="0D0D0D"/>
                          </a:solidFill>
                          <a:latin typeface="Times New Roman"/>
                          <a:cs typeface="Times New Roman"/>
                        </a:rPr>
                        <a:t>C</a:t>
                      </a:r>
                      <a:endParaRPr sz="800">
                        <a:latin typeface="Times New Roman"/>
                        <a:cs typeface="Times New Roman"/>
                      </a:endParaRPr>
                    </a:p>
                  </a:txBody>
                  <a:tcPr marL="0" marR="0" marT="0" marB="0">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3335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TD</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1430">
                        <a:lnSpc>
                          <a:spcPts val="1065"/>
                        </a:lnSpc>
                      </a:pPr>
                      <a:r>
                        <a:rPr sz="800" b="1" spc="-5" dirty="0">
                          <a:solidFill>
                            <a:srgbClr val="0D0D0D"/>
                          </a:solidFill>
                          <a:latin typeface="Times New Roman"/>
                          <a:cs typeface="Times New Roman"/>
                        </a:rPr>
                        <a:t>Produits</a:t>
                      </a:r>
                      <a:r>
                        <a:rPr sz="800" b="1" spc="-75" dirty="0">
                          <a:solidFill>
                            <a:srgbClr val="0D0D0D"/>
                          </a:solidFill>
                          <a:latin typeface="Times New Roman"/>
                          <a:cs typeface="Times New Roman"/>
                        </a:rPr>
                        <a:t> </a:t>
                      </a:r>
                      <a:r>
                        <a:rPr sz="800" b="1" spc="-5" dirty="0">
                          <a:solidFill>
                            <a:srgbClr val="0D0D0D"/>
                          </a:solidFill>
                          <a:latin typeface="Times New Roman"/>
                          <a:cs typeface="Times New Roman"/>
                        </a:rPr>
                        <a:t>accessoires</a:t>
                      </a:r>
                      <a:endParaRPr sz="800">
                        <a:latin typeface="Times New Roman"/>
                        <a:cs typeface="Times New Roman"/>
                      </a:endParaRPr>
                    </a:p>
                  </a:txBody>
                  <a:tcPr marL="0" marR="0" marT="0" marB="0">
                    <a:lnL w="12699">
                      <a:solidFill>
                        <a:srgbClr val="000000"/>
                      </a:solidFill>
                      <a:prstDash val="solid"/>
                    </a:lnL>
                    <a:lnT w="12699">
                      <a:solidFill>
                        <a:srgbClr val="000000"/>
                      </a:solidFill>
                      <a:prstDash val="solid"/>
                    </a:lnT>
                    <a:lnB w="12699">
                      <a:solidFill>
                        <a:srgbClr val="000000"/>
                      </a:solidFill>
                      <a:prstDash val="solid"/>
                    </a:lnB>
                  </a:tcPr>
                </a:tc>
                <a:tc>
                  <a:txBody>
                    <a:bodyPr/>
                    <a:lstStyle/>
                    <a:p>
                      <a:pPr marR="163830" algn="r">
                        <a:lnSpc>
                          <a:spcPts val="1065"/>
                        </a:lnSpc>
                      </a:pPr>
                      <a:r>
                        <a:rPr sz="800" b="1" dirty="0">
                          <a:solidFill>
                            <a:srgbClr val="0D0D0D"/>
                          </a:solidFill>
                          <a:latin typeface="Times New Roman"/>
                          <a:cs typeface="Times New Roman"/>
                        </a:rPr>
                        <a:t>D</a:t>
                      </a:r>
                      <a:endParaRPr sz="800">
                        <a:latin typeface="Times New Roman"/>
                        <a:cs typeface="Times New Roman"/>
                      </a:endParaRPr>
                    </a:p>
                  </a:txBody>
                  <a:tcPr marL="0" marR="0" marT="0" marB="0">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3335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10" dirty="0">
                          <a:solidFill>
                            <a:srgbClr val="0D0D0D"/>
                          </a:solidFill>
                          <a:latin typeface="Times New Roman"/>
                          <a:cs typeface="Times New Roman"/>
                        </a:rPr>
                        <a:t>XB</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2015489">
                        <a:lnSpc>
                          <a:spcPts val="1055"/>
                        </a:lnSpc>
                      </a:pPr>
                      <a:r>
                        <a:rPr sz="800" b="1" spc="-5" dirty="0">
                          <a:solidFill>
                            <a:srgbClr val="FFFFFF"/>
                          </a:solidFill>
                          <a:latin typeface="Times New Roman"/>
                          <a:cs typeface="Times New Roman"/>
                        </a:rPr>
                        <a:t>CHIFFRE D'AFFAIRES </a:t>
                      </a:r>
                      <a:r>
                        <a:rPr sz="800" b="1" dirty="0">
                          <a:solidFill>
                            <a:srgbClr val="FFFFFF"/>
                          </a:solidFill>
                          <a:latin typeface="Times New Roman"/>
                          <a:cs typeface="Times New Roman"/>
                        </a:rPr>
                        <a:t>(A + B + C +</a:t>
                      </a:r>
                      <a:r>
                        <a:rPr sz="800" b="1" spc="-60" dirty="0">
                          <a:solidFill>
                            <a:srgbClr val="FFFFFF"/>
                          </a:solidFill>
                          <a:latin typeface="Times New Roman"/>
                          <a:cs typeface="Times New Roman"/>
                        </a:rPr>
                        <a:t> </a:t>
                      </a:r>
                      <a:r>
                        <a:rPr sz="800" b="1" spc="-5" dirty="0">
                          <a:solidFill>
                            <a:srgbClr val="FFFFFF"/>
                          </a:solidFill>
                          <a:latin typeface="Times New Roman"/>
                          <a:cs typeface="Times New Roman"/>
                        </a:rPr>
                        <a:t>D)</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43844">
                <a:tc>
                  <a:txBody>
                    <a:bodyPr/>
                    <a:lstStyle/>
                    <a:p>
                      <a:pPr marL="11430">
                        <a:lnSpc>
                          <a:spcPts val="1065"/>
                        </a:lnSpc>
                      </a:pPr>
                      <a:r>
                        <a:rPr sz="800" b="1" spc="-5" dirty="0">
                          <a:solidFill>
                            <a:srgbClr val="0D0D0D"/>
                          </a:solidFill>
                          <a:latin typeface="Times New Roman"/>
                          <a:cs typeface="Times New Roman"/>
                        </a:rPr>
                        <a:t>TE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40640">
                        <a:lnSpc>
                          <a:spcPts val="1065"/>
                        </a:lnSpc>
                      </a:pPr>
                      <a:r>
                        <a:rPr sz="800" b="1" spc="-5" dirty="0">
                          <a:solidFill>
                            <a:srgbClr val="0D0D0D"/>
                          </a:solidFill>
                          <a:latin typeface="Times New Roman"/>
                          <a:cs typeface="Times New Roman"/>
                        </a:rPr>
                        <a:t>Production </a:t>
                      </a:r>
                      <a:r>
                        <a:rPr sz="800" b="1" spc="-10" dirty="0">
                          <a:solidFill>
                            <a:srgbClr val="0D0D0D"/>
                          </a:solidFill>
                          <a:latin typeface="Times New Roman"/>
                          <a:cs typeface="Times New Roman"/>
                        </a:rPr>
                        <a:t>stockée </a:t>
                      </a:r>
                      <a:r>
                        <a:rPr sz="800" b="1" spc="-5" dirty="0">
                          <a:solidFill>
                            <a:srgbClr val="0D0D0D"/>
                          </a:solidFill>
                          <a:latin typeface="Times New Roman"/>
                          <a:cs typeface="Times New Roman"/>
                        </a:rPr>
                        <a:t>(ou</a:t>
                      </a:r>
                      <a:r>
                        <a:rPr sz="800" b="1" spc="50" dirty="0">
                          <a:solidFill>
                            <a:srgbClr val="0D0D0D"/>
                          </a:solidFill>
                          <a:latin typeface="Times New Roman"/>
                          <a:cs typeface="Times New Roman"/>
                        </a:rPr>
                        <a:t> </a:t>
                      </a:r>
                      <a:r>
                        <a:rPr sz="800" b="1" spc="-10" dirty="0">
                          <a:solidFill>
                            <a:srgbClr val="0D0D0D"/>
                          </a:solidFill>
                          <a:latin typeface="Times New Roman"/>
                          <a:cs typeface="Times New Roman"/>
                        </a:rPr>
                        <a:t>déstockage)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9715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6</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TF</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Production</a:t>
                      </a:r>
                      <a:r>
                        <a:rPr sz="800" b="1" spc="-35" dirty="0">
                          <a:solidFill>
                            <a:srgbClr val="0D0D0D"/>
                          </a:solidFill>
                          <a:latin typeface="Times New Roman"/>
                          <a:cs typeface="Times New Roman"/>
                        </a:rPr>
                        <a:t> </a:t>
                      </a:r>
                      <a:r>
                        <a:rPr sz="800" b="1" spc="-10" dirty="0">
                          <a:solidFill>
                            <a:srgbClr val="0D0D0D"/>
                          </a:solidFill>
                          <a:latin typeface="Times New Roman"/>
                          <a:cs typeface="Times New Roman"/>
                        </a:rPr>
                        <a:t>immobilisée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TG</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10" dirty="0">
                          <a:solidFill>
                            <a:srgbClr val="0D0D0D"/>
                          </a:solidFill>
                          <a:latin typeface="Times New Roman"/>
                          <a:cs typeface="Times New Roman"/>
                        </a:rPr>
                        <a:t>Subventions</a:t>
                      </a:r>
                      <a:r>
                        <a:rPr sz="800" b="1" spc="10" dirty="0">
                          <a:solidFill>
                            <a:srgbClr val="0D0D0D"/>
                          </a:solidFill>
                          <a:latin typeface="Times New Roman"/>
                          <a:cs typeface="Times New Roman"/>
                        </a:rPr>
                        <a:t> </a:t>
                      </a:r>
                      <a:r>
                        <a:rPr sz="800" b="1" spc="-5" dirty="0">
                          <a:solidFill>
                            <a:srgbClr val="0D0D0D"/>
                          </a:solidFill>
                          <a:latin typeface="Times New Roman"/>
                          <a:cs typeface="Times New Roman"/>
                        </a:rPr>
                        <a:t>d’exploitation</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TH</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Autres</a:t>
                      </a:r>
                      <a:r>
                        <a:rPr sz="800" b="1" spc="-50" dirty="0">
                          <a:solidFill>
                            <a:srgbClr val="0D0D0D"/>
                          </a:solidFill>
                          <a:latin typeface="Times New Roman"/>
                          <a:cs typeface="Times New Roman"/>
                        </a:rPr>
                        <a:t> </a:t>
                      </a:r>
                      <a:r>
                        <a:rPr sz="800" b="1" spc="-10" dirty="0">
                          <a:solidFill>
                            <a:srgbClr val="0D0D0D"/>
                          </a:solidFill>
                          <a:latin typeface="Times New Roman"/>
                          <a:cs typeface="Times New Roman"/>
                        </a:rPr>
                        <a:t>produits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2715"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21</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C00000"/>
                          </a:solidFill>
                          <a:latin typeface="Times New Roman"/>
                          <a:cs typeface="Times New Roman"/>
                        </a:rPr>
                        <a:t>TI</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C00000"/>
                          </a:solidFill>
                          <a:latin typeface="Times New Roman"/>
                          <a:cs typeface="Times New Roman"/>
                        </a:rPr>
                        <a:t>Transferts de charges</a:t>
                      </a:r>
                      <a:r>
                        <a:rPr sz="800" b="1" dirty="0">
                          <a:solidFill>
                            <a:srgbClr val="C00000"/>
                          </a:solidFill>
                          <a:latin typeface="Times New Roman"/>
                          <a:cs typeface="Times New Roman"/>
                        </a:rPr>
                        <a:t> </a:t>
                      </a:r>
                      <a:r>
                        <a:rPr sz="800" b="1" spc="-5" dirty="0">
                          <a:solidFill>
                            <a:srgbClr val="C00000"/>
                          </a:solidFill>
                          <a:latin typeface="Times New Roman"/>
                          <a:cs typeface="Times New Roman"/>
                        </a:rPr>
                        <a:t>d'exploitation</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2715" algn="r">
                        <a:lnSpc>
                          <a:spcPts val="1065"/>
                        </a:lnSpc>
                      </a:pPr>
                      <a:r>
                        <a:rPr sz="800" b="1" dirty="0">
                          <a:solidFill>
                            <a:srgbClr val="C00000"/>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C00000"/>
                          </a:solidFill>
                          <a:latin typeface="Times New Roman"/>
                          <a:cs typeface="Times New Roman"/>
                        </a:rPr>
                        <a:t>12</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RC</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40640">
                        <a:lnSpc>
                          <a:spcPts val="1055"/>
                        </a:lnSpc>
                      </a:pPr>
                      <a:r>
                        <a:rPr sz="800" b="1" spc="-5" dirty="0">
                          <a:solidFill>
                            <a:srgbClr val="0D0D0D"/>
                          </a:solidFill>
                          <a:latin typeface="Times New Roman"/>
                          <a:cs typeface="Times New Roman"/>
                        </a:rPr>
                        <a:t>Achats de </a:t>
                      </a:r>
                      <a:r>
                        <a:rPr sz="800" b="1" spc="-10" dirty="0">
                          <a:solidFill>
                            <a:srgbClr val="0D0D0D"/>
                          </a:solidFill>
                          <a:latin typeface="Times New Roman"/>
                          <a:cs typeface="Times New Roman"/>
                        </a:rPr>
                        <a:t>matières premières </a:t>
                      </a:r>
                      <a:r>
                        <a:rPr sz="800" b="1" spc="-5" dirty="0">
                          <a:solidFill>
                            <a:srgbClr val="0D0D0D"/>
                          </a:solidFill>
                          <a:latin typeface="Times New Roman"/>
                          <a:cs typeface="Times New Roman"/>
                        </a:rPr>
                        <a:t>et fournitures</a:t>
                      </a:r>
                      <a:r>
                        <a:rPr sz="800" b="1" spc="165" dirty="0">
                          <a:solidFill>
                            <a:srgbClr val="0D0D0D"/>
                          </a:solidFill>
                          <a:latin typeface="Times New Roman"/>
                          <a:cs typeface="Times New Roman"/>
                        </a:rPr>
                        <a:t> </a:t>
                      </a:r>
                      <a:r>
                        <a:rPr sz="800" b="1" spc="-5" dirty="0">
                          <a:solidFill>
                            <a:srgbClr val="0D0D0D"/>
                          </a:solidFill>
                          <a:latin typeface="Times New Roman"/>
                          <a:cs typeface="Times New Roman"/>
                        </a:rPr>
                        <a:t>liées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22</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RD</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10" dirty="0">
                          <a:solidFill>
                            <a:srgbClr val="0D0D0D"/>
                          </a:solidFill>
                          <a:latin typeface="Times New Roman"/>
                          <a:cs typeface="Times New Roman"/>
                        </a:rPr>
                        <a:t>Variation </a:t>
                      </a:r>
                      <a:r>
                        <a:rPr sz="800" b="1" spc="-5" dirty="0">
                          <a:solidFill>
                            <a:srgbClr val="0D0D0D"/>
                          </a:solidFill>
                          <a:latin typeface="Times New Roman"/>
                          <a:cs typeface="Times New Roman"/>
                        </a:rPr>
                        <a:t>de </a:t>
                      </a:r>
                      <a:r>
                        <a:rPr sz="800" b="1" spc="-10" dirty="0">
                          <a:solidFill>
                            <a:srgbClr val="0D0D0D"/>
                          </a:solidFill>
                          <a:latin typeface="Times New Roman"/>
                          <a:cs typeface="Times New Roman"/>
                        </a:rPr>
                        <a:t>stocks </a:t>
                      </a:r>
                      <a:r>
                        <a:rPr sz="800" b="1" spc="-5" dirty="0">
                          <a:solidFill>
                            <a:srgbClr val="0D0D0D"/>
                          </a:solidFill>
                          <a:latin typeface="Times New Roman"/>
                          <a:cs typeface="Times New Roman"/>
                        </a:rPr>
                        <a:t>de </a:t>
                      </a:r>
                      <a:r>
                        <a:rPr sz="800" b="1" spc="-10" dirty="0">
                          <a:solidFill>
                            <a:srgbClr val="0D0D0D"/>
                          </a:solidFill>
                          <a:latin typeface="Times New Roman"/>
                          <a:cs typeface="Times New Roman"/>
                        </a:rPr>
                        <a:t>matières premières </a:t>
                      </a:r>
                      <a:r>
                        <a:rPr sz="800" b="1" spc="-5" dirty="0">
                          <a:solidFill>
                            <a:srgbClr val="0D0D0D"/>
                          </a:solidFill>
                          <a:latin typeface="Times New Roman"/>
                          <a:cs typeface="Times New Roman"/>
                        </a:rPr>
                        <a:t>et fournitures </a:t>
                      </a:r>
                      <a:r>
                        <a:rPr sz="800" b="1" spc="70" dirty="0">
                          <a:solidFill>
                            <a:srgbClr val="0D0D0D"/>
                          </a:solidFill>
                          <a:latin typeface="Times New Roman"/>
                          <a:cs typeface="Times New Roman"/>
                        </a:rPr>
                        <a:t> </a:t>
                      </a:r>
                      <a:r>
                        <a:rPr sz="800" b="1" spc="-5" dirty="0">
                          <a:solidFill>
                            <a:srgbClr val="0D0D0D"/>
                          </a:solidFill>
                          <a:latin typeface="Times New Roman"/>
                          <a:cs typeface="Times New Roman"/>
                        </a:rPr>
                        <a:t>liées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9715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6</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Autres</a:t>
                      </a:r>
                      <a:r>
                        <a:rPr sz="800" b="1" spc="-60" dirty="0">
                          <a:solidFill>
                            <a:srgbClr val="0D0D0D"/>
                          </a:solidFill>
                          <a:latin typeface="Times New Roman"/>
                          <a:cs typeface="Times New Roman"/>
                        </a:rPr>
                        <a:t> </a:t>
                      </a:r>
                      <a:r>
                        <a:rPr sz="800" b="1" spc="-10" dirty="0">
                          <a:solidFill>
                            <a:srgbClr val="0D0D0D"/>
                          </a:solidFill>
                          <a:latin typeface="Times New Roman"/>
                          <a:cs typeface="Times New Roman"/>
                        </a:rPr>
                        <a:t>achats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22</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RF</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10" dirty="0">
                          <a:solidFill>
                            <a:srgbClr val="0D0D0D"/>
                          </a:solidFill>
                          <a:latin typeface="Times New Roman"/>
                          <a:cs typeface="Times New Roman"/>
                        </a:rPr>
                        <a:t>Variation </a:t>
                      </a:r>
                      <a:r>
                        <a:rPr sz="800" b="1" spc="-5" dirty="0">
                          <a:solidFill>
                            <a:srgbClr val="0D0D0D"/>
                          </a:solidFill>
                          <a:latin typeface="Times New Roman"/>
                          <a:cs typeface="Times New Roman"/>
                        </a:rPr>
                        <a:t>de </a:t>
                      </a:r>
                      <a:r>
                        <a:rPr sz="800" b="1" spc="-10" dirty="0">
                          <a:solidFill>
                            <a:srgbClr val="0D0D0D"/>
                          </a:solidFill>
                          <a:latin typeface="Times New Roman"/>
                          <a:cs typeface="Times New Roman"/>
                        </a:rPr>
                        <a:t>stocks </a:t>
                      </a:r>
                      <a:r>
                        <a:rPr sz="800" b="1" spc="-5" dirty="0">
                          <a:solidFill>
                            <a:srgbClr val="0D0D0D"/>
                          </a:solidFill>
                          <a:latin typeface="Times New Roman"/>
                          <a:cs typeface="Times New Roman"/>
                        </a:rPr>
                        <a:t>d’autres</a:t>
                      </a:r>
                      <a:r>
                        <a:rPr sz="800" b="1" spc="155" dirty="0">
                          <a:solidFill>
                            <a:srgbClr val="0D0D0D"/>
                          </a:solidFill>
                          <a:latin typeface="Times New Roman"/>
                          <a:cs typeface="Times New Roman"/>
                        </a:rPr>
                        <a:t> </a:t>
                      </a:r>
                      <a:r>
                        <a:rPr sz="800" b="1" spc="-10" dirty="0">
                          <a:solidFill>
                            <a:srgbClr val="0D0D0D"/>
                          </a:solidFill>
                          <a:latin typeface="Times New Roman"/>
                          <a:cs typeface="Times New Roman"/>
                        </a:rPr>
                        <a:t>approvisionnements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8191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6</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RG</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10" dirty="0">
                          <a:solidFill>
                            <a:srgbClr val="0D0D0D"/>
                          </a:solidFill>
                          <a:latin typeface="Times New Roman"/>
                          <a:cs typeface="Times New Roman"/>
                        </a:rPr>
                        <a:t>Transports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23</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RH</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Services</a:t>
                      </a:r>
                      <a:r>
                        <a:rPr sz="800" b="1" spc="-50" dirty="0">
                          <a:solidFill>
                            <a:srgbClr val="0D0D0D"/>
                          </a:solidFill>
                          <a:latin typeface="Times New Roman"/>
                          <a:cs typeface="Times New Roman"/>
                        </a:rPr>
                        <a:t> </a:t>
                      </a:r>
                      <a:r>
                        <a:rPr sz="800" b="1" spc="-5" dirty="0">
                          <a:solidFill>
                            <a:srgbClr val="0D0D0D"/>
                          </a:solidFill>
                          <a:latin typeface="Times New Roman"/>
                          <a:cs typeface="Times New Roman"/>
                        </a:rPr>
                        <a:t>extérieurs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24</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RI</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40640">
                        <a:lnSpc>
                          <a:spcPts val="1055"/>
                        </a:lnSpc>
                      </a:pPr>
                      <a:r>
                        <a:rPr sz="800" b="1" spc="-10" dirty="0">
                          <a:solidFill>
                            <a:srgbClr val="0D0D0D"/>
                          </a:solidFill>
                          <a:latin typeface="Times New Roman"/>
                          <a:cs typeface="Times New Roman"/>
                        </a:rPr>
                        <a:t>Impôts </a:t>
                      </a:r>
                      <a:r>
                        <a:rPr sz="800" b="1" spc="-5" dirty="0">
                          <a:solidFill>
                            <a:srgbClr val="0D0D0D"/>
                          </a:solidFill>
                          <a:latin typeface="Times New Roman"/>
                          <a:cs typeface="Times New Roman"/>
                        </a:rPr>
                        <a:t>et</a:t>
                      </a:r>
                      <a:r>
                        <a:rPr sz="800" b="1" spc="-30" dirty="0">
                          <a:solidFill>
                            <a:srgbClr val="0D0D0D"/>
                          </a:solidFill>
                          <a:latin typeface="Times New Roman"/>
                          <a:cs typeface="Times New Roman"/>
                        </a:rPr>
                        <a:t> </a:t>
                      </a:r>
                      <a:r>
                        <a:rPr sz="800" b="1" dirty="0">
                          <a:solidFill>
                            <a:srgbClr val="0D0D0D"/>
                          </a:solidFill>
                          <a:latin typeface="Times New Roman"/>
                          <a:cs typeface="Times New Roman"/>
                        </a:rPr>
                        <a:t>taxes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25</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RJ</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Autres</a:t>
                      </a:r>
                      <a:r>
                        <a:rPr sz="800" b="1" spc="-80" dirty="0">
                          <a:solidFill>
                            <a:srgbClr val="0D0D0D"/>
                          </a:solidFill>
                          <a:latin typeface="Times New Roman"/>
                          <a:cs typeface="Times New Roman"/>
                        </a:rPr>
                        <a:t> </a:t>
                      </a:r>
                      <a:r>
                        <a:rPr sz="800" b="1" spc="-5" dirty="0">
                          <a:solidFill>
                            <a:srgbClr val="0D0D0D"/>
                          </a:solidFill>
                          <a:latin typeface="Times New Roman"/>
                          <a:cs typeface="Times New Roman"/>
                        </a:rPr>
                        <a:t>charges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26</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10" dirty="0">
                          <a:solidFill>
                            <a:srgbClr val="0D0D0D"/>
                          </a:solidFill>
                          <a:latin typeface="Times New Roman"/>
                          <a:cs typeface="Times New Roman"/>
                        </a:rPr>
                        <a:t>XC</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51890">
                        <a:lnSpc>
                          <a:spcPts val="1055"/>
                        </a:lnSpc>
                      </a:pPr>
                      <a:r>
                        <a:rPr sz="800" b="1" spc="-10" dirty="0">
                          <a:solidFill>
                            <a:srgbClr val="FFFFFF"/>
                          </a:solidFill>
                          <a:latin typeface="Times New Roman"/>
                          <a:cs typeface="Times New Roman"/>
                        </a:rPr>
                        <a:t>VALEUR </a:t>
                      </a:r>
                      <a:r>
                        <a:rPr sz="800" b="1" spc="-5" dirty="0">
                          <a:solidFill>
                            <a:srgbClr val="FFFFFF"/>
                          </a:solidFill>
                          <a:latin typeface="Times New Roman"/>
                          <a:cs typeface="Times New Roman"/>
                        </a:rPr>
                        <a:t>AJOUTEE    (XB +RA+RB) </a:t>
                      </a:r>
                      <a:r>
                        <a:rPr sz="800" b="1" dirty="0">
                          <a:solidFill>
                            <a:srgbClr val="FFFFFF"/>
                          </a:solidFill>
                          <a:latin typeface="Times New Roman"/>
                          <a:cs typeface="Times New Roman"/>
                        </a:rPr>
                        <a:t>+ </a:t>
                      </a:r>
                      <a:r>
                        <a:rPr sz="800" b="1" spc="-15" dirty="0">
                          <a:solidFill>
                            <a:srgbClr val="FFFFFF"/>
                          </a:solidFill>
                          <a:latin typeface="Times New Roman"/>
                          <a:cs typeface="Times New Roman"/>
                        </a:rPr>
                        <a:t>(somme </a:t>
                      </a:r>
                      <a:r>
                        <a:rPr sz="800" b="1" spc="-5" dirty="0">
                          <a:solidFill>
                            <a:srgbClr val="FFFFFF"/>
                          </a:solidFill>
                          <a:latin typeface="Times New Roman"/>
                          <a:cs typeface="Times New Roman"/>
                        </a:rPr>
                        <a:t>TE </a:t>
                      </a:r>
                      <a:r>
                        <a:rPr sz="800" b="1" dirty="0">
                          <a:solidFill>
                            <a:srgbClr val="FFFFFF"/>
                          </a:solidFill>
                          <a:latin typeface="Times New Roman"/>
                          <a:cs typeface="Times New Roman"/>
                        </a:rPr>
                        <a:t>à</a:t>
                      </a:r>
                      <a:r>
                        <a:rPr sz="800" b="1" spc="105" dirty="0">
                          <a:solidFill>
                            <a:srgbClr val="FFFFFF"/>
                          </a:solidFill>
                          <a:latin typeface="Times New Roman"/>
                          <a:cs typeface="Times New Roman"/>
                        </a:rPr>
                        <a:t> </a:t>
                      </a:r>
                      <a:r>
                        <a:rPr sz="800" b="1" dirty="0">
                          <a:solidFill>
                            <a:srgbClr val="FFFFFF"/>
                          </a:solidFill>
                          <a:latin typeface="Times New Roman"/>
                          <a:cs typeface="Times New Roman"/>
                        </a:rPr>
                        <a:t>RJ)</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43844">
                <a:tc>
                  <a:txBody>
                    <a:bodyPr/>
                    <a:lstStyle/>
                    <a:p>
                      <a:pPr marL="11430">
                        <a:lnSpc>
                          <a:spcPts val="1065"/>
                        </a:lnSpc>
                      </a:pPr>
                      <a:r>
                        <a:rPr sz="800" b="1" spc="-5" dirty="0">
                          <a:solidFill>
                            <a:srgbClr val="0D0D0D"/>
                          </a:solidFill>
                          <a:latin typeface="Times New Roman"/>
                          <a:cs typeface="Times New Roman"/>
                        </a:rPr>
                        <a:t>RK</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Charges de</a:t>
                      </a:r>
                      <a:r>
                        <a:rPr sz="800" b="1" spc="-40" dirty="0">
                          <a:solidFill>
                            <a:srgbClr val="0D0D0D"/>
                          </a:solidFill>
                          <a:latin typeface="Times New Roman"/>
                          <a:cs typeface="Times New Roman"/>
                        </a:rPr>
                        <a:t> </a:t>
                      </a:r>
                      <a:r>
                        <a:rPr sz="800" b="1" spc="-10" dirty="0">
                          <a:solidFill>
                            <a:srgbClr val="0D0D0D"/>
                          </a:solidFill>
                          <a:latin typeface="Times New Roman"/>
                          <a:cs typeface="Times New Roman"/>
                        </a:rPr>
                        <a:t>personnel</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27</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10" dirty="0">
                          <a:solidFill>
                            <a:srgbClr val="0D0D0D"/>
                          </a:solidFill>
                          <a:latin typeface="Times New Roman"/>
                          <a:cs typeface="Times New Roman"/>
                        </a:rPr>
                        <a:t>XD</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520190">
                        <a:lnSpc>
                          <a:spcPts val="1055"/>
                        </a:lnSpc>
                      </a:pPr>
                      <a:r>
                        <a:rPr sz="800" b="1" spc="-10" dirty="0">
                          <a:solidFill>
                            <a:srgbClr val="FFFFFF"/>
                          </a:solidFill>
                          <a:latin typeface="Times New Roman"/>
                          <a:cs typeface="Times New Roman"/>
                        </a:rPr>
                        <a:t>EXCEDENT </a:t>
                      </a:r>
                      <a:r>
                        <a:rPr sz="800" b="1" dirty="0">
                          <a:solidFill>
                            <a:srgbClr val="FFFFFF"/>
                          </a:solidFill>
                          <a:latin typeface="Times New Roman"/>
                          <a:cs typeface="Times New Roman"/>
                        </a:rPr>
                        <a:t>BRUT </a:t>
                      </a:r>
                      <a:r>
                        <a:rPr sz="800" b="1" spc="-5" dirty="0">
                          <a:solidFill>
                            <a:srgbClr val="FFFFFF"/>
                          </a:solidFill>
                          <a:latin typeface="Times New Roman"/>
                          <a:cs typeface="Times New Roman"/>
                        </a:rPr>
                        <a:t>D'EXPLOITATION</a:t>
                      </a:r>
                      <a:r>
                        <a:rPr sz="800" b="1" dirty="0">
                          <a:solidFill>
                            <a:srgbClr val="FFFFFF"/>
                          </a:solidFill>
                          <a:latin typeface="Times New Roman"/>
                          <a:cs typeface="Times New Roman"/>
                        </a:rPr>
                        <a:t> </a:t>
                      </a:r>
                      <a:r>
                        <a:rPr sz="800" b="1" spc="-5" dirty="0">
                          <a:solidFill>
                            <a:srgbClr val="FFFFFF"/>
                          </a:solidFill>
                          <a:latin typeface="Times New Roman"/>
                          <a:cs typeface="Times New Roman"/>
                        </a:rPr>
                        <a:t>(XC+RK)</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43844">
                <a:tc>
                  <a:txBody>
                    <a:bodyPr/>
                    <a:lstStyle/>
                    <a:p>
                      <a:pPr marL="11430">
                        <a:lnSpc>
                          <a:spcPts val="1065"/>
                        </a:lnSpc>
                      </a:pPr>
                      <a:r>
                        <a:rPr sz="800" b="1" spc="-5" dirty="0">
                          <a:solidFill>
                            <a:srgbClr val="0D0D0D"/>
                          </a:solidFill>
                          <a:latin typeface="Times New Roman"/>
                          <a:cs typeface="Times New Roman"/>
                        </a:rPr>
                        <a:t>TJ</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Reprises </a:t>
                      </a:r>
                      <a:r>
                        <a:rPr sz="800" b="1" spc="-10" dirty="0">
                          <a:solidFill>
                            <a:srgbClr val="0D0D0D"/>
                          </a:solidFill>
                          <a:latin typeface="Times New Roman"/>
                          <a:cs typeface="Times New Roman"/>
                        </a:rPr>
                        <a:t>d’amortissements, provisions </a:t>
                      </a:r>
                      <a:r>
                        <a:rPr sz="800" b="1" spc="-5" dirty="0">
                          <a:solidFill>
                            <a:srgbClr val="0D0D0D"/>
                          </a:solidFill>
                          <a:latin typeface="Times New Roman"/>
                          <a:cs typeface="Times New Roman"/>
                        </a:rPr>
                        <a:t>et </a:t>
                      </a:r>
                      <a:r>
                        <a:rPr sz="800" b="1" spc="5" dirty="0">
                          <a:solidFill>
                            <a:srgbClr val="0D0D0D"/>
                          </a:solidFill>
                          <a:latin typeface="Times New Roman"/>
                          <a:cs typeface="Times New Roman"/>
                        </a:rPr>
                        <a:t> </a:t>
                      </a:r>
                      <a:r>
                        <a:rPr sz="800" b="1" spc="-10" dirty="0">
                          <a:solidFill>
                            <a:srgbClr val="0D0D0D"/>
                          </a:solidFill>
                          <a:latin typeface="Times New Roman"/>
                          <a:cs typeface="Times New Roman"/>
                        </a:rPr>
                        <a:t>dépréciations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271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28</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RL</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C00000"/>
                          </a:solidFill>
                          <a:latin typeface="Times New Roman"/>
                          <a:cs typeface="Times New Roman"/>
                        </a:rPr>
                        <a:t>Dotations </a:t>
                      </a:r>
                      <a:r>
                        <a:rPr sz="800" b="1" spc="-10" dirty="0">
                          <a:solidFill>
                            <a:srgbClr val="C00000"/>
                          </a:solidFill>
                          <a:latin typeface="Times New Roman"/>
                          <a:cs typeface="Times New Roman"/>
                        </a:rPr>
                        <a:t>aux amortissements, aux provisions </a:t>
                      </a:r>
                      <a:r>
                        <a:rPr sz="800" b="1" spc="-5" dirty="0">
                          <a:solidFill>
                            <a:srgbClr val="C00000"/>
                          </a:solidFill>
                          <a:latin typeface="Times New Roman"/>
                          <a:cs typeface="Times New Roman"/>
                        </a:rPr>
                        <a:t>et </a:t>
                      </a:r>
                      <a:r>
                        <a:rPr sz="800" b="1" spc="40" dirty="0">
                          <a:solidFill>
                            <a:srgbClr val="C00000"/>
                          </a:solidFill>
                          <a:latin typeface="Times New Roman"/>
                          <a:cs typeface="Times New Roman"/>
                        </a:rPr>
                        <a:t> </a:t>
                      </a:r>
                      <a:r>
                        <a:rPr sz="800" b="1" spc="-10" dirty="0">
                          <a:solidFill>
                            <a:srgbClr val="C00000"/>
                          </a:solidFill>
                          <a:latin typeface="Times New Roman"/>
                          <a:cs typeface="Times New Roman"/>
                        </a:rPr>
                        <a:t>dépréciations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13030" algn="r">
                        <a:lnSpc>
                          <a:spcPts val="1055"/>
                        </a:lnSpc>
                      </a:pPr>
                      <a:r>
                        <a:rPr sz="800" spc="5" dirty="0">
                          <a:solidFill>
                            <a:srgbClr val="0D0D0D"/>
                          </a:solidFill>
                          <a:latin typeface="Times New Roman"/>
                          <a:cs typeface="Times New Roman"/>
                        </a:rPr>
                        <a:t>3</a:t>
                      </a:r>
                      <a:r>
                        <a:rPr sz="800" spc="-5" dirty="0">
                          <a:solidFill>
                            <a:srgbClr val="0D0D0D"/>
                          </a:solidFill>
                          <a:latin typeface="Times New Roman"/>
                          <a:cs typeface="Times New Roman"/>
                        </a:rPr>
                        <a:t>C&amp;</a:t>
                      </a:r>
                      <a:r>
                        <a:rPr sz="800" spc="5" dirty="0">
                          <a:solidFill>
                            <a:srgbClr val="0D0D0D"/>
                          </a:solidFill>
                          <a:latin typeface="Times New Roman"/>
                          <a:cs typeface="Times New Roman"/>
                        </a:rPr>
                        <a:t>2</a:t>
                      </a:r>
                      <a:r>
                        <a:rPr sz="800" dirty="0">
                          <a:solidFill>
                            <a:srgbClr val="0D0D0D"/>
                          </a:solidFill>
                          <a:latin typeface="Times New Roman"/>
                          <a:cs typeface="Times New Roman"/>
                        </a:rPr>
                        <a:t>8</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10" dirty="0">
                          <a:solidFill>
                            <a:srgbClr val="0D0D0D"/>
                          </a:solidFill>
                          <a:latin typeface="Times New Roman"/>
                          <a:cs typeface="Times New Roman"/>
                        </a:rPr>
                        <a:t>XE</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671320">
                        <a:lnSpc>
                          <a:spcPts val="1065"/>
                        </a:lnSpc>
                      </a:pPr>
                      <a:r>
                        <a:rPr sz="800" b="1" spc="-5" dirty="0">
                          <a:solidFill>
                            <a:srgbClr val="FFFFFF"/>
                          </a:solidFill>
                          <a:latin typeface="Times New Roman"/>
                          <a:cs typeface="Times New Roman"/>
                        </a:rPr>
                        <a:t>RESULTAT D'EXPLOITATION (XD+TJ+</a:t>
                      </a:r>
                      <a:r>
                        <a:rPr sz="800" b="1" spc="-25" dirty="0">
                          <a:solidFill>
                            <a:srgbClr val="FFFFFF"/>
                          </a:solidFill>
                          <a:latin typeface="Times New Roman"/>
                          <a:cs typeface="Times New Roman"/>
                        </a:rPr>
                        <a:t> </a:t>
                      </a:r>
                      <a:r>
                        <a:rPr sz="800" b="1" spc="-5" dirty="0">
                          <a:solidFill>
                            <a:srgbClr val="FFFFFF"/>
                          </a:solidFill>
                          <a:latin typeface="Times New Roman"/>
                          <a:cs typeface="Times New Roman"/>
                        </a:rPr>
                        <a:t>RL)</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42461">
                <a:tc>
                  <a:txBody>
                    <a:bodyPr/>
                    <a:lstStyle/>
                    <a:p>
                      <a:pPr marL="11430">
                        <a:lnSpc>
                          <a:spcPts val="1055"/>
                        </a:lnSpc>
                      </a:pPr>
                      <a:r>
                        <a:rPr sz="800" b="1" spc="-5" dirty="0">
                          <a:solidFill>
                            <a:srgbClr val="0D0D0D"/>
                          </a:solidFill>
                          <a:latin typeface="Times New Roman"/>
                          <a:cs typeface="Times New Roman"/>
                        </a:rPr>
                        <a:t>TK</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10" dirty="0">
                          <a:solidFill>
                            <a:srgbClr val="0D0D0D"/>
                          </a:solidFill>
                          <a:latin typeface="Times New Roman"/>
                          <a:cs typeface="Times New Roman"/>
                        </a:rPr>
                        <a:t>Revenus </a:t>
                      </a:r>
                      <a:r>
                        <a:rPr sz="800" b="1" spc="-5" dirty="0">
                          <a:solidFill>
                            <a:srgbClr val="0D0D0D"/>
                          </a:solidFill>
                          <a:latin typeface="Times New Roman"/>
                          <a:cs typeface="Times New Roman"/>
                        </a:rPr>
                        <a:t>financiers et</a:t>
                      </a:r>
                      <a:r>
                        <a:rPr sz="800" b="1" spc="40" dirty="0">
                          <a:solidFill>
                            <a:srgbClr val="0D0D0D"/>
                          </a:solidFill>
                          <a:latin typeface="Times New Roman"/>
                          <a:cs typeface="Times New Roman"/>
                        </a:rPr>
                        <a:t> </a:t>
                      </a:r>
                      <a:r>
                        <a:rPr sz="800" b="1" spc="-10" dirty="0">
                          <a:solidFill>
                            <a:srgbClr val="0D0D0D"/>
                          </a:solidFill>
                          <a:latin typeface="Times New Roman"/>
                          <a:cs typeface="Times New Roman"/>
                        </a:rPr>
                        <a:t>assimilés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2715"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29</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TL</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Reprises de </a:t>
                      </a:r>
                      <a:r>
                        <a:rPr sz="800" b="1" spc="-10" dirty="0">
                          <a:solidFill>
                            <a:srgbClr val="0D0D0D"/>
                          </a:solidFill>
                          <a:latin typeface="Times New Roman"/>
                          <a:cs typeface="Times New Roman"/>
                        </a:rPr>
                        <a:t>provisions  </a:t>
                      </a:r>
                      <a:r>
                        <a:rPr sz="800" b="1" spc="-5" dirty="0">
                          <a:solidFill>
                            <a:srgbClr val="0D0D0D"/>
                          </a:solidFill>
                          <a:latin typeface="Times New Roman"/>
                          <a:cs typeface="Times New Roman"/>
                        </a:rPr>
                        <a:t>et </a:t>
                      </a:r>
                      <a:r>
                        <a:rPr sz="800" b="1" spc="-10" dirty="0">
                          <a:solidFill>
                            <a:srgbClr val="0D0D0D"/>
                          </a:solidFill>
                          <a:latin typeface="Times New Roman"/>
                          <a:cs typeface="Times New Roman"/>
                        </a:rPr>
                        <a:t>dépréciations</a:t>
                      </a:r>
                      <a:r>
                        <a:rPr sz="800" b="1" spc="145" dirty="0">
                          <a:solidFill>
                            <a:srgbClr val="0D0D0D"/>
                          </a:solidFill>
                          <a:latin typeface="Times New Roman"/>
                          <a:cs typeface="Times New Roman"/>
                        </a:rPr>
                        <a:t> </a:t>
                      </a:r>
                      <a:r>
                        <a:rPr sz="800" b="1" spc="-5" dirty="0">
                          <a:solidFill>
                            <a:srgbClr val="0D0D0D"/>
                          </a:solidFill>
                          <a:latin typeface="Times New Roman"/>
                          <a:cs typeface="Times New Roman"/>
                        </a:rPr>
                        <a:t>financières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1747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28</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TM</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Transferts de charges</a:t>
                      </a:r>
                      <a:r>
                        <a:rPr sz="800" b="1" spc="-25" dirty="0">
                          <a:solidFill>
                            <a:srgbClr val="0D0D0D"/>
                          </a:solidFill>
                          <a:latin typeface="Times New Roman"/>
                          <a:cs typeface="Times New Roman"/>
                        </a:rPr>
                        <a:t> </a:t>
                      </a:r>
                      <a:r>
                        <a:rPr sz="800" b="1" spc="-5" dirty="0">
                          <a:solidFill>
                            <a:srgbClr val="0D0D0D"/>
                          </a:solidFill>
                          <a:latin typeface="Times New Roman"/>
                          <a:cs typeface="Times New Roman"/>
                        </a:rPr>
                        <a:t>financières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17475"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12</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RM</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Frais financiers et charges</a:t>
                      </a:r>
                      <a:r>
                        <a:rPr sz="800" b="1" spc="25" dirty="0">
                          <a:solidFill>
                            <a:srgbClr val="0D0D0D"/>
                          </a:solidFill>
                          <a:latin typeface="Times New Roman"/>
                          <a:cs typeface="Times New Roman"/>
                        </a:rPr>
                        <a:t> </a:t>
                      </a:r>
                      <a:r>
                        <a:rPr sz="800" b="1" spc="-10" dirty="0">
                          <a:solidFill>
                            <a:srgbClr val="0D0D0D"/>
                          </a:solidFill>
                          <a:latin typeface="Times New Roman"/>
                          <a:cs typeface="Times New Roman"/>
                        </a:rPr>
                        <a:t>assimilées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29</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RN</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Dotations </a:t>
                      </a:r>
                      <a:r>
                        <a:rPr sz="800" b="1" spc="-10" dirty="0">
                          <a:solidFill>
                            <a:srgbClr val="0D0D0D"/>
                          </a:solidFill>
                          <a:latin typeface="Times New Roman"/>
                          <a:cs typeface="Times New Roman"/>
                        </a:rPr>
                        <a:t>aux provisions </a:t>
                      </a:r>
                      <a:r>
                        <a:rPr sz="800" b="1" spc="-5" dirty="0">
                          <a:solidFill>
                            <a:srgbClr val="0D0D0D"/>
                          </a:solidFill>
                          <a:latin typeface="Times New Roman"/>
                          <a:cs typeface="Times New Roman"/>
                        </a:rPr>
                        <a:t>et </a:t>
                      </a:r>
                      <a:r>
                        <a:rPr sz="800" b="1" spc="-10" dirty="0">
                          <a:solidFill>
                            <a:srgbClr val="0D0D0D"/>
                          </a:solidFill>
                          <a:latin typeface="Times New Roman"/>
                          <a:cs typeface="Times New Roman"/>
                        </a:rPr>
                        <a:t>aux dépréciations</a:t>
                      </a:r>
                      <a:r>
                        <a:rPr sz="800" b="1" spc="195" dirty="0">
                          <a:solidFill>
                            <a:srgbClr val="0D0D0D"/>
                          </a:solidFill>
                          <a:latin typeface="Times New Roman"/>
                          <a:cs typeface="Times New Roman"/>
                        </a:rPr>
                        <a:t> </a:t>
                      </a:r>
                      <a:r>
                        <a:rPr sz="800" b="1" spc="-5" dirty="0">
                          <a:solidFill>
                            <a:srgbClr val="0D0D0D"/>
                          </a:solidFill>
                          <a:latin typeface="Times New Roman"/>
                          <a:cs typeface="Times New Roman"/>
                        </a:rPr>
                        <a:t>financières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13030" algn="r">
                        <a:lnSpc>
                          <a:spcPts val="1055"/>
                        </a:lnSpc>
                      </a:pPr>
                      <a:r>
                        <a:rPr sz="800" spc="5" dirty="0">
                          <a:solidFill>
                            <a:srgbClr val="0D0D0D"/>
                          </a:solidFill>
                          <a:latin typeface="Times New Roman"/>
                          <a:cs typeface="Times New Roman"/>
                        </a:rPr>
                        <a:t>3</a:t>
                      </a:r>
                      <a:r>
                        <a:rPr sz="800" spc="-5" dirty="0">
                          <a:solidFill>
                            <a:srgbClr val="0D0D0D"/>
                          </a:solidFill>
                          <a:latin typeface="Times New Roman"/>
                          <a:cs typeface="Times New Roman"/>
                        </a:rPr>
                        <a:t>C&amp;</a:t>
                      </a:r>
                      <a:r>
                        <a:rPr sz="800" spc="5" dirty="0">
                          <a:solidFill>
                            <a:srgbClr val="0D0D0D"/>
                          </a:solidFill>
                          <a:latin typeface="Times New Roman"/>
                          <a:cs typeface="Times New Roman"/>
                        </a:rPr>
                        <a:t>2</a:t>
                      </a:r>
                      <a:r>
                        <a:rPr sz="800" dirty="0">
                          <a:solidFill>
                            <a:srgbClr val="0D0D0D"/>
                          </a:solidFill>
                          <a:latin typeface="Times New Roman"/>
                          <a:cs typeface="Times New Roman"/>
                        </a:rPr>
                        <a:t>8</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10" dirty="0">
                          <a:solidFill>
                            <a:srgbClr val="0D0D0D"/>
                          </a:solidFill>
                          <a:latin typeface="Times New Roman"/>
                          <a:cs typeface="Times New Roman"/>
                        </a:rPr>
                        <a:t>XF</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770380">
                        <a:lnSpc>
                          <a:spcPts val="1065"/>
                        </a:lnSpc>
                      </a:pPr>
                      <a:r>
                        <a:rPr sz="800" b="1" spc="-5" dirty="0">
                          <a:solidFill>
                            <a:srgbClr val="FFFFFF"/>
                          </a:solidFill>
                          <a:latin typeface="Times New Roman"/>
                          <a:cs typeface="Times New Roman"/>
                        </a:rPr>
                        <a:t>RESULTAT  FINANCIER  </a:t>
                      </a:r>
                      <a:r>
                        <a:rPr sz="800" b="1" spc="-15" dirty="0">
                          <a:solidFill>
                            <a:srgbClr val="FFFFFF"/>
                          </a:solidFill>
                          <a:latin typeface="Times New Roman"/>
                          <a:cs typeface="Times New Roman"/>
                        </a:rPr>
                        <a:t>(somme </a:t>
                      </a:r>
                      <a:r>
                        <a:rPr sz="800" b="1" spc="-5" dirty="0">
                          <a:solidFill>
                            <a:srgbClr val="FFFFFF"/>
                          </a:solidFill>
                          <a:latin typeface="Times New Roman"/>
                          <a:cs typeface="Times New Roman"/>
                        </a:rPr>
                        <a:t>TK </a:t>
                      </a:r>
                      <a:r>
                        <a:rPr sz="800" b="1" dirty="0">
                          <a:solidFill>
                            <a:srgbClr val="FFFFFF"/>
                          </a:solidFill>
                          <a:latin typeface="Times New Roman"/>
                          <a:cs typeface="Times New Roman"/>
                        </a:rPr>
                        <a:t>à</a:t>
                      </a:r>
                      <a:r>
                        <a:rPr sz="800" b="1" spc="45" dirty="0">
                          <a:solidFill>
                            <a:srgbClr val="FFFFFF"/>
                          </a:solidFill>
                          <a:latin typeface="Times New Roman"/>
                          <a:cs typeface="Times New Roman"/>
                        </a:rPr>
                        <a:t> </a:t>
                      </a:r>
                      <a:r>
                        <a:rPr sz="800" b="1" spc="-5" dirty="0">
                          <a:solidFill>
                            <a:srgbClr val="FFFFFF"/>
                          </a:solidFill>
                          <a:latin typeface="Times New Roman"/>
                          <a:cs typeface="Times New Roman"/>
                        </a:rPr>
                        <a:t>RN)</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42461">
                <a:tc>
                  <a:txBody>
                    <a:bodyPr/>
                    <a:lstStyle/>
                    <a:p>
                      <a:pPr marL="11430">
                        <a:lnSpc>
                          <a:spcPts val="1055"/>
                        </a:lnSpc>
                      </a:pPr>
                      <a:r>
                        <a:rPr sz="800" b="1" spc="-10" dirty="0">
                          <a:solidFill>
                            <a:srgbClr val="0D0D0D"/>
                          </a:solidFill>
                          <a:latin typeface="Times New Roman"/>
                          <a:cs typeface="Times New Roman"/>
                        </a:rPr>
                        <a:t>XG</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250950">
                        <a:lnSpc>
                          <a:spcPts val="1055"/>
                        </a:lnSpc>
                      </a:pPr>
                      <a:r>
                        <a:rPr sz="800" b="1" spc="-5" dirty="0">
                          <a:solidFill>
                            <a:srgbClr val="0D0D0D"/>
                          </a:solidFill>
                          <a:latin typeface="Times New Roman"/>
                          <a:cs typeface="Times New Roman"/>
                        </a:rPr>
                        <a:t>RESULTAT  DES </a:t>
                      </a:r>
                      <a:r>
                        <a:rPr sz="800" b="1" spc="-10" dirty="0">
                          <a:solidFill>
                            <a:srgbClr val="0D0D0D"/>
                          </a:solidFill>
                          <a:latin typeface="Times New Roman"/>
                          <a:cs typeface="Times New Roman"/>
                        </a:rPr>
                        <a:t>ACTIVITES </a:t>
                      </a:r>
                      <a:r>
                        <a:rPr sz="800" b="1" spc="-5" dirty="0">
                          <a:solidFill>
                            <a:srgbClr val="0D0D0D"/>
                          </a:solidFill>
                          <a:latin typeface="Times New Roman"/>
                          <a:cs typeface="Times New Roman"/>
                        </a:rPr>
                        <a:t>ORDINAIRES</a:t>
                      </a:r>
                      <a:r>
                        <a:rPr sz="800" b="1" spc="15" dirty="0">
                          <a:solidFill>
                            <a:srgbClr val="0D0D0D"/>
                          </a:solidFill>
                          <a:latin typeface="Times New Roman"/>
                          <a:cs typeface="Times New Roman"/>
                        </a:rPr>
                        <a:t> </a:t>
                      </a:r>
                      <a:r>
                        <a:rPr sz="800" b="1" spc="-5" dirty="0">
                          <a:solidFill>
                            <a:srgbClr val="0D0D0D"/>
                          </a:solidFill>
                          <a:latin typeface="Times New Roman"/>
                          <a:cs typeface="Times New Roman"/>
                        </a:rPr>
                        <a:t>(XE+XF)</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r>
              <a:tr h="143844">
                <a:tc>
                  <a:txBody>
                    <a:bodyPr/>
                    <a:lstStyle/>
                    <a:p>
                      <a:pPr marL="11430">
                        <a:lnSpc>
                          <a:spcPts val="1065"/>
                        </a:lnSpc>
                      </a:pPr>
                      <a:r>
                        <a:rPr sz="800" b="1" spc="-5" dirty="0">
                          <a:solidFill>
                            <a:srgbClr val="0D0D0D"/>
                          </a:solidFill>
                          <a:latin typeface="Times New Roman"/>
                          <a:cs typeface="Times New Roman"/>
                        </a:rPr>
                        <a:t>TN</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5" dirty="0">
                          <a:solidFill>
                            <a:srgbClr val="0D0D0D"/>
                          </a:solidFill>
                          <a:latin typeface="Times New Roman"/>
                          <a:cs typeface="Times New Roman"/>
                        </a:rPr>
                        <a:t>Produits des cessions</a:t>
                      </a:r>
                      <a:r>
                        <a:rPr sz="800" b="1" spc="35" dirty="0">
                          <a:solidFill>
                            <a:srgbClr val="0D0D0D"/>
                          </a:solidFill>
                          <a:latin typeface="Times New Roman"/>
                          <a:cs typeface="Times New Roman"/>
                        </a:rPr>
                        <a:t> </a:t>
                      </a:r>
                      <a:r>
                        <a:rPr sz="800" b="1" spc="-10" dirty="0">
                          <a:solidFill>
                            <a:srgbClr val="0D0D0D"/>
                          </a:solidFill>
                          <a:latin typeface="Times New Roman"/>
                          <a:cs typeface="Times New Roman"/>
                        </a:rPr>
                        <a:t>d'immobilisations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17475"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3D</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TO</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Autres Produits</a:t>
                      </a:r>
                      <a:r>
                        <a:rPr sz="800" b="1" spc="-50" dirty="0">
                          <a:solidFill>
                            <a:srgbClr val="0D0D0D"/>
                          </a:solidFill>
                          <a:latin typeface="Times New Roman"/>
                          <a:cs typeface="Times New Roman"/>
                        </a:rPr>
                        <a:t> </a:t>
                      </a:r>
                      <a:r>
                        <a:rPr sz="800" b="1" spc="-5" dirty="0">
                          <a:solidFill>
                            <a:srgbClr val="0D0D0D"/>
                          </a:solidFill>
                          <a:latin typeface="Times New Roman"/>
                          <a:cs typeface="Times New Roman"/>
                        </a:rPr>
                        <a:t>HAO</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17475"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30</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5" dirty="0">
                          <a:solidFill>
                            <a:srgbClr val="0D0D0D"/>
                          </a:solidFill>
                          <a:latin typeface="Times New Roman"/>
                          <a:cs typeface="Times New Roman"/>
                        </a:rPr>
                        <a:t>RO</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65"/>
                        </a:lnSpc>
                      </a:pPr>
                      <a:r>
                        <a:rPr sz="800" b="1" spc="-10" dirty="0">
                          <a:solidFill>
                            <a:srgbClr val="0D0D0D"/>
                          </a:solidFill>
                          <a:latin typeface="Times New Roman"/>
                          <a:cs typeface="Times New Roman"/>
                        </a:rPr>
                        <a:t>Valeurs comptables </a:t>
                      </a:r>
                      <a:r>
                        <a:rPr sz="800" b="1" spc="-5" dirty="0">
                          <a:solidFill>
                            <a:srgbClr val="0D0D0D"/>
                          </a:solidFill>
                          <a:latin typeface="Times New Roman"/>
                          <a:cs typeface="Times New Roman"/>
                        </a:rPr>
                        <a:t>des cessions</a:t>
                      </a:r>
                      <a:r>
                        <a:rPr sz="800" b="1" spc="95" dirty="0">
                          <a:solidFill>
                            <a:srgbClr val="0D0D0D"/>
                          </a:solidFill>
                          <a:latin typeface="Times New Roman"/>
                          <a:cs typeface="Times New Roman"/>
                        </a:rPr>
                        <a:t> </a:t>
                      </a:r>
                      <a:r>
                        <a:rPr sz="800" b="1" spc="-5" dirty="0">
                          <a:solidFill>
                            <a:srgbClr val="0D0D0D"/>
                          </a:solidFill>
                          <a:latin typeface="Times New Roman"/>
                          <a:cs typeface="Times New Roman"/>
                        </a:rPr>
                        <a:t>d'immobilisations</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6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65"/>
                        </a:lnSpc>
                      </a:pPr>
                      <a:r>
                        <a:rPr sz="800" dirty="0">
                          <a:solidFill>
                            <a:srgbClr val="0D0D0D"/>
                          </a:solidFill>
                          <a:latin typeface="Times New Roman"/>
                          <a:cs typeface="Times New Roman"/>
                        </a:rPr>
                        <a:t>3D</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2461">
                <a:tc>
                  <a:txBody>
                    <a:bodyPr/>
                    <a:lstStyle/>
                    <a:p>
                      <a:pPr marL="11430">
                        <a:lnSpc>
                          <a:spcPts val="1055"/>
                        </a:lnSpc>
                      </a:pPr>
                      <a:r>
                        <a:rPr sz="800" b="1" spc="-5" dirty="0">
                          <a:solidFill>
                            <a:srgbClr val="0D0D0D"/>
                          </a:solidFill>
                          <a:latin typeface="Times New Roman"/>
                          <a:cs typeface="Times New Roman"/>
                        </a:rPr>
                        <a:t>RP</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055"/>
                        </a:lnSpc>
                      </a:pPr>
                      <a:r>
                        <a:rPr sz="800" b="1" spc="-5" dirty="0">
                          <a:solidFill>
                            <a:srgbClr val="0D0D0D"/>
                          </a:solidFill>
                          <a:latin typeface="Times New Roman"/>
                          <a:cs typeface="Times New Roman"/>
                        </a:rPr>
                        <a:t>Autres Charges</a:t>
                      </a:r>
                      <a:r>
                        <a:rPr sz="800" b="1" spc="-50" dirty="0">
                          <a:solidFill>
                            <a:srgbClr val="0D0D0D"/>
                          </a:solidFill>
                          <a:latin typeface="Times New Roman"/>
                          <a:cs typeface="Times New Roman"/>
                        </a:rPr>
                        <a:t> </a:t>
                      </a:r>
                      <a:r>
                        <a:rPr sz="800" b="1" spc="-5" dirty="0">
                          <a:solidFill>
                            <a:srgbClr val="0D0D0D"/>
                          </a:solidFill>
                          <a:latin typeface="Times New Roman"/>
                          <a:cs typeface="Times New Roman"/>
                        </a:rPr>
                        <a:t>HAO</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30810" algn="r">
                        <a:lnSpc>
                          <a:spcPts val="1055"/>
                        </a:lnSpc>
                      </a:pPr>
                      <a:r>
                        <a:rPr sz="800" b="1" dirty="0">
                          <a:solidFill>
                            <a:srgbClr val="0D0D0D"/>
                          </a:solidFill>
                          <a:latin typeface="Times New Roman"/>
                          <a:cs typeface="Times New Roman"/>
                        </a:rPr>
                        <a:t>-</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055"/>
                        </a:lnSpc>
                      </a:pPr>
                      <a:r>
                        <a:rPr sz="800" dirty="0">
                          <a:solidFill>
                            <a:srgbClr val="0D0D0D"/>
                          </a:solidFill>
                          <a:latin typeface="Times New Roman"/>
                          <a:cs typeface="Times New Roman"/>
                        </a:rPr>
                        <a:t>30</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43844">
                <a:tc>
                  <a:txBody>
                    <a:bodyPr/>
                    <a:lstStyle/>
                    <a:p>
                      <a:pPr marL="11430">
                        <a:lnSpc>
                          <a:spcPts val="1065"/>
                        </a:lnSpc>
                      </a:pPr>
                      <a:r>
                        <a:rPr sz="800" b="1" spc="-10" dirty="0">
                          <a:solidFill>
                            <a:srgbClr val="0D0D0D"/>
                          </a:solidFill>
                          <a:latin typeface="Times New Roman"/>
                          <a:cs typeface="Times New Roman"/>
                        </a:rPr>
                        <a:t>XH</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725170">
                        <a:lnSpc>
                          <a:spcPts val="1065"/>
                        </a:lnSpc>
                      </a:pPr>
                      <a:r>
                        <a:rPr sz="800" b="1" spc="-5" dirty="0">
                          <a:solidFill>
                            <a:srgbClr val="0D0D0D"/>
                          </a:solidFill>
                          <a:latin typeface="Times New Roman"/>
                          <a:cs typeface="Times New Roman"/>
                        </a:rPr>
                        <a:t>RESULTAT HORS </a:t>
                      </a:r>
                      <a:r>
                        <a:rPr sz="800" b="1" spc="-10" dirty="0">
                          <a:solidFill>
                            <a:srgbClr val="0D0D0D"/>
                          </a:solidFill>
                          <a:latin typeface="Times New Roman"/>
                          <a:cs typeface="Times New Roman"/>
                        </a:rPr>
                        <a:t>ACTIVITES </a:t>
                      </a:r>
                      <a:r>
                        <a:rPr sz="800" b="1" spc="-5" dirty="0">
                          <a:solidFill>
                            <a:srgbClr val="0D0D0D"/>
                          </a:solidFill>
                          <a:latin typeface="Times New Roman"/>
                          <a:cs typeface="Times New Roman"/>
                        </a:rPr>
                        <a:t>ORDINAIRES </a:t>
                      </a:r>
                      <a:r>
                        <a:rPr sz="800" b="1" spc="-15" dirty="0">
                          <a:solidFill>
                            <a:srgbClr val="0D0D0D"/>
                          </a:solidFill>
                          <a:latin typeface="Times New Roman"/>
                          <a:cs typeface="Times New Roman"/>
                        </a:rPr>
                        <a:t>(somme </a:t>
                      </a:r>
                      <a:r>
                        <a:rPr sz="800" b="1" spc="-5" dirty="0">
                          <a:solidFill>
                            <a:srgbClr val="0D0D0D"/>
                          </a:solidFill>
                          <a:latin typeface="Times New Roman"/>
                          <a:cs typeface="Times New Roman"/>
                        </a:rPr>
                        <a:t>TN </a:t>
                      </a:r>
                      <a:r>
                        <a:rPr sz="800" b="1" dirty="0">
                          <a:solidFill>
                            <a:srgbClr val="0D0D0D"/>
                          </a:solidFill>
                          <a:latin typeface="Times New Roman"/>
                          <a:cs typeface="Times New Roman"/>
                        </a:rPr>
                        <a:t>à</a:t>
                      </a:r>
                      <a:r>
                        <a:rPr sz="800" b="1" spc="125" dirty="0">
                          <a:solidFill>
                            <a:srgbClr val="0D0D0D"/>
                          </a:solidFill>
                          <a:latin typeface="Times New Roman"/>
                          <a:cs typeface="Times New Roman"/>
                        </a:rPr>
                        <a:t> </a:t>
                      </a:r>
                      <a:r>
                        <a:rPr sz="800" b="1" spc="-5" dirty="0">
                          <a:solidFill>
                            <a:srgbClr val="0D0D0D"/>
                          </a:solidFill>
                          <a:latin typeface="Times New Roman"/>
                          <a:cs typeface="Times New Roman"/>
                        </a:rPr>
                        <a:t>RP)</a:t>
                      </a:r>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hMerge="1">
                  <a:txBody>
                    <a:bodyPr/>
                    <a:lstStyle/>
                    <a:p>
                      <a:endParaRPr/>
                    </a:p>
                  </a:txBody>
                  <a:tcPr marL="0" marR="0" marT="0" marB="0"/>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8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r>
              <a:tr h="159059">
                <a:tc>
                  <a:txBody>
                    <a:bodyPr/>
                    <a:lstStyle/>
                    <a:p>
                      <a:pPr marL="11430">
                        <a:lnSpc>
                          <a:spcPts val="1170"/>
                        </a:lnSpc>
                      </a:pPr>
                      <a:r>
                        <a:rPr sz="900" b="1" spc="-5" dirty="0">
                          <a:solidFill>
                            <a:srgbClr val="0D0D0D"/>
                          </a:solidFill>
                          <a:latin typeface="Times New Roman"/>
                          <a:cs typeface="Times New Roman"/>
                        </a:rPr>
                        <a:t>RQ</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11430">
                        <a:lnSpc>
                          <a:spcPts val="1170"/>
                        </a:lnSpc>
                      </a:pPr>
                      <a:r>
                        <a:rPr sz="900" b="1" spc="-5" dirty="0">
                          <a:solidFill>
                            <a:srgbClr val="0D0D0D"/>
                          </a:solidFill>
                          <a:latin typeface="Times New Roman"/>
                          <a:cs typeface="Times New Roman"/>
                        </a:rPr>
                        <a:t>Participation des</a:t>
                      </a:r>
                      <a:r>
                        <a:rPr sz="900" b="1" spc="-25" dirty="0">
                          <a:solidFill>
                            <a:srgbClr val="0D0D0D"/>
                          </a:solidFill>
                          <a:latin typeface="Times New Roman"/>
                          <a:cs typeface="Times New Roman"/>
                        </a:rPr>
                        <a:t> </a:t>
                      </a:r>
                      <a:r>
                        <a:rPr sz="900" b="1" spc="-5" dirty="0">
                          <a:solidFill>
                            <a:srgbClr val="0D0D0D"/>
                          </a:solidFill>
                          <a:latin typeface="Times New Roman"/>
                          <a:cs typeface="Times New Roman"/>
                        </a:rPr>
                        <a:t>travailleurs</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28270" algn="r">
                        <a:lnSpc>
                          <a:spcPts val="1170"/>
                        </a:lnSpc>
                      </a:pPr>
                      <a:r>
                        <a:rPr sz="900" b="1" dirty="0">
                          <a:solidFill>
                            <a:srgbClr val="0D0D0D"/>
                          </a:solidFill>
                          <a:latin typeface="Times New Roman"/>
                          <a:cs typeface="Times New Roman"/>
                        </a:rPr>
                        <a:t>-</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ts val="1170"/>
                        </a:lnSpc>
                      </a:pPr>
                      <a:r>
                        <a:rPr sz="900" dirty="0">
                          <a:solidFill>
                            <a:srgbClr val="0D0D0D"/>
                          </a:solidFill>
                          <a:latin typeface="Times New Roman"/>
                          <a:cs typeface="Times New Roman"/>
                        </a:rPr>
                        <a:t>30</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59059">
                <a:tc>
                  <a:txBody>
                    <a:bodyPr/>
                    <a:lstStyle/>
                    <a:p>
                      <a:pPr marL="11430">
                        <a:lnSpc>
                          <a:spcPts val="1170"/>
                        </a:lnSpc>
                      </a:pPr>
                      <a:r>
                        <a:rPr sz="900" b="1" spc="-5" dirty="0">
                          <a:solidFill>
                            <a:srgbClr val="0D0D0D"/>
                          </a:solidFill>
                          <a:latin typeface="Times New Roman"/>
                          <a:cs typeface="Times New Roman"/>
                        </a:rPr>
                        <a:t>RS</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gridSpan="2">
                  <a:txBody>
                    <a:bodyPr/>
                    <a:lstStyle/>
                    <a:p>
                      <a:pPr marL="43815">
                        <a:lnSpc>
                          <a:spcPts val="1170"/>
                        </a:lnSpc>
                      </a:pPr>
                      <a:r>
                        <a:rPr sz="900" b="1" spc="-10" dirty="0">
                          <a:solidFill>
                            <a:srgbClr val="0D0D0D"/>
                          </a:solidFill>
                          <a:latin typeface="Times New Roman"/>
                          <a:cs typeface="Times New Roman"/>
                        </a:rPr>
                        <a:t>Impôts sur </a:t>
                      </a:r>
                      <a:r>
                        <a:rPr sz="900" b="1" spc="-5" dirty="0">
                          <a:solidFill>
                            <a:srgbClr val="0D0D0D"/>
                          </a:solidFill>
                          <a:latin typeface="Times New Roman"/>
                          <a:cs typeface="Times New Roman"/>
                        </a:rPr>
                        <a:t>le résultat</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marR="128270" algn="r">
                        <a:lnSpc>
                          <a:spcPts val="1170"/>
                        </a:lnSpc>
                      </a:pPr>
                      <a:r>
                        <a:rPr sz="900" b="1" dirty="0">
                          <a:solidFill>
                            <a:srgbClr val="0D0D0D"/>
                          </a:solidFill>
                          <a:latin typeface="Times New Roman"/>
                          <a:cs typeface="Times New Roman"/>
                        </a:rPr>
                        <a:t>-</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54910">
                <a:tc>
                  <a:txBody>
                    <a:bodyPr/>
                    <a:lstStyle/>
                    <a:p>
                      <a:pPr marL="11430">
                        <a:lnSpc>
                          <a:spcPts val="1170"/>
                        </a:lnSpc>
                      </a:pPr>
                      <a:r>
                        <a:rPr sz="900" b="1" spc="-5" dirty="0">
                          <a:solidFill>
                            <a:srgbClr val="0D0D0D"/>
                          </a:solidFill>
                          <a:latin typeface="Times New Roman"/>
                          <a:cs typeface="Times New Roman"/>
                        </a:rPr>
                        <a:t>XI</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tcPr>
                </a:tc>
                <a:tc gridSpan="2">
                  <a:txBody>
                    <a:bodyPr/>
                    <a:lstStyle/>
                    <a:p>
                      <a:pPr marL="2002155">
                        <a:lnSpc>
                          <a:spcPts val="1170"/>
                        </a:lnSpc>
                      </a:pPr>
                      <a:r>
                        <a:rPr sz="900" b="1" spc="-10" dirty="0">
                          <a:solidFill>
                            <a:srgbClr val="FFFFFF"/>
                          </a:solidFill>
                          <a:latin typeface="Times New Roman"/>
                          <a:cs typeface="Times New Roman"/>
                        </a:rPr>
                        <a:t>RESULTAT </a:t>
                      </a:r>
                      <a:r>
                        <a:rPr sz="900" b="1" spc="-5" dirty="0">
                          <a:solidFill>
                            <a:srgbClr val="FFFFFF"/>
                          </a:solidFill>
                          <a:latin typeface="Times New Roman"/>
                          <a:cs typeface="Times New Roman"/>
                        </a:rPr>
                        <a:t>NET</a:t>
                      </a:r>
                      <a:r>
                        <a:rPr sz="900" b="1" spc="-30" dirty="0">
                          <a:solidFill>
                            <a:srgbClr val="FFFFFF"/>
                          </a:solidFill>
                          <a:latin typeface="Times New Roman"/>
                          <a:cs typeface="Times New Roman"/>
                        </a:rPr>
                        <a:t> </a:t>
                      </a:r>
                      <a:r>
                        <a:rPr sz="900" b="1" spc="-5" dirty="0">
                          <a:solidFill>
                            <a:srgbClr val="FFFFFF"/>
                          </a:solidFill>
                          <a:latin typeface="Times New Roman"/>
                          <a:cs typeface="Times New Roman"/>
                        </a:rPr>
                        <a:t>(XG+XH+RQ+RS)</a:t>
                      </a:r>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hMerge="1">
                  <a:txBody>
                    <a:bodyPr/>
                    <a:lstStyle/>
                    <a:p>
                      <a:endParaRPr/>
                    </a:p>
                  </a:txBody>
                  <a:tcPr marL="0" marR="0" marT="0" marB="0"/>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c>
                  <a:txBody>
                    <a:bodyPr/>
                    <a:lstStyle/>
                    <a:p>
                      <a:endParaRPr sz="9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solidFill>
                      <a:srgbClr val="7F63A1"/>
                    </a:solidFill>
                  </a:tcPr>
                </a:tc>
              </a:tr>
            </a:tbl>
          </a:graphicData>
        </a:graphic>
      </p:graphicFrame>
      <p:sp>
        <p:nvSpPr>
          <p:cNvPr id="6" name="Espace réservé de la date 5"/>
          <p:cNvSpPr>
            <a:spLocks noGrp="1"/>
          </p:cNvSpPr>
          <p:nvPr>
            <p:ph type="dt" sz="half" idx="6"/>
          </p:nvPr>
        </p:nvSpPr>
        <p:spPr/>
        <p:txBody>
          <a:bodyPr/>
          <a:lstStyle/>
          <a:p>
            <a:fld id="{71715DE0-0C3F-4863-9506-D736C1EF6B7B}" type="datetime1">
              <a:rPr lang="fr-FR" smtClean="0"/>
              <a:pPr/>
              <a:t>06/03/2019</a:t>
            </a:fld>
            <a:endParaRPr lang="en-US"/>
          </a:p>
        </p:txBody>
      </p:sp>
      <p:sp>
        <p:nvSpPr>
          <p:cNvPr id="7" name="Espace réservé du numéro de diapositive 6"/>
          <p:cNvSpPr>
            <a:spLocks noGrp="1"/>
          </p:cNvSpPr>
          <p:nvPr>
            <p:ph type="sldNum" sz="quarter" idx="7"/>
          </p:nvPr>
        </p:nvSpPr>
        <p:spPr/>
        <p:txBody>
          <a:bodyPr/>
          <a:lstStyle/>
          <a:p>
            <a:fld id="{B6F15528-21DE-4FAA-801E-634DDDAF4B2B}" type="slidenum">
              <a:rPr lang="fr-FR" smtClean="0"/>
              <a:pPr/>
              <a:t>220</a:t>
            </a:fld>
            <a:endParaRPr lang="fr-FR"/>
          </a:p>
        </p:txBody>
      </p:sp>
    </p:spTree>
    <p:extLst>
      <p:ext uri="{BB962C8B-B14F-4D97-AF65-F5344CB8AC3E}">
        <p14:creationId xmlns:p14="http://schemas.microsoft.com/office/powerpoint/2010/main" xmlns="" val="256146832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p:nvPr/>
        </p:nvSpPr>
        <p:spPr>
          <a:xfrm>
            <a:off x="2413548" y="316735"/>
            <a:ext cx="7273860" cy="445367"/>
          </a:xfrm>
          <a:prstGeom prst="rect">
            <a:avLst/>
          </a:prstGeom>
          <a:blipFill>
            <a:blip r:embed="rId2" cstate="print"/>
            <a:stretch>
              <a:fillRect/>
            </a:stretch>
          </a:blipFill>
        </p:spPr>
        <p:txBody>
          <a:bodyPr wrap="square" lIns="0" tIns="0" rIns="0" bIns="0" rtlCol="0"/>
          <a:lstStyle/>
          <a:p>
            <a:endParaRPr sz="1634"/>
          </a:p>
        </p:txBody>
      </p:sp>
      <p:sp>
        <p:nvSpPr>
          <p:cNvPr id="5" name="object 5"/>
          <p:cNvSpPr txBox="1">
            <a:spLocks noGrp="1"/>
          </p:cNvSpPr>
          <p:nvPr>
            <p:ph type="title"/>
          </p:nvPr>
        </p:nvSpPr>
        <p:spPr>
          <a:xfrm>
            <a:off x="3982940" y="343014"/>
            <a:ext cx="4139581" cy="335156"/>
          </a:xfrm>
          <a:prstGeom prst="rect">
            <a:avLst/>
          </a:prstGeom>
        </p:spPr>
        <p:txBody>
          <a:bodyPr vert="horz" wrap="square" lIns="0" tIns="0" rIns="0" bIns="0" rtlCol="0" anchor="t">
            <a:spAutoFit/>
          </a:bodyPr>
          <a:lstStyle/>
          <a:p>
            <a:pPr marL="11527"/>
            <a:r>
              <a:rPr sz="2178" spc="-5" dirty="0"/>
              <a:t>Tableau de flux de</a:t>
            </a:r>
            <a:r>
              <a:rPr sz="2178" spc="-68" dirty="0"/>
              <a:t> </a:t>
            </a:r>
            <a:r>
              <a:rPr sz="2178" spc="-5" dirty="0"/>
              <a:t>trésorerie</a:t>
            </a:r>
            <a:endParaRPr sz="2178"/>
          </a:p>
        </p:txBody>
      </p:sp>
      <p:sp>
        <p:nvSpPr>
          <p:cNvPr id="6" name="object 6"/>
          <p:cNvSpPr/>
          <p:nvPr/>
        </p:nvSpPr>
        <p:spPr>
          <a:xfrm>
            <a:off x="2680491" y="4420470"/>
            <a:ext cx="6925427" cy="447210"/>
          </a:xfrm>
          <a:custGeom>
            <a:avLst/>
            <a:gdLst/>
            <a:ahLst/>
            <a:cxnLst/>
            <a:rect l="l" t="t" r="r" b="b"/>
            <a:pathLst>
              <a:path w="7630795" h="492760">
                <a:moveTo>
                  <a:pt x="7630667" y="409955"/>
                </a:moveTo>
                <a:lnTo>
                  <a:pt x="7630667" y="82295"/>
                </a:lnTo>
                <a:lnTo>
                  <a:pt x="7624024" y="50149"/>
                </a:lnTo>
                <a:lnTo>
                  <a:pt x="7606093" y="24002"/>
                </a:lnTo>
                <a:lnTo>
                  <a:pt x="7579875" y="6429"/>
                </a:lnTo>
                <a:lnTo>
                  <a:pt x="7548371" y="0"/>
                </a:lnTo>
                <a:lnTo>
                  <a:pt x="82295" y="0"/>
                </a:lnTo>
                <a:lnTo>
                  <a:pt x="50149" y="6429"/>
                </a:lnTo>
                <a:lnTo>
                  <a:pt x="24002" y="24002"/>
                </a:lnTo>
                <a:lnTo>
                  <a:pt x="6429" y="50149"/>
                </a:lnTo>
                <a:lnTo>
                  <a:pt x="0" y="82295"/>
                </a:lnTo>
                <a:lnTo>
                  <a:pt x="0" y="409955"/>
                </a:lnTo>
                <a:lnTo>
                  <a:pt x="6429" y="442102"/>
                </a:lnTo>
                <a:lnTo>
                  <a:pt x="24002" y="468248"/>
                </a:lnTo>
                <a:lnTo>
                  <a:pt x="50149" y="485822"/>
                </a:lnTo>
                <a:lnTo>
                  <a:pt x="82295" y="492251"/>
                </a:lnTo>
                <a:lnTo>
                  <a:pt x="7548371" y="492251"/>
                </a:lnTo>
                <a:lnTo>
                  <a:pt x="7579875" y="485822"/>
                </a:lnTo>
                <a:lnTo>
                  <a:pt x="7606093" y="468248"/>
                </a:lnTo>
                <a:lnTo>
                  <a:pt x="7624024" y="442102"/>
                </a:lnTo>
                <a:lnTo>
                  <a:pt x="7630667" y="409955"/>
                </a:lnTo>
                <a:close/>
              </a:path>
            </a:pathLst>
          </a:custGeom>
          <a:solidFill>
            <a:srgbClr val="243F60"/>
          </a:solidFill>
        </p:spPr>
        <p:txBody>
          <a:bodyPr wrap="square" lIns="0" tIns="0" rIns="0" bIns="0" rtlCol="0"/>
          <a:lstStyle/>
          <a:p>
            <a:endParaRPr sz="1634"/>
          </a:p>
        </p:txBody>
      </p:sp>
      <p:sp>
        <p:nvSpPr>
          <p:cNvPr id="7" name="object 7"/>
          <p:cNvSpPr/>
          <p:nvPr/>
        </p:nvSpPr>
        <p:spPr>
          <a:xfrm>
            <a:off x="2680491" y="4420470"/>
            <a:ext cx="6925427" cy="447210"/>
          </a:xfrm>
          <a:custGeom>
            <a:avLst/>
            <a:gdLst/>
            <a:ahLst/>
            <a:cxnLst/>
            <a:rect l="l" t="t" r="r" b="b"/>
            <a:pathLst>
              <a:path w="7630795" h="492760">
                <a:moveTo>
                  <a:pt x="7630667" y="409955"/>
                </a:moveTo>
                <a:lnTo>
                  <a:pt x="7630667" y="82295"/>
                </a:lnTo>
                <a:lnTo>
                  <a:pt x="7624024" y="50149"/>
                </a:lnTo>
                <a:lnTo>
                  <a:pt x="7606093" y="24002"/>
                </a:lnTo>
                <a:lnTo>
                  <a:pt x="7579875" y="6429"/>
                </a:lnTo>
                <a:lnTo>
                  <a:pt x="7548371" y="0"/>
                </a:lnTo>
                <a:lnTo>
                  <a:pt x="82295" y="0"/>
                </a:lnTo>
                <a:lnTo>
                  <a:pt x="50149" y="6429"/>
                </a:lnTo>
                <a:lnTo>
                  <a:pt x="24002" y="24002"/>
                </a:lnTo>
                <a:lnTo>
                  <a:pt x="6429" y="50149"/>
                </a:lnTo>
                <a:lnTo>
                  <a:pt x="0" y="82295"/>
                </a:lnTo>
                <a:lnTo>
                  <a:pt x="0" y="409955"/>
                </a:lnTo>
                <a:lnTo>
                  <a:pt x="6429" y="442102"/>
                </a:lnTo>
                <a:lnTo>
                  <a:pt x="24002" y="468248"/>
                </a:lnTo>
                <a:lnTo>
                  <a:pt x="50149" y="485822"/>
                </a:lnTo>
                <a:lnTo>
                  <a:pt x="82295" y="492251"/>
                </a:lnTo>
                <a:lnTo>
                  <a:pt x="7548371" y="492251"/>
                </a:lnTo>
                <a:lnTo>
                  <a:pt x="7579875" y="485822"/>
                </a:lnTo>
                <a:lnTo>
                  <a:pt x="7606093" y="468248"/>
                </a:lnTo>
                <a:lnTo>
                  <a:pt x="7624024" y="442102"/>
                </a:lnTo>
                <a:lnTo>
                  <a:pt x="7630667" y="409955"/>
                </a:lnTo>
                <a:close/>
              </a:path>
            </a:pathLst>
          </a:custGeom>
          <a:solidFill>
            <a:srgbClr val="243F60"/>
          </a:solidFill>
        </p:spPr>
        <p:txBody>
          <a:bodyPr wrap="square" lIns="0" tIns="0" rIns="0" bIns="0" rtlCol="0"/>
          <a:lstStyle/>
          <a:p>
            <a:endParaRPr sz="1634"/>
          </a:p>
        </p:txBody>
      </p:sp>
      <p:sp>
        <p:nvSpPr>
          <p:cNvPr id="8" name="object 8"/>
          <p:cNvSpPr txBox="1"/>
          <p:nvPr/>
        </p:nvSpPr>
        <p:spPr>
          <a:xfrm>
            <a:off x="3576301" y="4494235"/>
            <a:ext cx="4355118" cy="279307"/>
          </a:xfrm>
          <a:prstGeom prst="rect">
            <a:avLst/>
          </a:prstGeom>
        </p:spPr>
        <p:txBody>
          <a:bodyPr vert="horz" wrap="square" lIns="0" tIns="0" rIns="0" bIns="0" rtlCol="0">
            <a:spAutoFit/>
          </a:bodyPr>
          <a:lstStyle/>
          <a:p>
            <a:pPr marL="11527"/>
            <a:r>
              <a:rPr sz="1815" b="1" spc="-18" dirty="0">
                <a:solidFill>
                  <a:srgbClr val="FFFFFF"/>
                </a:solidFill>
                <a:latin typeface="Times New Roman"/>
                <a:cs typeface="Times New Roman"/>
              </a:rPr>
              <a:t>Variation </a:t>
            </a:r>
            <a:r>
              <a:rPr sz="1815" b="1" dirty="0">
                <a:solidFill>
                  <a:srgbClr val="FFFFFF"/>
                </a:solidFill>
                <a:latin typeface="Times New Roman"/>
                <a:cs typeface="Times New Roman"/>
              </a:rPr>
              <a:t>de </a:t>
            </a:r>
            <a:r>
              <a:rPr sz="1815" b="1" spc="-5" dirty="0">
                <a:solidFill>
                  <a:srgbClr val="FFFFFF"/>
                </a:solidFill>
                <a:latin typeface="Times New Roman"/>
                <a:cs typeface="Times New Roman"/>
              </a:rPr>
              <a:t>la trésorerie </a:t>
            </a:r>
            <a:r>
              <a:rPr sz="1815" b="1" dirty="0">
                <a:solidFill>
                  <a:srgbClr val="FFFFFF"/>
                </a:solidFill>
                <a:latin typeface="Times New Roman"/>
                <a:cs typeface="Times New Roman"/>
              </a:rPr>
              <a:t>nette de </a:t>
            </a:r>
            <a:r>
              <a:rPr sz="1815" b="1" spc="-5" dirty="0">
                <a:solidFill>
                  <a:srgbClr val="FFFFFF"/>
                </a:solidFill>
                <a:latin typeface="Times New Roman"/>
                <a:cs typeface="Times New Roman"/>
              </a:rPr>
              <a:t>la</a:t>
            </a:r>
            <a:r>
              <a:rPr sz="1815" b="1" spc="-123" dirty="0">
                <a:solidFill>
                  <a:srgbClr val="FFFFFF"/>
                </a:solidFill>
                <a:latin typeface="Times New Roman"/>
                <a:cs typeface="Times New Roman"/>
              </a:rPr>
              <a:t> </a:t>
            </a:r>
            <a:r>
              <a:rPr sz="1815" b="1" spc="-5" dirty="0">
                <a:solidFill>
                  <a:srgbClr val="FFFFFF"/>
                </a:solidFill>
                <a:latin typeface="Times New Roman"/>
                <a:cs typeface="Times New Roman"/>
              </a:rPr>
              <a:t>période</a:t>
            </a:r>
            <a:endParaRPr sz="1815" dirty="0">
              <a:latin typeface="Times New Roman"/>
              <a:cs typeface="Times New Roman"/>
            </a:endParaRPr>
          </a:p>
        </p:txBody>
      </p:sp>
      <p:sp>
        <p:nvSpPr>
          <p:cNvPr id="9" name="object 9"/>
          <p:cNvSpPr txBox="1"/>
          <p:nvPr/>
        </p:nvSpPr>
        <p:spPr>
          <a:xfrm>
            <a:off x="8309356" y="4494235"/>
            <a:ext cx="1055786" cy="279307"/>
          </a:xfrm>
          <a:prstGeom prst="rect">
            <a:avLst/>
          </a:prstGeom>
        </p:spPr>
        <p:txBody>
          <a:bodyPr vert="horz" wrap="square" lIns="0" tIns="0" rIns="0" bIns="0" rtlCol="0">
            <a:spAutoFit/>
          </a:bodyPr>
          <a:lstStyle/>
          <a:p>
            <a:pPr marL="11527"/>
            <a:r>
              <a:rPr sz="1452" b="1" spc="-5" dirty="0">
                <a:solidFill>
                  <a:srgbClr val="FFFFFF"/>
                </a:solidFill>
                <a:latin typeface="Times New Roman"/>
                <a:cs typeface="Times New Roman"/>
              </a:rPr>
              <a:t>E</a:t>
            </a:r>
            <a:r>
              <a:rPr sz="1815" b="1" spc="-5" dirty="0">
                <a:solidFill>
                  <a:srgbClr val="FFFFFF"/>
                </a:solidFill>
                <a:latin typeface="Times New Roman"/>
                <a:cs typeface="Times New Roman"/>
              </a:rPr>
              <a:t>=</a:t>
            </a:r>
            <a:r>
              <a:rPr sz="1815" b="1" spc="-91" dirty="0">
                <a:solidFill>
                  <a:srgbClr val="FFFFFF"/>
                </a:solidFill>
                <a:latin typeface="Times New Roman"/>
                <a:cs typeface="Times New Roman"/>
              </a:rPr>
              <a:t> </a:t>
            </a:r>
            <a:r>
              <a:rPr sz="1452" b="1" spc="-5" dirty="0">
                <a:solidFill>
                  <a:srgbClr val="FFFFFF"/>
                </a:solidFill>
                <a:latin typeface="Times New Roman"/>
                <a:cs typeface="Times New Roman"/>
              </a:rPr>
              <a:t>(B+C+D)</a:t>
            </a:r>
            <a:endParaRPr sz="1452">
              <a:latin typeface="Times New Roman"/>
              <a:cs typeface="Times New Roman"/>
            </a:endParaRPr>
          </a:p>
        </p:txBody>
      </p:sp>
      <p:sp>
        <p:nvSpPr>
          <p:cNvPr id="10" name="object 10"/>
          <p:cNvSpPr/>
          <p:nvPr/>
        </p:nvSpPr>
        <p:spPr>
          <a:xfrm>
            <a:off x="2706769" y="3076072"/>
            <a:ext cx="6924275" cy="449516"/>
          </a:xfrm>
          <a:custGeom>
            <a:avLst/>
            <a:gdLst/>
            <a:ahLst/>
            <a:cxnLst/>
            <a:rect l="l" t="t" r="r" b="b"/>
            <a:pathLst>
              <a:path w="7629525" h="495300">
                <a:moveTo>
                  <a:pt x="7629143" y="413003"/>
                </a:moveTo>
                <a:lnTo>
                  <a:pt x="7629143" y="82295"/>
                </a:lnTo>
                <a:lnTo>
                  <a:pt x="7622714" y="50149"/>
                </a:lnTo>
                <a:lnTo>
                  <a:pt x="7605140" y="24002"/>
                </a:lnTo>
                <a:lnTo>
                  <a:pt x="7578994" y="6429"/>
                </a:lnTo>
                <a:lnTo>
                  <a:pt x="7546847" y="0"/>
                </a:lnTo>
                <a:lnTo>
                  <a:pt x="82295" y="0"/>
                </a:lnTo>
                <a:lnTo>
                  <a:pt x="50149" y="6429"/>
                </a:lnTo>
                <a:lnTo>
                  <a:pt x="24002" y="24002"/>
                </a:lnTo>
                <a:lnTo>
                  <a:pt x="6429" y="50149"/>
                </a:lnTo>
                <a:lnTo>
                  <a:pt x="0" y="82295"/>
                </a:lnTo>
                <a:lnTo>
                  <a:pt x="0" y="413003"/>
                </a:lnTo>
                <a:lnTo>
                  <a:pt x="6429" y="445150"/>
                </a:lnTo>
                <a:lnTo>
                  <a:pt x="24002" y="471296"/>
                </a:lnTo>
                <a:lnTo>
                  <a:pt x="50149" y="488870"/>
                </a:lnTo>
                <a:lnTo>
                  <a:pt x="82295" y="495299"/>
                </a:lnTo>
                <a:lnTo>
                  <a:pt x="7546847" y="495299"/>
                </a:lnTo>
                <a:lnTo>
                  <a:pt x="7578994" y="488870"/>
                </a:lnTo>
                <a:lnTo>
                  <a:pt x="7605140" y="471296"/>
                </a:lnTo>
                <a:lnTo>
                  <a:pt x="7622714" y="445150"/>
                </a:lnTo>
                <a:lnTo>
                  <a:pt x="7629143" y="413003"/>
                </a:lnTo>
                <a:close/>
              </a:path>
            </a:pathLst>
          </a:custGeom>
          <a:solidFill>
            <a:srgbClr val="DCE6F2"/>
          </a:solidFill>
        </p:spPr>
        <p:txBody>
          <a:bodyPr wrap="square" lIns="0" tIns="0" rIns="0" bIns="0" rtlCol="0"/>
          <a:lstStyle/>
          <a:p>
            <a:endParaRPr sz="1634"/>
          </a:p>
        </p:txBody>
      </p:sp>
      <p:sp>
        <p:nvSpPr>
          <p:cNvPr id="11" name="object 11"/>
          <p:cNvSpPr/>
          <p:nvPr/>
        </p:nvSpPr>
        <p:spPr>
          <a:xfrm>
            <a:off x="2706769" y="3076072"/>
            <a:ext cx="6924275" cy="449516"/>
          </a:xfrm>
          <a:custGeom>
            <a:avLst/>
            <a:gdLst/>
            <a:ahLst/>
            <a:cxnLst/>
            <a:rect l="l" t="t" r="r" b="b"/>
            <a:pathLst>
              <a:path w="7629525" h="495300">
                <a:moveTo>
                  <a:pt x="7629143" y="413003"/>
                </a:moveTo>
                <a:lnTo>
                  <a:pt x="7629143" y="82295"/>
                </a:lnTo>
                <a:lnTo>
                  <a:pt x="7622714" y="50149"/>
                </a:lnTo>
                <a:lnTo>
                  <a:pt x="7605140" y="24002"/>
                </a:lnTo>
                <a:lnTo>
                  <a:pt x="7578994" y="6429"/>
                </a:lnTo>
                <a:lnTo>
                  <a:pt x="7546847" y="0"/>
                </a:lnTo>
                <a:lnTo>
                  <a:pt x="82295" y="0"/>
                </a:lnTo>
                <a:lnTo>
                  <a:pt x="50149" y="6429"/>
                </a:lnTo>
                <a:lnTo>
                  <a:pt x="24002" y="24002"/>
                </a:lnTo>
                <a:lnTo>
                  <a:pt x="6429" y="50149"/>
                </a:lnTo>
                <a:lnTo>
                  <a:pt x="0" y="82295"/>
                </a:lnTo>
                <a:lnTo>
                  <a:pt x="0" y="413003"/>
                </a:lnTo>
                <a:lnTo>
                  <a:pt x="6429" y="445150"/>
                </a:lnTo>
                <a:lnTo>
                  <a:pt x="24002" y="471296"/>
                </a:lnTo>
                <a:lnTo>
                  <a:pt x="50149" y="488870"/>
                </a:lnTo>
                <a:lnTo>
                  <a:pt x="82295" y="495299"/>
                </a:lnTo>
                <a:lnTo>
                  <a:pt x="7546847" y="495299"/>
                </a:lnTo>
                <a:lnTo>
                  <a:pt x="7578994" y="488870"/>
                </a:lnTo>
                <a:lnTo>
                  <a:pt x="7605140" y="471296"/>
                </a:lnTo>
                <a:lnTo>
                  <a:pt x="7622714" y="445150"/>
                </a:lnTo>
                <a:lnTo>
                  <a:pt x="7629143" y="413003"/>
                </a:lnTo>
                <a:close/>
              </a:path>
            </a:pathLst>
          </a:custGeom>
          <a:solidFill>
            <a:srgbClr val="DCE6F2"/>
          </a:solidFill>
        </p:spPr>
        <p:txBody>
          <a:bodyPr wrap="square" lIns="0" tIns="0" rIns="0" bIns="0" rtlCol="0"/>
          <a:lstStyle/>
          <a:p>
            <a:endParaRPr sz="1634"/>
          </a:p>
        </p:txBody>
      </p:sp>
      <p:sp>
        <p:nvSpPr>
          <p:cNvPr id="12" name="object 12"/>
          <p:cNvSpPr txBox="1"/>
          <p:nvPr/>
        </p:nvSpPr>
        <p:spPr>
          <a:xfrm>
            <a:off x="3627476" y="3164591"/>
            <a:ext cx="5081259" cy="251479"/>
          </a:xfrm>
          <a:prstGeom prst="rect">
            <a:avLst/>
          </a:prstGeom>
        </p:spPr>
        <p:txBody>
          <a:bodyPr vert="horz" wrap="square" lIns="0" tIns="0" rIns="0" bIns="0" rtlCol="0">
            <a:spAutoFit/>
          </a:bodyPr>
          <a:lstStyle/>
          <a:p>
            <a:pPr marL="11527"/>
            <a:r>
              <a:rPr sz="1634" b="1" spc="-5" dirty="0">
                <a:latin typeface="Times New Roman"/>
                <a:cs typeface="Times New Roman"/>
              </a:rPr>
              <a:t>Flux de trésorerie </a:t>
            </a:r>
            <a:r>
              <a:rPr sz="1634" b="1" spc="-9" dirty="0">
                <a:latin typeface="Times New Roman"/>
                <a:cs typeface="Times New Roman"/>
              </a:rPr>
              <a:t>provenant </a:t>
            </a:r>
            <a:r>
              <a:rPr sz="1634" b="1" spc="-5" dirty="0">
                <a:latin typeface="Times New Roman"/>
                <a:cs typeface="Times New Roman"/>
              </a:rPr>
              <a:t>des </a:t>
            </a:r>
            <a:r>
              <a:rPr sz="1634" b="1" dirty="0">
                <a:latin typeface="Times New Roman"/>
                <a:cs typeface="Times New Roman"/>
              </a:rPr>
              <a:t>activités </a:t>
            </a:r>
            <a:r>
              <a:rPr sz="1634" b="1" spc="-5" dirty="0">
                <a:latin typeface="Times New Roman"/>
                <a:cs typeface="Times New Roman"/>
              </a:rPr>
              <a:t>de</a:t>
            </a:r>
            <a:r>
              <a:rPr sz="1634" b="1" spc="5" dirty="0">
                <a:latin typeface="Times New Roman"/>
                <a:cs typeface="Times New Roman"/>
              </a:rPr>
              <a:t> </a:t>
            </a:r>
            <a:r>
              <a:rPr sz="1634" b="1" spc="-5" dirty="0">
                <a:latin typeface="Times New Roman"/>
                <a:cs typeface="Times New Roman"/>
              </a:rPr>
              <a:t>financement</a:t>
            </a:r>
            <a:endParaRPr sz="1634">
              <a:latin typeface="Times New Roman"/>
              <a:cs typeface="Times New Roman"/>
            </a:endParaRPr>
          </a:p>
        </p:txBody>
      </p:sp>
      <p:sp>
        <p:nvSpPr>
          <p:cNvPr id="13" name="object 13"/>
          <p:cNvSpPr txBox="1"/>
          <p:nvPr/>
        </p:nvSpPr>
        <p:spPr>
          <a:xfrm>
            <a:off x="9047945" y="3171046"/>
            <a:ext cx="278354" cy="223459"/>
          </a:xfrm>
          <a:prstGeom prst="rect">
            <a:avLst/>
          </a:prstGeom>
        </p:spPr>
        <p:txBody>
          <a:bodyPr vert="horz" wrap="square" lIns="0" tIns="0" rIns="0" bIns="0" rtlCol="0">
            <a:spAutoFit/>
          </a:bodyPr>
          <a:lstStyle/>
          <a:p>
            <a:pPr marL="11527"/>
            <a:r>
              <a:rPr sz="1452" b="1" spc="-9" dirty="0">
                <a:latin typeface="Times New Roman"/>
                <a:cs typeface="Times New Roman"/>
              </a:rPr>
              <a:t>(D</a:t>
            </a:r>
            <a:r>
              <a:rPr sz="1452" b="1" spc="-5" dirty="0">
                <a:latin typeface="Times New Roman"/>
                <a:cs typeface="Times New Roman"/>
              </a:rPr>
              <a:t>)</a:t>
            </a:r>
            <a:endParaRPr sz="1452">
              <a:latin typeface="Times New Roman"/>
              <a:cs typeface="Times New Roman"/>
            </a:endParaRPr>
          </a:p>
        </p:txBody>
      </p:sp>
      <p:sp>
        <p:nvSpPr>
          <p:cNvPr id="14" name="object 14"/>
          <p:cNvSpPr/>
          <p:nvPr/>
        </p:nvSpPr>
        <p:spPr>
          <a:xfrm>
            <a:off x="2681874" y="5067773"/>
            <a:ext cx="6925427" cy="448363"/>
          </a:xfrm>
          <a:custGeom>
            <a:avLst/>
            <a:gdLst/>
            <a:ahLst/>
            <a:cxnLst/>
            <a:rect l="l" t="t" r="r" b="b"/>
            <a:pathLst>
              <a:path w="7630795" h="494029">
                <a:moveTo>
                  <a:pt x="7630667" y="411479"/>
                </a:moveTo>
                <a:lnTo>
                  <a:pt x="7630667" y="82295"/>
                </a:lnTo>
                <a:lnTo>
                  <a:pt x="7624238" y="50792"/>
                </a:lnTo>
                <a:lnTo>
                  <a:pt x="7606664" y="24574"/>
                </a:lnTo>
                <a:lnTo>
                  <a:pt x="7580518" y="6643"/>
                </a:lnTo>
                <a:lnTo>
                  <a:pt x="7548371" y="0"/>
                </a:lnTo>
                <a:lnTo>
                  <a:pt x="82295" y="0"/>
                </a:lnTo>
                <a:lnTo>
                  <a:pt x="50149" y="6643"/>
                </a:lnTo>
                <a:lnTo>
                  <a:pt x="24002" y="24574"/>
                </a:lnTo>
                <a:lnTo>
                  <a:pt x="6429" y="50792"/>
                </a:lnTo>
                <a:lnTo>
                  <a:pt x="0" y="82295"/>
                </a:lnTo>
                <a:lnTo>
                  <a:pt x="0" y="411479"/>
                </a:lnTo>
                <a:lnTo>
                  <a:pt x="6429" y="443626"/>
                </a:lnTo>
                <a:lnTo>
                  <a:pt x="24002" y="469772"/>
                </a:lnTo>
                <a:lnTo>
                  <a:pt x="50149" y="487346"/>
                </a:lnTo>
                <a:lnTo>
                  <a:pt x="82295" y="493775"/>
                </a:lnTo>
                <a:lnTo>
                  <a:pt x="7548371" y="493775"/>
                </a:lnTo>
                <a:lnTo>
                  <a:pt x="7580518" y="487346"/>
                </a:lnTo>
                <a:lnTo>
                  <a:pt x="7606664" y="469772"/>
                </a:lnTo>
                <a:lnTo>
                  <a:pt x="7624238" y="443626"/>
                </a:lnTo>
                <a:lnTo>
                  <a:pt x="7630667" y="411479"/>
                </a:lnTo>
                <a:close/>
              </a:path>
            </a:pathLst>
          </a:custGeom>
          <a:solidFill>
            <a:srgbClr val="EEECE1"/>
          </a:solidFill>
        </p:spPr>
        <p:txBody>
          <a:bodyPr wrap="square" lIns="0" tIns="0" rIns="0" bIns="0" rtlCol="0"/>
          <a:lstStyle/>
          <a:p>
            <a:endParaRPr sz="1634"/>
          </a:p>
        </p:txBody>
      </p:sp>
      <p:sp>
        <p:nvSpPr>
          <p:cNvPr id="15" name="object 15"/>
          <p:cNvSpPr/>
          <p:nvPr/>
        </p:nvSpPr>
        <p:spPr>
          <a:xfrm>
            <a:off x="2681874" y="5067773"/>
            <a:ext cx="6925427" cy="448363"/>
          </a:xfrm>
          <a:custGeom>
            <a:avLst/>
            <a:gdLst/>
            <a:ahLst/>
            <a:cxnLst/>
            <a:rect l="l" t="t" r="r" b="b"/>
            <a:pathLst>
              <a:path w="7630795" h="494029">
                <a:moveTo>
                  <a:pt x="7630667" y="411479"/>
                </a:moveTo>
                <a:lnTo>
                  <a:pt x="7630667" y="82295"/>
                </a:lnTo>
                <a:lnTo>
                  <a:pt x="7624238" y="50792"/>
                </a:lnTo>
                <a:lnTo>
                  <a:pt x="7606664" y="24574"/>
                </a:lnTo>
                <a:lnTo>
                  <a:pt x="7580518" y="6643"/>
                </a:lnTo>
                <a:lnTo>
                  <a:pt x="7548371" y="0"/>
                </a:lnTo>
                <a:lnTo>
                  <a:pt x="82295" y="0"/>
                </a:lnTo>
                <a:lnTo>
                  <a:pt x="50149" y="6643"/>
                </a:lnTo>
                <a:lnTo>
                  <a:pt x="24002" y="24574"/>
                </a:lnTo>
                <a:lnTo>
                  <a:pt x="6429" y="50792"/>
                </a:lnTo>
                <a:lnTo>
                  <a:pt x="0" y="82295"/>
                </a:lnTo>
                <a:lnTo>
                  <a:pt x="0" y="411479"/>
                </a:lnTo>
                <a:lnTo>
                  <a:pt x="6429" y="443626"/>
                </a:lnTo>
                <a:lnTo>
                  <a:pt x="24002" y="469772"/>
                </a:lnTo>
                <a:lnTo>
                  <a:pt x="50149" y="487346"/>
                </a:lnTo>
                <a:lnTo>
                  <a:pt x="82295" y="493775"/>
                </a:lnTo>
                <a:lnTo>
                  <a:pt x="7548371" y="493775"/>
                </a:lnTo>
                <a:lnTo>
                  <a:pt x="7580518" y="487346"/>
                </a:lnTo>
                <a:lnTo>
                  <a:pt x="7606664" y="469772"/>
                </a:lnTo>
                <a:lnTo>
                  <a:pt x="7624238" y="443626"/>
                </a:lnTo>
                <a:lnTo>
                  <a:pt x="7630667" y="411479"/>
                </a:lnTo>
                <a:close/>
              </a:path>
            </a:pathLst>
          </a:custGeom>
          <a:solidFill>
            <a:srgbClr val="EEECE1"/>
          </a:solidFill>
        </p:spPr>
        <p:txBody>
          <a:bodyPr wrap="square" lIns="0" tIns="0" rIns="0" bIns="0" rtlCol="0"/>
          <a:lstStyle/>
          <a:p>
            <a:endParaRPr sz="1634"/>
          </a:p>
        </p:txBody>
      </p:sp>
      <p:sp>
        <p:nvSpPr>
          <p:cNvPr id="16" name="object 16"/>
          <p:cNvSpPr txBox="1"/>
          <p:nvPr/>
        </p:nvSpPr>
        <p:spPr>
          <a:xfrm>
            <a:off x="4532040" y="5141538"/>
            <a:ext cx="3223836" cy="279307"/>
          </a:xfrm>
          <a:prstGeom prst="rect">
            <a:avLst/>
          </a:prstGeom>
        </p:spPr>
        <p:txBody>
          <a:bodyPr vert="horz" wrap="square" lIns="0" tIns="0" rIns="0" bIns="0" rtlCol="0">
            <a:spAutoFit/>
          </a:bodyPr>
          <a:lstStyle/>
          <a:p>
            <a:pPr marL="11527"/>
            <a:r>
              <a:rPr sz="1815" b="1" spc="-18" dirty="0">
                <a:latin typeface="Times New Roman"/>
                <a:cs typeface="Times New Roman"/>
              </a:rPr>
              <a:t>Trésorerie </a:t>
            </a:r>
            <a:r>
              <a:rPr sz="1815" b="1" dirty="0">
                <a:latin typeface="Times New Roman"/>
                <a:cs typeface="Times New Roman"/>
              </a:rPr>
              <a:t>nette au 31</a:t>
            </a:r>
            <a:r>
              <a:rPr sz="1815" b="1" spc="-118" dirty="0">
                <a:latin typeface="Times New Roman"/>
                <a:cs typeface="Times New Roman"/>
              </a:rPr>
              <a:t> </a:t>
            </a:r>
            <a:r>
              <a:rPr sz="1815" b="1" spc="-5" dirty="0">
                <a:latin typeface="Times New Roman"/>
                <a:cs typeface="Times New Roman"/>
              </a:rPr>
              <a:t>Décembre</a:t>
            </a:r>
            <a:endParaRPr sz="1815" dirty="0">
              <a:latin typeface="Times New Roman"/>
              <a:cs typeface="Times New Roman"/>
            </a:endParaRPr>
          </a:p>
        </p:txBody>
      </p:sp>
      <p:sp>
        <p:nvSpPr>
          <p:cNvPr id="17" name="object 17"/>
          <p:cNvSpPr txBox="1"/>
          <p:nvPr/>
        </p:nvSpPr>
        <p:spPr>
          <a:xfrm>
            <a:off x="8544487" y="5171045"/>
            <a:ext cx="892116" cy="223459"/>
          </a:xfrm>
          <a:prstGeom prst="rect">
            <a:avLst/>
          </a:prstGeom>
        </p:spPr>
        <p:txBody>
          <a:bodyPr vert="horz" wrap="square" lIns="0" tIns="0" rIns="0" bIns="0" rtlCol="0">
            <a:spAutoFit/>
          </a:bodyPr>
          <a:lstStyle/>
          <a:p>
            <a:pPr marL="11527"/>
            <a:r>
              <a:rPr sz="1452" b="1" spc="-5" dirty="0">
                <a:latin typeface="Times New Roman"/>
                <a:cs typeface="Times New Roman"/>
              </a:rPr>
              <a:t>(F =  E+</a:t>
            </a:r>
            <a:r>
              <a:rPr sz="1452" b="1" spc="-204" dirty="0">
                <a:latin typeface="Times New Roman"/>
                <a:cs typeface="Times New Roman"/>
              </a:rPr>
              <a:t> </a:t>
            </a:r>
            <a:r>
              <a:rPr sz="1452" b="1" spc="-5" dirty="0">
                <a:latin typeface="Times New Roman"/>
                <a:cs typeface="Times New Roman"/>
              </a:rPr>
              <a:t>A)</a:t>
            </a:r>
            <a:endParaRPr sz="1452">
              <a:latin typeface="Times New Roman"/>
              <a:cs typeface="Times New Roman"/>
            </a:endParaRPr>
          </a:p>
        </p:txBody>
      </p:sp>
      <p:sp>
        <p:nvSpPr>
          <p:cNvPr id="18" name="object 18"/>
          <p:cNvSpPr/>
          <p:nvPr/>
        </p:nvSpPr>
        <p:spPr>
          <a:xfrm>
            <a:off x="2638997" y="1089903"/>
            <a:ext cx="6924275" cy="447210"/>
          </a:xfrm>
          <a:custGeom>
            <a:avLst/>
            <a:gdLst/>
            <a:ahLst/>
            <a:cxnLst/>
            <a:rect l="l" t="t" r="r" b="b"/>
            <a:pathLst>
              <a:path w="7629525" h="492760">
                <a:moveTo>
                  <a:pt x="7629143" y="409955"/>
                </a:moveTo>
                <a:lnTo>
                  <a:pt x="7629143" y="82295"/>
                </a:lnTo>
                <a:lnTo>
                  <a:pt x="7622714" y="50149"/>
                </a:lnTo>
                <a:lnTo>
                  <a:pt x="7605140" y="24002"/>
                </a:lnTo>
                <a:lnTo>
                  <a:pt x="7578994" y="6429"/>
                </a:lnTo>
                <a:lnTo>
                  <a:pt x="7546847" y="0"/>
                </a:lnTo>
                <a:lnTo>
                  <a:pt x="82295" y="0"/>
                </a:lnTo>
                <a:lnTo>
                  <a:pt x="50149" y="6429"/>
                </a:lnTo>
                <a:lnTo>
                  <a:pt x="24002" y="24002"/>
                </a:lnTo>
                <a:lnTo>
                  <a:pt x="6429" y="50149"/>
                </a:lnTo>
                <a:lnTo>
                  <a:pt x="0" y="82295"/>
                </a:lnTo>
                <a:lnTo>
                  <a:pt x="0" y="409955"/>
                </a:lnTo>
                <a:lnTo>
                  <a:pt x="6429" y="442102"/>
                </a:lnTo>
                <a:lnTo>
                  <a:pt x="24002" y="468248"/>
                </a:lnTo>
                <a:lnTo>
                  <a:pt x="50149" y="485822"/>
                </a:lnTo>
                <a:lnTo>
                  <a:pt x="82295" y="492251"/>
                </a:lnTo>
                <a:lnTo>
                  <a:pt x="7546847" y="492251"/>
                </a:lnTo>
                <a:lnTo>
                  <a:pt x="7578994" y="485822"/>
                </a:lnTo>
                <a:lnTo>
                  <a:pt x="7605140" y="468248"/>
                </a:lnTo>
                <a:lnTo>
                  <a:pt x="7622714" y="442102"/>
                </a:lnTo>
                <a:lnTo>
                  <a:pt x="7629143" y="409955"/>
                </a:lnTo>
                <a:close/>
              </a:path>
            </a:pathLst>
          </a:custGeom>
          <a:solidFill>
            <a:srgbClr val="EEECE1"/>
          </a:solidFill>
        </p:spPr>
        <p:txBody>
          <a:bodyPr wrap="square" lIns="0" tIns="0" rIns="0" bIns="0" rtlCol="0"/>
          <a:lstStyle/>
          <a:p>
            <a:endParaRPr sz="1634"/>
          </a:p>
        </p:txBody>
      </p:sp>
      <p:sp>
        <p:nvSpPr>
          <p:cNvPr id="19" name="object 19"/>
          <p:cNvSpPr/>
          <p:nvPr/>
        </p:nvSpPr>
        <p:spPr>
          <a:xfrm>
            <a:off x="2638997" y="1089903"/>
            <a:ext cx="6924275" cy="447210"/>
          </a:xfrm>
          <a:custGeom>
            <a:avLst/>
            <a:gdLst/>
            <a:ahLst/>
            <a:cxnLst/>
            <a:rect l="l" t="t" r="r" b="b"/>
            <a:pathLst>
              <a:path w="7629525" h="492760">
                <a:moveTo>
                  <a:pt x="7629143" y="409955"/>
                </a:moveTo>
                <a:lnTo>
                  <a:pt x="7629143" y="82295"/>
                </a:lnTo>
                <a:lnTo>
                  <a:pt x="7622714" y="50149"/>
                </a:lnTo>
                <a:lnTo>
                  <a:pt x="7605140" y="24002"/>
                </a:lnTo>
                <a:lnTo>
                  <a:pt x="7578994" y="6429"/>
                </a:lnTo>
                <a:lnTo>
                  <a:pt x="7546847" y="0"/>
                </a:lnTo>
                <a:lnTo>
                  <a:pt x="82295" y="0"/>
                </a:lnTo>
                <a:lnTo>
                  <a:pt x="50149" y="6429"/>
                </a:lnTo>
                <a:lnTo>
                  <a:pt x="24002" y="24002"/>
                </a:lnTo>
                <a:lnTo>
                  <a:pt x="6429" y="50149"/>
                </a:lnTo>
                <a:lnTo>
                  <a:pt x="0" y="82295"/>
                </a:lnTo>
                <a:lnTo>
                  <a:pt x="0" y="409955"/>
                </a:lnTo>
                <a:lnTo>
                  <a:pt x="6429" y="442102"/>
                </a:lnTo>
                <a:lnTo>
                  <a:pt x="24002" y="468248"/>
                </a:lnTo>
                <a:lnTo>
                  <a:pt x="50149" y="485822"/>
                </a:lnTo>
                <a:lnTo>
                  <a:pt x="82295" y="492251"/>
                </a:lnTo>
                <a:lnTo>
                  <a:pt x="7546847" y="492251"/>
                </a:lnTo>
                <a:lnTo>
                  <a:pt x="7578994" y="485822"/>
                </a:lnTo>
                <a:lnTo>
                  <a:pt x="7605140" y="468248"/>
                </a:lnTo>
                <a:lnTo>
                  <a:pt x="7622714" y="442102"/>
                </a:lnTo>
                <a:lnTo>
                  <a:pt x="7629143" y="409955"/>
                </a:lnTo>
                <a:close/>
              </a:path>
            </a:pathLst>
          </a:custGeom>
          <a:solidFill>
            <a:srgbClr val="EEECE1"/>
          </a:solidFill>
        </p:spPr>
        <p:txBody>
          <a:bodyPr wrap="square" lIns="0" tIns="0" rIns="0" bIns="0" rtlCol="0"/>
          <a:lstStyle/>
          <a:p>
            <a:endParaRPr sz="1634"/>
          </a:p>
        </p:txBody>
      </p:sp>
      <p:sp>
        <p:nvSpPr>
          <p:cNvPr id="20" name="object 20"/>
          <p:cNvSpPr txBox="1"/>
          <p:nvPr/>
        </p:nvSpPr>
        <p:spPr>
          <a:xfrm>
            <a:off x="4590132" y="1163669"/>
            <a:ext cx="3020402" cy="279307"/>
          </a:xfrm>
          <a:prstGeom prst="rect">
            <a:avLst/>
          </a:prstGeom>
        </p:spPr>
        <p:txBody>
          <a:bodyPr vert="horz" wrap="square" lIns="0" tIns="0" rIns="0" bIns="0" rtlCol="0">
            <a:spAutoFit/>
          </a:bodyPr>
          <a:lstStyle/>
          <a:p>
            <a:pPr marL="11527"/>
            <a:r>
              <a:rPr sz="1815" b="1" spc="-18" dirty="0">
                <a:latin typeface="Times New Roman"/>
                <a:cs typeface="Times New Roman"/>
              </a:rPr>
              <a:t>Trésorerie </a:t>
            </a:r>
            <a:r>
              <a:rPr sz="1815" b="1" dirty="0">
                <a:latin typeface="Times New Roman"/>
                <a:cs typeface="Times New Roman"/>
              </a:rPr>
              <a:t>nette au 1er</a:t>
            </a:r>
            <a:r>
              <a:rPr sz="1815" b="1" spc="-150" dirty="0">
                <a:latin typeface="Times New Roman"/>
                <a:cs typeface="Times New Roman"/>
              </a:rPr>
              <a:t> </a:t>
            </a:r>
            <a:r>
              <a:rPr sz="1815" b="1" dirty="0">
                <a:latin typeface="Times New Roman"/>
                <a:cs typeface="Times New Roman"/>
              </a:rPr>
              <a:t>janvier</a:t>
            </a:r>
            <a:endParaRPr sz="1815">
              <a:latin typeface="Times New Roman"/>
              <a:cs typeface="Times New Roman"/>
            </a:endParaRPr>
          </a:p>
        </p:txBody>
      </p:sp>
      <p:sp>
        <p:nvSpPr>
          <p:cNvPr id="21" name="object 21"/>
          <p:cNvSpPr txBox="1"/>
          <p:nvPr/>
        </p:nvSpPr>
        <p:spPr>
          <a:xfrm>
            <a:off x="8897185" y="1198709"/>
            <a:ext cx="278354" cy="223459"/>
          </a:xfrm>
          <a:prstGeom prst="rect">
            <a:avLst/>
          </a:prstGeom>
        </p:spPr>
        <p:txBody>
          <a:bodyPr vert="horz" wrap="square" lIns="0" tIns="0" rIns="0" bIns="0" rtlCol="0">
            <a:spAutoFit/>
          </a:bodyPr>
          <a:lstStyle/>
          <a:p>
            <a:pPr marL="11527"/>
            <a:r>
              <a:rPr sz="1452" b="1" spc="-9" dirty="0">
                <a:latin typeface="Times New Roman"/>
                <a:cs typeface="Times New Roman"/>
              </a:rPr>
              <a:t>(A</a:t>
            </a:r>
            <a:r>
              <a:rPr sz="1452" b="1" spc="-5" dirty="0">
                <a:latin typeface="Times New Roman"/>
                <a:cs typeface="Times New Roman"/>
              </a:rPr>
              <a:t>)</a:t>
            </a:r>
            <a:endParaRPr sz="1452">
              <a:latin typeface="Times New Roman"/>
              <a:cs typeface="Times New Roman"/>
            </a:endParaRPr>
          </a:p>
        </p:txBody>
      </p:sp>
      <p:sp>
        <p:nvSpPr>
          <p:cNvPr id="22" name="object 22"/>
          <p:cNvSpPr/>
          <p:nvPr/>
        </p:nvSpPr>
        <p:spPr>
          <a:xfrm>
            <a:off x="2638997" y="1719226"/>
            <a:ext cx="6925427" cy="447210"/>
          </a:xfrm>
          <a:custGeom>
            <a:avLst/>
            <a:gdLst/>
            <a:ahLst/>
            <a:cxnLst/>
            <a:rect l="l" t="t" r="r" b="b"/>
            <a:pathLst>
              <a:path w="7630795" h="492760">
                <a:moveTo>
                  <a:pt x="7630667" y="409955"/>
                </a:moveTo>
                <a:lnTo>
                  <a:pt x="7630667" y="82295"/>
                </a:lnTo>
                <a:lnTo>
                  <a:pt x="7624024" y="50149"/>
                </a:lnTo>
                <a:lnTo>
                  <a:pt x="7606093" y="24002"/>
                </a:lnTo>
                <a:lnTo>
                  <a:pt x="7579875" y="6429"/>
                </a:lnTo>
                <a:lnTo>
                  <a:pt x="7548371" y="0"/>
                </a:lnTo>
                <a:lnTo>
                  <a:pt x="82295" y="0"/>
                </a:lnTo>
                <a:lnTo>
                  <a:pt x="50149" y="6429"/>
                </a:lnTo>
                <a:lnTo>
                  <a:pt x="24002" y="24002"/>
                </a:lnTo>
                <a:lnTo>
                  <a:pt x="6429" y="50149"/>
                </a:lnTo>
                <a:lnTo>
                  <a:pt x="0" y="82295"/>
                </a:lnTo>
                <a:lnTo>
                  <a:pt x="0" y="409955"/>
                </a:lnTo>
                <a:lnTo>
                  <a:pt x="6429" y="442102"/>
                </a:lnTo>
                <a:lnTo>
                  <a:pt x="24002" y="468248"/>
                </a:lnTo>
                <a:lnTo>
                  <a:pt x="50149" y="485822"/>
                </a:lnTo>
                <a:lnTo>
                  <a:pt x="82295" y="492251"/>
                </a:lnTo>
                <a:lnTo>
                  <a:pt x="7548371" y="492251"/>
                </a:lnTo>
                <a:lnTo>
                  <a:pt x="7579875" y="485822"/>
                </a:lnTo>
                <a:lnTo>
                  <a:pt x="7606093" y="468248"/>
                </a:lnTo>
                <a:lnTo>
                  <a:pt x="7624024" y="442102"/>
                </a:lnTo>
                <a:lnTo>
                  <a:pt x="7630667" y="409955"/>
                </a:lnTo>
                <a:close/>
              </a:path>
            </a:pathLst>
          </a:custGeom>
          <a:solidFill>
            <a:srgbClr val="DCE6F2"/>
          </a:solidFill>
        </p:spPr>
        <p:txBody>
          <a:bodyPr wrap="square" lIns="0" tIns="0" rIns="0" bIns="0" rtlCol="0"/>
          <a:lstStyle/>
          <a:p>
            <a:endParaRPr sz="1634"/>
          </a:p>
        </p:txBody>
      </p:sp>
      <p:sp>
        <p:nvSpPr>
          <p:cNvPr id="23" name="object 23"/>
          <p:cNvSpPr/>
          <p:nvPr/>
        </p:nvSpPr>
        <p:spPr>
          <a:xfrm>
            <a:off x="2638997" y="1719226"/>
            <a:ext cx="6925427" cy="447210"/>
          </a:xfrm>
          <a:custGeom>
            <a:avLst/>
            <a:gdLst/>
            <a:ahLst/>
            <a:cxnLst/>
            <a:rect l="l" t="t" r="r" b="b"/>
            <a:pathLst>
              <a:path w="7630795" h="492760">
                <a:moveTo>
                  <a:pt x="7630667" y="409955"/>
                </a:moveTo>
                <a:lnTo>
                  <a:pt x="7630667" y="82295"/>
                </a:lnTo>
                <a:lnTo>
                  <a:pt x="7624024" y="50149"/>
                </a:lnTo>
                <a:lnTo>
                  <a:pt x="7606093" y="24002"/>
                </a:lnTo>
                <a:lnTo>
                  <a:pt x="7579875" y="6429"/>
                </a:lnTo>
                <a:lnTo>
                  <a:pt x="7548371" y="0"/>
                </a:lnTo>
                <a:lnTo>
                  <a:pt x="82295" y="0"/>
                </a:lnTo>
                <a:lnTo>
                  <a:pt x="50149" y="6429"/>
                </a:lnTo>
                <a:lnTo>
                  <a:pt x="24002" y="24002"/>
                </a:lnTo>
                <a:lnTo>
                  <a:pt x="6429" y="50149"/>
                </a:lnTo>
                <a:lnTo>
                  <a:pt x="0" y="82295"/>
                </a:lnTo>
                <a:lnTo>
                  <a:pt x="0" y="409955"/>
                </a:lnTo>
                <a:lnTo>
                  <a:pt x="6429" y="442102"/>
                </a:lnTo>
                <a:lnTo>
                  <a:pt x="24002" y="468248"/>
                </a:lnTo>
                <a:lnTo>
                  <a:pt x="50149" y="485822"/>
                </a:lnTo>
                <a:lnTo>
                  <a:pt x="82295" y="492251"/>
                </a:lnTo>
                <a:lnTo>
                  <a:pt x="7548371" y="492251"/>
                </a:lnTo>
                <a:lnTo>
                  <a:pt x="7579875" y="485822"/>
                </a:lnTo>
                <a:lnTo>
                  <a:pt x="7606093" y="468248"/>
                </a:lnTo>
                <a:lnTo>
                  <a:pt x="7624024" y="442102"/>
                </a:lnTo>
                <a:lnTo>
                  <a:pt x="7630667" y="409955"/>
                </a:lnTo>
                <a:close/>
              </a:path>
            </a:pathLst>
          </a:custGeom>
          <a:solidFill>
            <a:srgbClr val="DCE6F2"/>
          </a:solidFill>
        </p:spPr>
        <p:txBody>
          <a:bodyPr wrap="square" lIns="0" tIns="0" rIns="0" bIns="0" rtlCol="0"/>
          <a:lstStyle/>
          <a:p>
            <a:endParaRPr sz="1634"/>
          </a:p>
        </p:txBody>
      </p:sp>
      <p:sp>
        <p:nvSpPr>
          <p:cNvPr id="24" name="object 24"/>
          <p:cNvSpPr txBox="1"/>
          <p:nvPr/>
        </p:nvSpPr>
        <p:spPr>
          <a:xfrm>
            <a:off x="3285844" y="1792992"/>
            <a:ext cx="5633357" cy="279307"/>
          </a:xfrm>
          <a:prstGeom prst="rect">
            <a:avLst/>
          </a:prstGeom>
        </p:spPr>
        <p:txBody>
          <a:bodyPr vert="horz" wrap="square" lIns="0" tIns="0" rIns="0" bIns="0" rtlCol="0">
            <a:spAutoFit/>
          </a:bodyPr>
          <a:lstStyle/>
          <a:p>
            <a:pPr marL="11527"/>
            <a:r>
              <a:rPr sz="1815" b="1" spc="-5" dirty="0">
                <a:latin typeface="Times New Roman"/>
                <a:cs typeface="Times New Roman"/>
              </a:rPr>
              <a:t>Flux </a:t>
            </a:r>
            <a:r>
              <a:rPr sz="1815" b="1" dirty="0">
                <a:latin typeface="Times New Roman"/>
                <a:cs typeface="Times New Roman"/>
              </a:rPr>
              <a:t>de </a:t>
            </a:r>
            <a:r>
              <a:rPr sz="1815" b="1" spc="-5" dirty="0">
                <a:latin typeface="Times New Roman"/>
                <a:cs typeface="Times New Roman"/>
              </a:rPr>
              <a:t>trésorerie provenant </a:t>
            </a:r>
            <a:r>
              <a:rPr sz="1815" b="1" dirty="0">
                <a:latin typeface="Times New Roman"/>
                <a:cs typeface="Times New Roman"/>
              </a:rPr>
              <a:t>des </a:t>
            </a:r>
            <a:r>
              <a:rPr sz="1815" b="1" spc="-5" dirty="0">
                <a:latin typeface="Times New Roman"/>
                <a:cs typeface="Times New Roman"/>
              </a:rPr>
              <a:t>activités</a:t>
            </a:r>
            <a:r>
              <a:rPr sz="1815" b="1" spc="-82" dirty="0">
                <a:latin typeface="Times New Roman"/>
                <a:cs typeface="Times New Roman"/>
              </a:rPr>
              <a:t> </a:t>
            </a:r>
            <a:r>
              <a:rPr sz="1815" b="1" spc="-5" dirty="0">
                <a:latin typeface="Times New Roman"/>
                <a:cs typeface="Times New Roman"/>
              </a:rPr>
              <a:t>opérationnelles</a:t>
            </a:r>
            <a:endParaRPr sz="1815" dirty="0">
              <a:latin typeface="Times New Roman"/>
              <a:cs typeface="Times New Roman"/>
            </a:endParaRPr>
          </a:p>
        </p:txBody>
      </p:sp>
      <p:sp>
        <p:nvSpPr>
          <p:cNvPr id="25" name="object 25"/>
          <p:cNvSpPr txBox="1"/>
          <p:nvPr/>
        </p:nvSpPr>
        <p:spPr>
          <a:xfrm>
            <a:off x="9053477" y="1828031"/>
            <a:ext cx="268557" cy="223459"/>
          </a:xfrm>
          <a:prstGeom prst="rect">
            <a:avLst/>
          </a:prstGeom>
        </p:spPr>
        <p:txBody>
          <a:bodyPr vert="horz" wrap="square" lIns="0" tIns="0" rIns="0" bIns="0" rtlCol="0">
            <a:spAutoFit/>
          </a:bodyPr>
          <a:lstStyle/>
          <a:p>
            <a:pPr marL="11527"/>
            <a:r>
              <a:rPr sz="1452" b="1" spc="-9" dirty="0">
                <a:latin typeface="Times New Roman"/>
                <a:cs typeface="Times New Roman"/>
              </a:rPr>
              <a:t>(</a:t>
            </a:r>
            <a:r>
              <a:rPr sz="1452" b="1" spc="-5" dirty="0">
                <a:latin typeface="Times New Roman"/>
                <a:cs typeface="Times New Roman"/>
              </a:rPr>
              <a:t>B)</a:t>
            </a:r>
            <a:endParaRPr sz="1452">
              <a:latin typeface="Times New Roman"/>
              <a:cs typeface="Times New Roman"/>
            </a:endParaRPr>
          </a:p>
        </p:txBody>
      </p:sp>
      <p:sp>
        <p:nvSpPr>
          <p:cNvPr id="26" name="object 26"/>
          <p:cNvSpPr/>
          <p:nvPr/>
        </p:nvSpPr>
        <p:spPr>
          <a:xfrm>
            <a:off x="2638997" y="2394191"/>
            <a:ext cx="6925427" cy="448363"/>
          </a:xfrm>
          <a:custGeom>
            <a:avLst/>
            <a:gdLst/>
            <a:ahLst/>
            <a:cxnLst/>
            <a:rect l="l" t="t" r="r" b="b"/>
            <a:pathLst>
              <a:path w="7630795" h="494030">
                <a:moveTo>
                  <a:pt x="7630667" y="411479"/>
                </a:moveTo>
                <a:lnTo>
                  <a:pt x="7630667" y="82295"/>
                </a:lnTo>
                <a:lnTo>
                  <a:pt x="7624024" y="50149"/>
                </a:lnTo>
                <a:lnTo>
                  <a:pt x="7606093" y="24002"/>
                </a:lnTo>
                <a:lnTo>
                  <a:pt x="7579875" y="6429"/>
                </a:lnTo>
                <a:lnTo>
                  <a:pt x="7548371" y="0"/>
                </a:lnTo>
                <a:lnTo>
                  <a:pt x="82295" y="0"/>
                </a:lnTo>
                <a:lnTo>
                  <a:pt x="50149" y="6429"/>
                </a:lnTo>
                <a:lnTo>
                  <a:pt x="24002" y="24002"/>
                </a:lnTo>
                <a:lnTo>
                  <a:pt x="6429" y="50149"/>
                </a:lnTo>
                <a:lnTo>
                  <a:pt x="0" y="82295"/>
                </a:lnTo>
                <a:lnTo>
                  <a:pt x="0" y="411479"/>
                </a:lnTo>
                <a:lnTo>
                  <a:pt x="6429" y="443626"/>
                </a:lnTo>
                <a:lnTo>
                  <a:pt x="24002" y="469772"/>
                </a:lnTo>
                <a:lnTo>
                  <a:pt x="50149" y="487346"/>
                </a:lnTo>
                <a:lnTo>
                  <a:pt x="82295" y="493775"/>
                </a:lnTo>
                <a:lnTo>
                  <a:pt x="7548371" y="493775"/>
                </a:lnTo>
                <a:lnTo>
                  <a:pt x="7579875" y="487346"/>
                </a:lnTo>
                <a:lnTo>
                  <a:pt x="7606093" y="469772"/>
                </a:lnTo>
                <a:lnTo>
                  <a:pt x="7624024" y="443626"/>
                </a:lnTo>
                <a:lnTo>
                  <a:pt x="7630667" y="411479"/>
                </a:lnTo>
                <a:close/>
              </a:path>
            </a:pathLst>
          </a:custGeom>
          <a:solidFill>
            <a:srgbClr val="DCE6F2"/>
          </a:solidFill>
        </p:spPr>
        <p:txBody>
          <a:bodyPr wrap="square" lIns="0" tIns="0" rIns="0" bIns="0" rtlCol="0"/>
          <a:lstStyle/>
          <a:p>
            <a:endParaRPr sz="1634"/>
          </a:p>
        </p:txBody>
      </p:sp>
      <p:sp>
        <p:nvSpPr>
          <p:cNvPr id="27" name="object 27"/>
          <p:cNvSpPr/>
          <p:nvPr/>
        </p:nvSpPr>
        <p:spPr>
          <a:xfrm>
            <a:off x="2638997" y="2394191"/>
            <a:ext cx="6925427" cy="448363"/>
          </a:xfrm>
          <a:custGeom>
            <a:avLst/>
            <a:gdLst/>
            <a:ahLst/>
            <a:cxnLst/>
            <a:rect l="l" t="t" r="r" b="b"/>
            <a:pathLst>
              <a:path w="7630795" h="494030">
                <a:moveTo>
                  <a:pt x="7630667" y="411479"/>
                </a:moveTo>
                <a:lnTo>
                  <a:pt x="7630667" y="82295"/>
                </a:lnTo>
                <a:lnTo>
                  <a:pt x="7624024" y="50149"/>
                </a:lnTo>
                <a:lnTo>
                  <a:pt x="7606093" y="24002"/>
                </a:lnTo>
                <a:lnTo>
                  <a:pt x="7579875" y="6429"/>
                </a:lnTo>
                <a:lnTo>
                  <a:pt x="7548371" y="0"/>
                </a:lnTo>
                <a:lnTo>
                  <a:pt x="82295" y="0"/>
                </a:lnTo>
                <a:lnTo>
                  <a:pt x="50149" y="6429"/>
                </a:lnTo>
                <a:lnTo>
                  <a:pt x="24002" y="24002"/>
                </a:lnTo>
                <a:lnTo>
                  <a:pt x="6429" y="50149"/>
                </a:lnTo>
                <a:lnTo>
                  <a:pt x="0" y="82295"/>
                </a:lnTo>
                <a:lnTo>
                  <a:pt x="0" y="411479"/>
                </a:lnTo>
                <a:lnTo>
                  <a:pt x="6429" y="443626"/>
                </a:lnTo>
                <a:lnTo>
                  <a:pt x="24002" y="469772"/>
                </a:lnTo>
                <a:lnTo>
                  <a:pt x="50149" y="487346"/>
                </a:lnTo>
                <a:lnTo>
                  <a:pt x="82295" y="493775"/>
                </a:lnTo>
                <a:lnTo>
                  <a:pt x="7548371" y="493775"/>
                </a:lnTo>
                <a:lnTo>
                  <a:pt x="7579875" y="487346"/>
                </a:lnTo>
                <a:lnTo>
                  <a:pt x="7606093" y="469772"/>
                </a:lnTo>
                <a:lnTo>
                  <a:pt x="7624024" y="443626"/>
                </a:lnTo>
                <a:lnTo>
                  <a:pt x="7630667" y="411479"/>
                </a:lnTo>
                <a:close/>
              </a:path>
            </a:pathLst>
          </a:custGeom>
          <a:solidFill>
            <a:srgbClr val="DCE6F2"/>
          </a:solidFill>
        </p:spPr>
        <p:txBody>
          <a:bodyPr wrap="square" lIns="0" tIns="0" rIns="0" bIns="0" rtlCol="0"/>
          <a:lstStyle/>
          <a:p>
            <a:endParaRPr sz="1634"/>
          </a:p>
        </p:txBody>
      </p:sp>
      <p:sp>
        <p:nvSpPr>
          <p:cNvPr id="28" name="object 28"/>
          <p:cNvSpPr txBox="1"/>
          <p:nvPr/>
        </p:nvSpPr>
        <p:spPr>
          <a:xfrm>
            <a:off x="3176577" y="2467956"/>
            <a:ext cx="6149723" cy="279307"/>
          </a:xfrm>
          <a:prstGeom prst="rect">
            <a:avLst/>
          </a:prstGeom>
        </p:spPr>
        <p:txBody>
          <a:bodyPr vert="horz" wrap="square" lIns="0" tIns="0" rIns="0" bIns="0" rtlCol="0">
            <a:spAutoFit/>
          </a:bodyPr>
          <a:lstStyle/>
          <a:p>
            <a:pPr marL="11527"/>
            <a:r>
              <a:rPr sz="1815" b="1" spc="-5" dirty="0">
                <a:latin typeface="Times New Roman"/>
                <a:cs typeface="Times New Roman"/>
              </a:rPr>
              <a:t>Flux </a:t>
            </a:r>
            <a:r>
              <a:rPr sz="1815" b="1" dirty="0">
                <a:latin typeface="Times New Roman"/>
                <a:cs typeface="Times New Roman"/>
              </a:rPr>
              <a:t>de </a:t>
            </a:r>
            <a:r>
              <a:rPr sz="1815" b="1" spc="-5" dirty="0">
                <a:latin typeface="Times New Roman"/>
                <a:cs typeface="Times New Roman"/>
              </a:rPr>
              <a:t>trésorerie provenant </a:t>
            </a:r>
            <a:r>
              <a:rPr sz="1815" b="1" dirty="0">
                <a:latin typeface="Times New Roman"/>
                <a:cs typeface="Times New Roman"/>
              </a:rPr>
              <a:t>des </a:t>
            </a:r>
            <a:r>
              <a:rPr sz="1815" b="1" spc="-5" dirty="0">
                <a:latin typeface="Times New Roman"/>
                <a:cs typeface="Times New Roman"/>
              </a:rPr>
              <a:t>activités d’investissements</a:t>
            </a:r>
            <a:r>
              <a:rPr sz="1815" b="1" spc="-154" dirty="0">
                <a:latin typeface="Times New Roman"/>
                <a:cs typeface="Times New Roman"/>
              </a:rPr>
              <a:t> </a:t>
            </a:r>
            <a:r>
              <a:rPr sz="2178" b="1" spc="-14" baseline="8680" dirty="0">
                <a:latin typeface="Times New Roman"/>
                <a:cs typeface="Times New Roman"/>
              </a:rPr>
              <a:t>(C)</a:t>
            </a:r>
            <a:endParaRPr sz="2178" baseline="8680" dirty="0">
              <a:latin typeface="Times New Roman"/>
              <a:cs typeface="Times New Roman"/>
            </a:endParaRPr>
          </a:p>
        </p:txBody>
      </p:sp>
      <p:sp>
        <p:nvSpPr>
          <p:cNvPr id="29" name="object 29"/>
          <p:cNvSpPr/>
          <p:nvPr/>
        </p:nvSpPr>
        <p:spPr>
          <a:xfrm>
            <a:off x="2638996" y="3756570"/>
            <a:ext cx="3261872" cy="465076"/>
          </a:xfrm>
          <a:custGeom>
            <a:avLst/>
            <a:gdLst/>
            <a:ahLst/>
            <a:cxnLst/>
            <a:rect l="l" t="t" r="r" b="b"/>
            <a:pathLst>
              <a:path w="3594100" h="512445">
                <a:moveTo>
                  <a:pt x="3593591" y="426719"/>
                </a:moveTo>
                <a:lnTo>
                  <a:pt x="3593591" y="85343"/>
                </a:lnTo>
                <a:lnTo>
                  <a:pt x="3586900" y="52077"/>
                </a:lnTo>
                <a:lnTo>
                  <a:pt x="3568636" y="24955"/>
                </a:lnTo>
                <a:lnTo>
                  <a:pt x="3541513" y="6691"/>
                </a:lnTo>
                <a:lnTo>
                  <a:pt x="3508247" y="0"/>
                </a:lnTo>
                <a:lnTo>
                  <a:pt x="85343" y="0"/>
                </a:lnTo>
                <a:lnTo>
                  <a:pt x="52077" y="6691"/>
                </a:lnTo>
                <a:lnTo>
                  <a:pt x="24955" y="24955"/>
                </a:lnTo>
                <a:lnTo>
                  <a:pt x="6691" y="52077"/>
                </a:lnTo>
                <a:lnTo>
                  <a:pt x="0" y="85343"/>
                </a:lnTo>
                <a:lnTo>
                  <a:pt x="0" y="426719"/>
                </a:lnTo>
                <a:lnTo>
                  <a:pt x="6691" y="459986"/>
                </a:lnTo>
                <a:lnTo>
                  <a:pt x="24955" y="487108"/>
                </a:lnTo>
                <a:lnTo>
                  <a:pt x="52077" y="505372"/>
                </a:lnTo>
                <a:lnTo>
                  <a:pt x="85343" y="512063"/>
                </a:lnTo>
                <a:lnTo>
                  <a:pt x="3508247" y="512063"/>
                </a:lnTo>
                <a:lnTo>
                  <a:pt x="3541513" y="505372"/>
                </a:lnTo>
                <a:lnTo>
                  <a:pt x="3568636" y="487108"/>
                </a:lnTo>
                <a:lnTo>
                  <a:pt x="3586900" y="459986"/>
                </a:lnTo>
                <a:lnTo>
                  <a:pt x="3593591" y="426719"/>
                </a:lnTo>
                <a:close/>
              </a:path>
            </a:pathLst>
          </a:custGeom>
          <a:solidFill>
            <a:srgbClr val="C3D69A"/>
          </a:solidFill>
        </p:spPr>
        <p:txBody>
          <a:bodyPr wrap="square" lIns="0" tIns="0" rIns="0" bIns="0" rtlCol="0"/>
          <a:lstStyle/>
          <a:p>
            <a:endParaRPr sz="1634"/>
          </a:p>
        </p:txBody>
      </p:sp>
      <p:sp>
        <p:nvSpPr>
          <p:cNvPr id="30" name="object 30"/>
          <p:cNvSpPr/>
          <p:nvPr/>
        </p:nvSpPr>
        <p:spPr>
          <a:xfrm>
            <a:off x="2626551" y="3744121"/>
            <a:ext cx="3284924" cy="488705"/>
          </a:xfrm>
          <a:custGeom>
            <a:avLst/>
            <a:gdLst/>
            <a:ahLst/>
            <a:cxnLst/>
            <a:rect l="l" t="t" r="r" b="b"/>
            <a:pathLst>
              <a:path w="3619500" h="538479">
                <a:moveTo>
                  <a:pt x="3619496" y="449579"/>
                </a:moveTo>
                <a:lnTo>
                  <a:pt x="3619496" y="88391"/>
                </a:lnTo>
                <a:lnTo>
                  <a:pt x="3617972" y="77723"/>
                </a:lnTo>
                <a:lnTo>
                  <a:pt x="3611876" y="59435"/>
                </a:lnTo>
                <a:lnTo>
                  <a:pt x="3607304" y="51815"/>
                </a:lnTo>
                <a:lnTo>
                  <a:pt x="3602732" y="42671"/>
                </a:lnTo>
                <a:lnTo>
                  <a:pt x="3596636" y="36575"/>
                </a:lnTo>
                <a:lnTo>
                  <a:pt x="3590540" y="28955"/>
                </a:lnTo>
                <a:lnTo>
                  <a:pt x="3575300" y="16763"/>
                </a:lnTo>
                <a:lnTo>
                  <a:pt x="3567680" y="12191"/>
                </a:lnTo>
                <a:lnTo>
                  <a:pt x="3558536" y="7619"/>
                </a:lnTo>
                <a:lnTo>
                  <a:pt x="3549392" y="4571"/>
                </a:lnTo>
                <a:lnTo>
                  <a:pt x="3521960" y="0"/>
                </a:lnTo>
                <a:lnTo>
                  <a:pt x="97532" y="0"/>
                </a:lnTo>
                <a:lnTo>
                  <a:pt x="88388" y="1523"/>
                </a:lnTo>
                <a:lnTo>
                  <a:pt x="77720" y="3047"/>
                </a:lnTo>
                <a:lnTo>
                  <a:pt x="68576" y="4571"/>
                </a:lnTo>
                <a:lnTo>
                  <a:pt x="59432" y="9143"/>
                </a:lnTo>
                <a:lnTo>
                  <a:pt x="51812" y="12191"/>
                </a:lnTo>
                <a:lnTo>
                  <a:pt x="16760" y="44195"/>
                </a:lnTo>
                <a:lnTo>
                  <a:pt x="1520" y="89915"/>
                </a:lnTo>
                <a:lnTo>
                  <a:pt x="0" y="99059"/>
                </a:lnTo>
                <a:lnTo>
                  <a:pt x="0" y="440435"/>
                </a:lnTo>
                <a:lnTo>
                  <a:pt x="1520" y="451103"/>
                </a:lnTo>
                <a:lnTo>
                  <a:pt x="3044" y="460247"/>
                </a:lnTo>
                <a:lnTo>
                  <a:pt x="4568" y="470915"/>
                </a:lnTo>
                <a:lnTo>
                  <a:pt x="9140" y="478535"/>
                </a:lnTo>
                <a:lnTo>
                  <a:pt x="12188" y="487679"/>
                </a:lnTo>
                <a:lnTo>
                  <a:pt x="18284" y="495299"/>
                </a:lnTo>
                <a:lnTo>
                  <a:pt x="22856" y="502919"/>
                </a:lnTo>
                <a:lnTo>
                  <a:pt x="25904" y="505967"/>
                </a:lnTo>
                <a:lnTo>
                  <a:pt x="25904" y="89915"/>
                </a:lnTo>
                <a:lnTo>
                  <a:pt x="27428" y="83819"/>
                </a:lnTo>
                <a:lnTo>
                  <a:pt x="47240" y="47243"/>
                </a:lnTo>
                <a:lnTo>
                  <a:pt x="53336" y="42671"/>
                </a:lnTo>
                <a:lnTo>
                  <a:pt x="57908" y="38099"/>
                </a:lnTo>
                <a:lnTo>
                  <a:pt x="64004" y="35051"/>
                </a:lnTo>
                <a:lnTo>
                  <a:pt x="71624" y="32003"/>
                </a:lnTo>
                <a:lnTo>
                  <a:pt x="77720" y="28955"/>
                </a:lnTo>
                <a:lnTo>
                  <a:pt x="85340" y="27431"/>
                </a:lnTo>
                <a:lnTo>
                  <a:pt x="91436" y="25907"/>
                </a:lnTo>
                <a:lnTo>
                  <a:pt x="3529580" y="25907"/>
                </a:lnTo>
                <a:lnTo>
                  <a:pt x="3567680" y="42671"/>
                </a:lnTo>
                <a:lnTo>
                  <a:pt x="3573776" y="47243"/>
                </a:lnTo>
                <a:lnTo>
                  <a:pt x="3578348" y="53339"/>
                </a:lnTo>
                <a:lnTo>
                  <a:pt x="3582920" y="57911"/>
                </a:lnTo>
                <a:lnTo>
                  <a:pt x="3585968" y="64007"/>
                </a:lnTo>
                <a:lnTo>
                  <a:pt x="3589016" y="71627"/>
                </a:lnTo>
                <a:lnTo>
                  <a:pt x="3590540" y="77723"/>
                </a:lnTo>
                <a:lnTo>
                  <a:pt x="3593588" y="85343"/>
                </a:lnTo>
                <a:lnTo>
                  <a:pt x="3593588" y="507491"/>
                </a:lnTo>
                <a:lnTo>
                  <a:pt x="3598160" y="502919"/>
                </a:lnTo>
                <a:lnTo>
                  <a:pt x="3602732" y="495299"/>
                </a:lnTo>
                <a:lnTo>
                  <a:pt x="3608828" y="486155"/>
                </a:lnTo>
                <a:lnTo>
                  <a:pt x="3611876" y="478535"/>
                </a:lnTo>
                <a:lnTo>
                  <a:pt x="3614924" y="469391"/>
                </a:lnTo>
                <a:lnTo>
                  <a:pt x="3617972" y="458723"/>
                </a:lnTo>
                <a:lnTo>
                  <a:pt x="3619496" y="449579"/>
                </a:lnTo>
                <a:close/>
              </a:path>
              <a:path w="3619500" h="538479">
                <a:moveTo>
                  <a:pt x="3593588" y="507491"/>
                </a:moveTo>
                <a:lnTo>
                  <a:pt x="3593588" y="448055"/>
                </a:lnTo>
                <a:lnTo>
                  <a:pt x="3590540" y="463295"/>
                </a:lnTo>
                <a:lnTo>
                  <a:pt x="3589016" y="469391"/>
                </a:lnTo>
                <a:lnTo>
                  <a:pt x="3561584" y="501395"/>
                </a:lnTo>
                <a:lnTo>
                  <a:pt x="3535676" y="512063"/>
                </a:lnTo>
                <a:lnTo>
                  <a:pt x="3528056" y="512063"/>
                </a:lnTo>
                <a:lnTo>
                  <a:pt x="3520436" y="513587"/>
                </a:lnTo>
                <a:lnTo>
                  <a:pt x="99056" y="513587"/>
                </a:lnTo>
                <a:lnTo>
                  <a:pt x="89912" y="512063"/>
                </a:lnTo>
                <a:lnTo>
                  <a:pt x="83816" y="512063"/>
                </a:lnTo>
                <a:lnTo>
                  <a:pt x="76196" y="509015"/>
                </a:lnTo>
                <a:lnTo>
                  <a:pt x="70100" y="507491"/>
                </a:lnTo>
                <a:lnTo>
                  <a:pt x="64004" y="504443"/>
                </a:lnTo>
                <a:lnTo>
                  <a:pt x="57908" y="499871"/>
                </a:lnTo>
                <a:lnTo>
                  <a:pt x="51812" y="496823"/>
                </a:lnTo>
                <a:lnTo>
                  <a:pt x="47240" y="490727"/>
                </a:lnTo>
                <a:lnTo>
                  <a:pt x="42668" y="486155"/>
                </a:lnTo>
                <a:lnTo>
                  <a:pt x="38096" y="480059"/>
                </a:lnTo>
                <a:lnTo>
                  <a:pt x="28952" y="461771"/>
                </a:lnTo>
                <a:lnTo>
                  <a:pt x="27428" y="454151"/>
                </a:lnTo>
                <a:lnTo>
                  <a:pt x="25904" y="448055"/>
                </a:lnTo>
                <a:lnTo>
                  <a:pt x="25904" y="505967"/>
                </a:lnTo>
                <a:lnTo>
                  <a:pt x="36572" y="516635"/>
                </a:lnTo>
                <a:lnTo>
                  <a:pt x="44192" y="522731"/>
                </a:lnTo>
                <a:lnTo>
                  <a:pt x="51812" y="527303"/>
                </a:lnTo>
                <a:lnTo>
                  <a:pt x="60956" y="530351"/>
                </a:lnTo>
                <a:lnTo>
                  <a:pt x="70100" y="534923"/>
                </a:lnTo>
                <a:lnTo>
                  <a:pt x="79244" y="536447"/>
                </a:lnTo>
                <a:lnTo>
                  <a:pt x="89912" y="537971"/>
                </a:lnTo>
                <a:lnTo>
                  <a:pt x="3532628" y="537971"/>
                </a:lnTo>
                <a:lnTo>
                  <a:pt x="3569204" y="525779"/>
                </a:lnTo>
                <a:lnTo>
                  <a:pt x="3592064" y="509015"/>
                </a:lnTo>
                <a:lnTo>
                  <a:pt x="3593588" y="507491"/>
                </a:lnTo>
                <a:close/>
              </a:path>
            </a:pathLst>
          </a:custGeom>
          <a:solidFill>
            <a:srgbClr val="375D89"/>
          </a:solidFill>
        </p:spPr>
        <p:txBody>
          <a:bodyPr wrap="square" lIns="0" tIns="0" rIns="0" bIns="0" rtlCol="0"/>
          <a:lstStyle/>
          <a:p>
            <a:endParaRPr sz="1634"/>
          </a:p>
        </p:txBody>
      </p:sp>
      <p:sp>
        <p:nvSpPr>
          <p:cNvPr id="31" name="object 31"/>
          <p:cNvSpPr txBox="1"/>
          <p:nvPr/>
        </p:nvSpPr>
        <p:spPr>
          <a:xfrm>
            <a:off x="2884738" y="3760258"/>
            <a:ext cx="2769134" cy="446917"/>
          </a:xfrm>
          <a:prstGeom prst="rect">
            <a:avLst/>
          </a:prstGeom>
        </p:spPr>
        <p:txBody>
          <a:bodyPr vert="horz" wrap="square" lIns="0" tIns="0" rIns="0" bIns="0" rtlCol="0">
            <a:spAutoFit/>
          </a:bodyPr>
          <a:lstStyle/>
          <a:p>
            <a:pPr marL="389020" marR="4611" indent="-378069"/>
            <a:r>
              <a:rPr sz="1452" b="1" spc="-9" dirty="0">
                <a:latin typeface="Bookman Old Style"/>
                <a:cs typeface="Bookman Old Style"/>
              </a:rPr>
              <a:t>Flux </a:t>
            </a:r>
            <a:r>
              <a:rPr sz="1452" b="1" spc="-5" dirty="0">
                <a:latin typeface="Bookman Old Style"/>
                <a:cs typeface="Bookman Old Style"/>
              </a:rPr>
              <a:t>de </a:t>
            </a:r>
            <a:r>
              <a:rPr sz="1452" b="1" spc="-9" dirty="0">
                <a:latin typeface="Bookman Old Style"/>
                <a:cs typeface="Bookman Old Style"/>
              </a:rPr>
              <a:t>trésorerie provenant  des capitaux</a:t>
            </a:r>
            <a:r>
              <a:rPr sz="1452" b="1" spc="23" dirty="0">
                <a:latin typeface="Bookman Old Style"/>
                <a:cs typeface="Bookman Old Style"/>
              </a:rPr>
              <a:t> </a:t>
            </a:r>
            <a:r>
              <a:rPr sz="1452" b="1" spc="-9" dirty="0">
                <a:latin typeface="Bookman Old Style"/>
                <a:cs typeface="Bookman Old Style"/>
              </a:rPr>
              <a:t>propres</a:t>
            </a:r>
            <a:endParaRPr sz="1452">
              <a:latin typeface="Bookman Old Style"/>
              <a:cs typeface="Bookman Old Style"/>
            </a:endParaRPr>
          </a:p>
        </p:txBody>
      </p:sp>
      <p:sp>
        <p:nvSpPr>
          <p:cNvPr id="32" name="object 32"/>
          <p:cNvSpPr/>
          <p:nvPr/>
        </p:nvSpPr>
        <p:spPr>
          <a:xfrm>
            <a:off x="5900408" y="3756570"/>
            <a:ext cx="3619756" cy="465076"/>
          </a:xfrm>
          <a:custGeom>
            <a:avLst/>
            <a:gdLst/>
            <a:ahLst/>
            <a:cxnLst/>
            <a:rect l="l" t="t" r="r" b="b"/>
            <a:pathLst>
              <a:path w="3988434" h="512445">
                <a:moveTo>
                  <a:pt x="3988307" y="426719"/>
                </a:moveTo>
                <a:lnTo>
                  <a:pt x="3988307" y="85343"/>
                </a:lnTo>
                <a:lnTo>
                  <a:pt x="3981616" y="52077"/>
                </a:lnTo>
                <a:lnTo>
                  <a:pt x="3963352" y="24955"/>
                </a:lnTo>
                <a:lnTo>
                  <a:pt x="3936229" y="6691"/>
                </a:lnTo>
                <a:lnTo>
                  <a:pt x="3902963" y="0"/>
                </a:lnTo>
                <a:lnTo>
                  <a:pt x="85343" y="0"/>
                </a:lnTo>
                <a:lnTo>
                  <a:pt x="52077" y="6691"/>
                </a:lnTo>
                <a:lnTo>
                  <a:pt x="24955" y="24955"/>
                </a:lnTo>
                <a:lnTo>
                  <a:pt x="6691" y="52077"/>
                </a:lnTo>
                <a:lnTo>
                  <a:pt x="0" y="85343"/>
                </a:lnTo>
                <a:lnTo>
                  <a:pt x="0" y="426719"/>
                </a:lnTo>
                <a:lnTo>
                  <a:pt x="6691" y="459986"/>
                </a:lnTo>
                <a:lnTo>
                  <a:pt x="24955" y="487108"/>
                </a:lnTo>
                <a:lnTo>
                  <a:pt x="52077" y="505372"/>
                </a:lnTo>
                <a:lnTo>
                  <a:pt x="85343" y="512063"/>
                </a:lnTo>
                <a:lnTo>
                  <a:pt x="3902963" y="512063"/>
                </a:lnTo>
                <a:lnTo>
                  <a:pt x="3936229" y="505372"/>
                </a:lnTo>
                <a:lnTo>
                  <a:pt x="3963352" y="487108"/>
                </a:lnTo>
                <a:lnTo>
                  <a:pt x="3981616" y="459986"/>
                </a:lnTo>
                <a:lnTo>
                  <a:pt x="3988307" y="426719"/>
                </a:lnTo>
                <a:close/>
              </a:path>
            </a:pathLst>
          </a:custGeom>
          <a:solidFill>
            <a:srgbClr val="FDEADA"/>
          </a:solidFill>
        </p:spPr>
        <p:txBody>
          <a:bodyPr wrap="square" lIns="0" tIns="0" rIns="0" bIns="0" rtlCol="0"/>
          <a:lstStyle/>
          <a:p>
            <a:endParaRPr sz="1634"/>
          </a:p>
        </p:txBody>
      </p:sp>
      <p:sp>
        <p:nvSpPr>
          <p:cNvPr id="33" name="object 33"/>
          <p:cNvSpPr/>
          <p:nvPr/>
        </p:nvSpPr>
        <p:spPr>
          <a:xfrm>
            <a:off x="5887958" y="3744121"/>
            <a:ext cx="3644537" cy="488705"/>
          </a:xfrm>
          <a:custGeom>
            <a:avLst/>
            <a:gdLst/>
            <a:ahLst/>
            <a:cxnLst/>
            <a:rect l="l" t="t" r="r" b="b"/>
            <a:pathLst>
              <a:path w="4015740" h="538479">
                <a:moveTo>
                  <a:pt x="4015739" y="440435"/>
                </a:moveTo>
                <a:lnTo>
                  <a:pt x="4015739" y="97535"/>
                </a:lnTo>
                <a:lnTo>
                  <a:pt x="4014215" y="88391"/>
                </a:lnTo>
                <a:lnTo>
                  <a:pt x="4012691" y="77723"/>
                </a:lnTo>
                <a:lnTo>
                  <a:pt x="3997451" y="42671"/>
                </a:lnTo>
                <a:lnTo>
                  <a:pt x="3963923" y="12191"/>
                </a:lnTo>
                <a:lnTo>
                  <a:pt x="3916679" y="0"/>
                </a:lnTo>
                <a:lnTo>
                  <a:pt x="97535" y="0"/>
                </a:lnTo>
                <a:lnTo>
                  <a:pt x="88391" y="1523"/>
                </a:lnTo>
                <a:lnTo>
                  <a:pt x="77723" y="3047"/>
                </a:lnTo>
                <a:lnTo>
                  <a:pt x="68579" y="4571"/>
                </a:lnTo>
                <a:lnTo>
                  <a:pt x="59435" y="9143"/>
                </a:lnTo>
                <a:lnTo>
                  <a:pt x="51815" y="12191"/>
                </a:lnTo>
                <a:lnTo>
                  <a:pt x="16763" y="44195"/>
                </a:lnTo>
                <a:lnTo>
                  <a:pt x="1523" y="89915"/>
                </a:lnTo>
                <a:lnTo>
                  <a:pt x="0" y="99059"/>
                </a:lnTo>
                <a:lnTo>
                  <a:pt x="0" y="440435"/>
                </a:lnTo>
                <a:lnTo>
                  <a:pt x="1523" y="451103"/>
                </a:lnTo>
                <a:lnTo>
                  <a:pt x="3047" y="460247"/>
                </a:lnTo>
                <a:lnTo>
                  <a:pt x="4571" y="470915"/>
                </a:lnTo>
                <a:lnTo>
                  <a:pt x="9143" y="478535"/>
                </a:lnTo>
                <a:lnTo>
                  <a:pt x="12191" y="487679"/>
                </a:lnTo>
                <a:lnTo>
                  <a:pt x="18287" y="495299"/>
                </a:lnTo>
                <a:lnTo>
                  <a:pt x="22859" y="502919"/>
                </a:lnTo>
                <a:lnTo>
                  <a:pt x="25907" y="505967"/>
                </a:lnTo>
                <a:lnTo>
                  <a:pt x="25907" y="89915"/>
                </a:lnTo>
                <a:lnTo>
                  <a:pt x="27431" y="83819"/>
                </a:lnTo>
                <a:lnTo>
                  <a:pt x="47243" y="47243"/>
                </a:lnTo>
                <a:lnTo>
                  <a:pt x="53339" y="42671"/>
                </a:lnTo>
                <a:lnTo>
                  <a:pt x="57911" y="38099"/>
                </a:lnTo>
                <a:lnTo>
                  <a:pt x="64007" y="35051"/>
                </a:lnTo>
                <a:lnTo>
                  <a:pt x="71627" y="32003"/>
                </a:lnTo>
                <a:lnTo>
                  <a:pt x="77723" y="28955"/>
                </a:lnTo>
                <a:lnTo>
                  <a:pt x="85343" y="27431"/>
                </a:lnTo>
                <a:lnTo>
                  <a:pt x="91439" y="25907"/>
                </a:lnTo>
                <a:lnTo>
                  <a:pt x="3925823" y="25907"/>
                </a:lnTo>
                <a:lnTo>
                  <a:pt x="3933443" y="27431"/>
                </a:lnTo>
                <a:lnTo>
                  <a:pt x="3939539" y="28955"/>
                </a:lnTo>
                <a:lnTo>
                  <a:pt x="3945635" y="32003"/>
                </a:lnTo>
                <a:lnTo>
                  <a:pt x="3953255" y="35051"/>
                </a:lnTo>
                <a:lnTo>
                  <a:pt x="3957827" y="38099"/>
                </a:lnTo>
                <a:lnTo>
                  <a:pt x="3963923" y="42671"/>
                </a:lnTo>
                <a:lnTo>
                  <a:pt x="3968495" y="47243"/>
                </a:lnTo>
                <a:lnTo>
                  <a:pt x="3973067" y="53339"/>
                </a:lnTo>
                <a:lnTo>
                  <a:pt x="3977639" y="57911"/>
                </a:lnTo>
                <a:lnTo>
                  <a:pt x="3982211" y="64007"/>
                </a:lnTo>
                <a:lnTo>
                  <a:pt x="3985259" y="71627"/>
                </a:lnTo>
                <a:lnTo>
                  <a:pt x="3986783" y="77723"/>
                </a:lnTo>
                <a:lnTo>
                  <a:pt x="3988307" y="85343"/>
                </a:lnTo>
                <a:lnTo>
                  <a:pt x="3989831" y="91439"/>
                </a:lnTo>
                <a:lnTo>
                  <a:pt x="3989831" y="505967"/>
                </a:lnTo>
                <a:lnTo>
                  <a:pt x="3992879" y="502919"/>
                </a:lnTo>
                <a:lnTo>
                  <a:pt x="3998975" y="495299"/>
                </a:lnTo>
                <a:lnTo>
                  <a:pt x="4003547" y="486155"/>
                </a:lnTo>
                <a:lnTo>
                  <a:pt x="4008119" y="478535"/>
                </a:lnTo>
                <a:lnTo>
                  <a:pt x="4011167" y="469391"/>
                </a:lnTo>
                <a:lnTo>
                  <a:pt x="4014215" y="458723"/>
                </a:lnTo>
                <a:lnTo>
                  <a:pt x="4014215" y="449579"/>
                </a:lnTo>
                <a:lnTo>
                  <a:pt x="4015739" y="440435"/>
                </a:lnTo>
                <a:close/>
              </a:path>
              <a:path w="4015740" h="538479">
                <a:moveTo>
                  <a:pt x="3989831" y="505967"/>
                </a:moveTo>
                <a:lnTo>
                  <a:pt x="3989831" y="448055"/>
                </a:lnTo>
                <a:lnTo>
                  <a:pt x="3986783" y="463295"/>
                </a:lnTo>
                <a:lnTo>
                  <a:pt x="3977639" y="481583"/>
                </a:lnTo>
                <a:lnTo>
                  <a:pt x="3973067" y="487679"/>
                </a:lnTo>
                <a:lnTo>
                  <a:pt x="3968495" y="492251"/>
                </a:lnTo>
                <a:lnTo>
                  <a:pt x="3962399" y="496823"/>
                </a:lnTo>
                <a:lnTo>
                  <a:pt x="3957827" y="501395"/>
                </a:lnTo>
                <a:lnTo>
                  <a:pt x="3945635" y="507491"/>
                </a:lnTo>
                <a:lnTo>
                  <a:pt x="3938015" y="510539"/>
                </a:lnTo>
                <a:lnTo>
                  <a:pt x="3931919" y="512063"/>
                </a:lnTo>
                <a:lnTo>
                  <a:pt x="3924299" y="512063"/>
                </a:lnTo>
                <a:lnTo>
                  <a:pt x="3916679" y="513587"/>
                </a:lnTo>
                <a:lnTo>
                  <a:pt x="99059" y="513587"/>
                </a:lnTo>
                <a:lnTo>
                  <a:pt x="89915" y="512063"/>
                </a:lnTo>
                <a:lnTo>
                  <a:pt x="83819" y="512063"/>
                </a:lnTo>
                <a:lnTo>
                  <a:pt x="76199" y="509015"/>
                </a:lnTo>
                <a:lnTo>
                  <a:pt x="70103" y="507491"/>
                </a:lnTo>
                <a:lnTo>
                  <a:pt x="64007" y="504443"/>
                </a:lnTo>
                <a:lnTo>
                  <a:pt x="57911" y="499871"/>
                </a:lnTo>
                <a:lnTo>
                  <a:pt x="51815" y="496823"/>
                </a:lnTo>
                <a:lnTo>
                  <a:pt x="47243" y="490727"/>
                </a:lnTo>
                <a:lnTo>
                  <a:pt x="42671" y="486155"/>
                </a:lnTo>
                <a:lnTo>
                  <a:pt x="38099" y="480059"/>
                </a:lnTo>
                <a:lnTo>
                  <a:pt x="28955" y="461771"/>
                </a:lnTo>
                <a:lnTo>
                  <a:pt x="27431" y="454151"/>
                </a:lnTo>
                <a:lnTo>
                  <a:pt x="25907" y="448055"/>
                </a:lnTo>
                <a:lnTo>
                  <a:pt x="25907" y="505967"/>
                </a:lnTo>
                <a:lnTo>
                  <a:pt x="36575" y="516635"/>
                </a:lnTo>
                <a:lnTo>
                  <a:pt x="44195" y="522731"/>
                </a:lnTo>
                <a:lnTo>
                  <a:pt x="51815" y="527303"/>
                </a:lnTo>
                <a:lnTo>
                  <a:pt x="60959" y="530351"/>
                </a:lnTo>
                <a:lnTo>
                  <a:pt x="70103" y="534923"/>
                </a:lnTo>
                <a:lnTo>
                  <a:pt x="79247" y="536447"/>
                </a:lnTo>
                <a:lnTo>
                  <a:pt x="89915" y="537971"/>
                </a:lnTo>
                <a:lnTo>
                  <a:pt x="3927347" y="537971"/>
                </a:lnTo>
                <a:lnTo>
                  <a:pt x="3938015" y="536447"/>
                </a:lnTo>
                <a:lnTo>
                  <a:pt x="3956303" y="530351"/>
                </a:lnTo>
                <a:lnTo>
                  <a:pt x="3963923" y="525779"/>
                </a:lnTo>
                <a:lnTo>
                  <a:pt x="3973067" y="521207"/>
                </a:lnTo>
                <a:lnTo>
                  <a:pt x="3980687" y="515111"/>
                </a:lnTo>
                <a:lnTo>
                  <a:pt x="3989831" y="505967"/>
                </a:lnTo>
                <a:close/>
              </a:path>
            </a:pathLst>
          </a:custGeom>
          <a:solidFill>
            <a:srgbClr val="375D89"/>
          </a:solidFill>
        </p:spPr>
        <p:txBody>
          <a:bodyPr wrap="square" lIns="0" tIns="0" rIns="0" bIns="0" rtlCol="0"/>
          <a:lstStyle/>
          <a:p>
            <a:endParaRPr sz="1634"/>
          </a:p>
        </p:txBody>
      </p:sp>
      <p:sp>
        <p:nvSpPr>
          <p:cNvPr id="34" name="object 34"/>
          <p:cNvSpPr txBox="1"/>
          <p:nvPr/>
        </p:nvSpPr>
        <p:spPr>
          <a:xfrm>
            <a:off x="6133700" y="3760258"/>
            <a:ext cx="3156409" cy="446917"/>
          </a:xfrm>
          <a:prstGeom prst="rect">
            <a:avLst/>
          </a:prstGeom>
        </p:spPr>
        <p:txBody>
          <a:bodyPr vert="horz" wrap="square" lIns="0" tIns="0" rIns="0" bIns="0" rtlCol="0">
            <a:spAutoFit/>
          </a:bodyPr>
          <a:lstStyle/>
          <a:p>
            <a:pPr marL="684675" marR="4611" indent="-673725"/>
            <a:r>
              <a:rPr sz="1452" b="1" spc="-9" dirty="0">
                <a:latin typeface="Bookman Old Style"/>
                <a:cs typeface="Bookman Old Style"/>
              </a:rPr>
              <a:t>Flux </a:t>
            </a:r>
            <a:r>
              <a:rPr sz="1452" b="1" spc="-5" dirty="0">
                <a:latin typeface="Bookman Old Style"/>
                <a:cs typeface="Bookman Old Style"/>
              </a:rPr>
              <a:t>de </a:t>
            </a:r>
            <a:r>
              <a:rPr sz="1452" b="1" spc="-9" dirty="0">
                <a:latin typeface="Bookman Old Style"/>
                <a:cs typeface="Bookman Old Style"/>
              </a:rPr>
              <a:t>trésorerie provenant des  capitaux étrangers</a:t>
            </a:r>
            <a:endParaRPr sz="1452">
              <a:latin typeface="Bookman Old Style"/>
              <a:cs typeface="Bookman Old Style"/>
            </a:endParaRPr>
          </a:p>
        </p:txBody>
      </p:sp>
      <p:sp>
        <p:nvSpPr>
          <p:cNvPr id="35" name="object 35"/>
          <p:cNvSpPr/>
          <p:nvPr/>
        </p:nvSpPr>
        <p:spPr>
          <a:xfrm>
            <a:off x="4135539" y="3560167"/>
            <a:ext cx="440295" cy="196519"/>
          </a:xfrm>
          <a:custGeom>
            <a:avLst/>
            <a:gdLst/>
            <a:ahLst/>
            <a:cxnLst/>
            <a:rect l="l" t="t" r="r" b="b"/>
            <a:pathLst>
              <a:path w="485139" h="216535">
                <a:moveTo>
                  <a:pt x="484631" y="108203"/>
                </a:moveTo>
                <a:lnTo>
                  <a:pt x="362711" y="108203"/>
                </a:lnTo>
                <a:lnTo>
                  <a:pt x="362711" y="0"/>
                </a:lnTo>
                <a:lnTo>
                  <a:pt x="120395" y="0"/>
                </a:lnTo>
                <a:lnTo>
                  <a:pt x="120395" y="108203"/>
                </a:lnTo>
                <a:lnTo>
                  <a:pt x="0" y="108203"/>
                </a:lnTo>
                <a:lnTo>
                  <a:pt x="242315" y="216407"/>
                </a:lnTo>
                <a:lnTo>
                  <a:pt x="484631" y="108203"/>
                </a:lnTo>
                <a:close/>
              </a:path>
            </a:pathLst>
          </a:custGeom>
          <a:solidFill>
            <a:srgbClr val="9ABA59"/>
          </a:solidFill>
        </p:spPr>
        <p:txBody>
          <a:bodyPr wrap="square" lIns="0" tIns="0" rIns="0" bIns="0" rtlCol="0"/>
          <a:lstStyle/>
          <a:p>
            <a:endParaRPr sz="1634"/>
          </a:p>
        </p:txBody>
      </p:sp>
      <p:sp>
        <p:nvSpPr>
          <p:cNvPr id="36" name="object 36"/>
          <p:cNvSpPr/>
          <p:nvPr/>
        </p:nvSpPr>
        <p:spPr>
          <a:xfrm>
            <a:off x="4081596" y="3549100"/>
            <a:ext cx="548064" cy="220148"/>
          </a:xfrm>
          <a:custGeom>
            <a:avLst/>
            <a:gdLst/>
            <a:ahLst/>
            <a:cxnLst/>
            <a:rect l="l" t="t" r="r" b="b"/>
            <a:pathLst>
              <a:path w="603885" h="242570">
                <a:moveTo>
                  <a:pt x="64007" y="108203"/>
                </a:moveTo>
                <a:lnTo>
                  <a:pt x="0" y="108203"/>
                </a:lnTo>
                <a:lnTo>
                  <a:pt x="59435" y="134619"/>
                </a:lnTo>
                <a:lnTo>
                  <a:pt x="59435" y="132587"/>
                </a:lnTo>
                <a:lnTo>
                  <a:pt x="64007" y="108203"/>
                </a:lnTo>
                <a:close/>
              </a:path>
              <a:path w="603885" h="242570">
                <a:moveTo>
                  <a:pt x="118614" y="132587"/>
                </a:moveTo>
                <a:lnTo>
                  <a:pt x="64007" y="108203"/>
                </a:lnTo>
                <a:lnTo>
                  <a:pt x="59435" y="132587"/>
                </a:lnTo>
                <a:lnTo>
                  <a:pt x="118614" y="132587"/>
                </a:lnTo>
                <a:close/>
              </a:path>
              <a:path w="603885" h="242570">
                <a:moveTo>
                  <a:pt x="301751" y="214366"/>
                </a:moveTo>
                <a:lnTo>
                  <a:pt x="118614" y="132587"/>
                </a:lnTo>
                <a:lnTo>
                  <a:pt x="59435" y="132587"/>
                </a:lnTo>
                <a:lnTo>
                  <a:pt x="59435" y="134619"/>
                </a:lnTo>
                <a:lnTo>
                  <a:pt x="297179" y="240283"/>
                </a:lnTo>
                <a:lnTo>
                  <a:pt x="297179" y="216407"/>
                </a:lnTo>
                <a:lnTo>
                  <a:pt x="301751" y="214366"/>
                </a:lnTo>
                <a:close/>
              </a:path>
              <a:path w="603885" h="242570">
                <a:moveTo>
                  <a:pt x="179831" y="108203"/>
                </a:moveTo>
                <a:lnTo>
                  <a:pt x="64007" y="108203"/>
                </a:lnTo>
                <a:lnTo>
                  <a:pt x="118614" y="132587"/>
                </a:lnTo>
                <a:lnTo>
                  <a:pt x="167639" y="132587"/>
                </a:lnTo>
                <a:lnTo>
                  <a:pt x="167639" y="120395"/>
                </a:lnTo>
                <a:lnTo>
                  <a:pt x="179831" y="108203"/>
                </a:lnTo>
                <a:close/>
              </a:path>
              <a:path w="603885" h="242570">
                <a:moveTo>
                  <a:pt x="435863" y="108203"/>
                </a:moveTo>
                <a:lnTo>
                  <a:pt x="435863" y="0"/>
                </a:lnTo>
                <a:lnTo>
                  <a:pt x="167639" y="0"/>
                </a:lnTo>
                <a:lnTo>
                  <a:pt x="167639" y="108203"/>
                </a:lnTo>
                <a:lnTo>
                  <a:pt x="179831" y="108203"/>
                </a:lnTo>
                <a:lnTo>
                  <a:pt x="179831" y="24383"/>
                </a:lnTo>
                <a:lnTo>
                  <a:pt x="193547" y="12191"/>
                </a:lnTo>
                <a:lnTo>
                  <a:pt x="193547" y="24383"/>
                </a:lnTo>
                <a:lnTo>
                  <a:pt x="409955" y="24383"/>
                </a:lnTo>
                <a:lnTo>
                  <a:pt x="409955" y="12191"/>
                </a:lnTo>
                <a:lnTo>
                  <a:pt x="422147" y="24383"/>
                </a:lnTo>
                <a:lnTo>
                  <a:pt x="422147" y="108203"/>
                </a:lnTo>
                <a:lnTo>
                  <a:pt x="435863" y="108203"/>
                </a:lnTo>
                <a:close/>
              </a:path>
              <a:path w="603885" h="242570">
                <a:moveTo>
                  <a:pt x="193547" y="132587"/>
                </a:moveTo>
                <a:lnTo>
                  <a:pt x="193547" y="24383"/>
                </a:lnTo>
                <a:lnTo>
                  <a:pt x="179831" y="24383"/>
                </a:lnTo>
                <a:lnTo>
                  <a:pt x="179831" y="108203"/>
                </a:lnTo>
                <a:lnTo>
                  <a:pt x="167639" y="120395"/>
                </a:lnTo>
                <a:lnTo>
                  <a:pt x="167639" y="132587"/>
                </a:lnTo>
                <a:lnTo>
                  <a:pt x="193547" y="132587"/>
                </a:lnTo>
                <a:close/>
              </a:path>
              <a:path w="603885" h="242570">
                <a:moveTo>
                  <a:pt x="193547" y="24383"/>
                </a:moveTo>
                <a:lnTo>
                  <a:pt x="193547" y="12191"/>
                </a:lnTo>
                <a:lnTo>
                  <a:pt x="179831" y="24383"/>
                </a:lnTo>
                <a:lnTo>
                  <a:pt x="193547" y="24383"/>
                </a:lnTo>
                <a:close/>
              </a:path>
              <a:path w="603885" h="242570">
                <a:moveTo>
                  <a:pt x="306323" y="216407"/>
                </a:moveTo>
                <a:lnTo>
                  <a:pt x="301751" y="214366"/>
                </a:lnTo>
                <a:lnTo>
                  <a:pt x="297179" y="216407"/>
                </a:lnTo>
                <a:lnTo>
                  <a:pt x="306323" y="216407"/>
                </a:lnTo>
                <a:close/>
              </a:path>
              <a:path w="603885" h="242570">
                <a:moveTo>
                  <a:pt x="306323" y="240283"/>
                </a:moveTo>
                <a:lnTo>
                  <a:pt x="306323" y="216407"/>
                </a:lnTo>
                <a:lnTo>
                  <a:pt x="297179" y="216407"/>
                </a:lnTo>
                <a:lnTo>
                  <a:pt x="297179" y="240283"/>
                </a:lnTo>
                <a:lnTo>
                  <a:pt x="301751" y="242315"/>
                </a:lnTo>
                <a:lnTo>
                  <a:pt x="306323" y="240283"/>
                </a:lnTo>
                <a:close/>
              </a:path>
              <a:path w="603885" h="242570">
                <a:moveTo>
                  <a:pt x="544067" y="134619"/>
                </a:moveTo>
                <a:lnTo>
                  <a:pt x="544067" y="132587"/>
                </a:lnTo>
                <a:lnTo>
                  <a:pt x="484889" y="132587"/>
                </a:lnTo>
                <a:lnTo>
                  <a:pt x="301751" y="214366"/>
                </a:lnTo>
                <a:lnTo>
                  <a:pt x="306323" y="216407"/>
                </a:lnTo>
                <a:lnTo>
                  <a:pt x="306323" y="240283"/>
                </a:lnTo>
                <a:lnTo>
                  <a:pt x="544067" y="134619"/>
                </a:lnTo>
                <a:close/>
              </a:path>
              <a:path w="603885" h="242570">
                <a:moveTo>
                  <a:pt x="422147" y="24383"/>
                </a:moveTo>
                <a:lnTo>
                  <a:pt x="409955" y="12191"/>
                </a:lnTo>
                <a:lnTo>
                  <a:pt x="409955" y="24383"/>
                </a:lnTo>
                <a:lnTo>
                  <a:pt x="422147" y="24383"/>
                </a:lnTo>
                <a:close/>
              </a:path>
              <a:path w="603885" h="242570">
                <a:moveTo>
                  <a:pt x="435863" y="132587"/>
                </a:moveTo>
                <a:lnTo>
                  <a:pt x="435863" y="120395"/>
                </a:lnTo>
                <a:lnTo>
                  <a:pt x="422147" y="108203"/>
                </a:lnTo>
                <a:lnTo>
                  <a:pt x="422147" y="24383"/>
                </a:lnTo>
                <a:lnTo>
                  <a:pt x="409955" y="24383"/>
                </a:lnTo>
                <a:lnTo>
                  <a:pt x="409955" y="132587"/>
                </a:lnTo>
                <a:lnTo>
                  <a:pt x="435863" y="132587"/>
                </a:lnTo>
                <a:close/>
              </a:path>
              <a:path w="603885" h="242570">
                <a:moveTo>
                  <a:pt x="539495" y="108203"/>
                </a:moveTo>
                <a:lnTo>
                  <a:pt x="422147" y="108203"/>
                </a:lnTo>
                <a:lnTo>
                  <a:pt x="435863" y="120395"/>
                </a:lnTo>
                <a:lnTo>
                  <a:pt x="435863" y="132587"/>
                </a:lnTo>
                <a:lnTo>
                  <a:pt x="484889" y="132587"/>
                </a:lnTo>
                <a:lnTo>
                  <a:pt x="539495" y="108203"/>
                </a:lnTo>
                <a:close/>
              </a:path>
              <a:path w="603885" h="242570">
                <a:moveTo>
                  <a:pt x="544067" y="132587"/>
                </a:moveTo>
                <a:lnTo>
                  <a:pt x="539495" y="108203"/>
                </a:lnTo>
                <a:lnTo>
                  <a:pt x="484889" y="132587"/>
                </a:lnTo>
                <a:lnTo>
                  <a:pt x="544067" y="132587"/>
                </a:lnTo>
                <a:close/>
              </a:path>
              <a:path w="603885" h="242570">
                <a:moveTo>
                  <a:pt x="603503" y="108203"/>
                </a:moveTo>
                <a:lnTo>
                  <a:pt x="539495" y="108203"/>
                </a:lnTo>
                <a:lnTo>
                  <a:pt x="544067" y="132587"/>
                </a:lnTo>
                <a:lnTo>
                  <a:pt x="544067" y="134619"/>
                </a:lnTo>
                <a:lnTo>
                  <a:pt x="603503" y="108203"/>
                </a:lnTo>
                <a:close/>
              </a:path>
            </a:pathLst>
          </a:custGeom>
          <a:solidFill>
            <a:srgbClr val="375D89"/>
          </a:solidFill>
        </p:spPr>
        <p:txBody>
          <a:bodyPr wrap="square" lIns="0" tIns="0" rIns="0" bIns="0" rtlCol="0"/>
          <a:lstStyle/>
          <a:p>
            <a:endParaRPr sz="1634"/>
          </a:p>
        </p:txBody>
      </p:sp>
      <p:sp>
        <p:nvSpPr>
          <p:cNvPr id="37" name="object 37"/>
          <p:cNvSpPr/>
          <p:nvPr/>
        </p:nvSpPr>
        <p:spPr>
          <a:xfrm>
            <a:off x="7066383" y="3560167"/>
            <a:ext cx="440295" cy="196519"/>
          </a:xfrm>
          <a:custGeom>
            <a:avLst/>
            <a:gdLst/>
            <a:ahLst/>
            <a:cxnLst/>
            <a:rect l="l" t="t" r="r" b="b"/>
            <a:pathLst>
              <a:path w="485140" h="216535">
                <a:moveTo>
                  <a:pt x="484631" y="108203"/>
                </a:moveTo>
                <a:lnTo>
                  <a:pt x="364235" y="108203"/>
                </a:lnTo>
                <a:lnTo>
                  <a:pt x="364235" y="0"/>
                </a:lnTo>
                <a:lnTo>
                  <a:pt x="121919" y="0"/>
                </a:lnTo>
                <a:lnTo>
                  <a:pt x="121919" y="108203"/>
                </a:lnTo>
                <a:lnTo>
                  <a:pt x="0" y="108203"/>
                </a:lnTo>
                <a:lnTo>
                  <a:pt x="242315" y="216407"/>
                </a:lnTo>
                <a:lnTo>
                  <a:pt x="484631" y="108203"/>
                </a:lnTo>
                <a:close/>
              </a:path>
            </a:pathLst>
          </a:custGeom>
          <a:solidFill>
            <a:srgbClr val="FCD5B4"/>
          </a:solidFill>
        </p:spPr>
        <p:txBody>
          <a:bodyPr wrap="square" lIns="0" tIns="0" rIns="0" bIns="0" rtlCol="0"/>
          <a:lstStyle/>
          <a:p>
            <a:endParaRPr sz="1634"/>
          </a:p>
        </p:txBody>
      </p:sp>
      <p:sp>
        <p:nvSpPr>
          <p:cNvPr id="38" name="object 38"/>
          <p:cNvSpPr/>
          <p:nvPr/>
        </p:nvSpPr>
        <p:spPr>
          <a:xfrm>
            <a:off x="7012441" y="3549100"/>
            <a:ext cx="549216" cy="220148"/>
          </a:xfrm>
          <a:custGeom>
            <a:avLst/>
            <a:gdLst/>
            <a:ahLst/>
            <a:cxnLst/>
            <a:rect l="l" t="t" r="r" b="b"/>
            <a:pathLst>
              <a:path w="605154" h="242570">
                <a:moveTo>
                  <a:pt x="65531" y="108203"/>
                </a:moveTo>
                <a:lnTo>
                  <a:pt x="0" y="108203"/>
                </a:lnTo>
                <a:lnTo>
                  <a:pt x="59435" y="134619"/>
                </a:lnTo>
                <a:lnTo>
                  <a:pt x="59435" y="132587"/>
                </a:lnTo>
                <a:lnTo>
                  <a:pt x="65531" y="108203"/>
                </a:lnTo>
                <a:close/>
              </a:path>
              <a:path w="605154" h="242570">
                <a:moveTo>
                  <a:pt x="120138" y="132587"/>
                </a:moveTo>
                <a:lnTo>
                  <a:pt x="65531" y="108203"/>
                </a:lnTo>
                <a:lnTo>
                  <a:pt x="59435" y="132587"/>
                </a:lnTo>
                <a:lnTo>
                  <a:pt x="120138" y="132587"/>
                </a:lnTo>
                <a:close/>
              </a:path>
              <a:path w="605154" h="242570">
                <a:moveTo>
                  <a:pt x="302513" y="214026"/>
                </a:moveTo>
                <a:lnTo>
                  <a:pt x="120138" y="132587"/>
                </a:lnTo>
                <a:lnTo>
                  <a:pt x="59435" y="132587"/>
                </a:lnTo>
                <a:lnTo>
                  <a:pt x="59435" y="134619"/>
                </a:lnTo>
                <a:lnTo>
                  <a:pt x="297179" y="240283"/>
                </a:lnTo>
                <a:lnTo>
                  <a:pt x="297179" y="216407"/>
                </a:lnTo>
                <a:lnTo>
                  <a:pt x="302513" y="214026"/>
                </a:lnTo>
                <a:close/>
              </a:path>
              <a:path w="605154" h="242570">
                <a:moveTo>
                  <a:pt x="181355" y="108203"/>
                </a:moveTo>
                <a:lnTo>
                  <a:pt x="65531" y="108203"/>
                </a:lnTo>
                <a:lnTo>
                  <a:pt x="120138" y="132587"/>
                </a:lnTo>
                <a:lnTo>
                  <a:pt x="169163" y="132587"/>
                </a:lnTo>
                <a:lnTo>
                  <a:pt x="169163" y="120395"/>
                </a:lnTo>
                <a:lnTo>
                  <a:pt x="181355" y="108203"/>
                </a:lnTo>
                <a:close/>
              </a:path>
              <a:path w="605154" h="242570">
                <a:moveTo>
                  <a:pt x="435863" y="108203"/>
                </a:moveTo>
                <a:lnTo>
                  <a:pt x="435863" y="0"/>
                </a:lnTo>
                <a:lnTo>
                  <a:pt x="169163" y="0"/>
                </a:lnTo>
                <a:lnTo>
                  <a:pt x="169163" y="108203"/>
                </a:lnTo>
                <a:lnTo>
                  <a:pt x="181355" y="108203"/>
                </a:lnTo>
                <a:lnTo>
                  <a:pt x="181355" y="24383"/>
                </a:lnTo>
                <a:lnTo>
                  <a:pt x="193547" y="12191"/>
                </a:lnTo>
                <a:lnTo>
                  <a:pt x="193547" y="24383"/>
                </a:lnTo>
                <a:lnTo>
                  <a:pt x="411479" y="24383"/>
                </a:lnTo>
                <a:lnTo>
                  <a:pt x="411479" y="12191"/>
                </a:lnTo>
                <a:lnTo>
                  <a:pt x="423671" y="24383"/>
                </a:lnTo>
                <a:lnTo>
                  <a:pt x="423671" y="108203"/>
                </a:lnTo>
                <a:lnTo>
                  <a:pt x="435863" y="108203"/>
                </a:lnTo>
                <a:close/>
              </a:path>
              <a:path w="605154" h="242570">
                <a:moveTo>
                  <a:pt x="193547" y="132587"/>
                </a:moveTo>
                <a:lnTo>
                  <a:pt x="193547" y="24383"/>
                </a:lnTo>
                <a:lnTo>
                  <a:pt x="181355" y="24383"/>
                </a:lnTo>
                <a:lnTo>
                  <a:pt x="181355" y="108203"/>
                </a:lnTo>
                <a:lnTo>
                  <a:pt x="169163" y="120395"/>
                </a:lnTo>
                <a:lnTo>
                  <a:pt x="169163" y="132587"/>
                </a:lnTo>
                <a:lnTo>
                  <a:pt x="193547" y="132587"/>
                </a:lnTo>
                <a:close/>
              </a:path>
              <a:path w="605154" h="242570">
                <a:moveTo>
                  <a:pt x="193547" y="24383"/>
                </a:moveTo>
                <a:lnTo>
                  <a:pt x="193547" y="12191"/>
                </a:lnTo>
                <a:lnTo>
                  <a:pt x="181355" y="24383"/>
                </a:lnTo>
                <a:lnTo>
                  <a:pt x="193547" y="24383"/>
                </a:lnTo>
                <a:close/>
              </a:path>
              <a:path w="605154" h="242570">
                <a:moveTo>
                  <a:pt x="307847" y="216407"/>
                </a:moveTo>
                <a:lnTo>
                  <a:pt x="302513" y="214026"/>
                </a:lnTo>
                <a:lnTo>
                  <a:pt x="297179" y="216407"/>
                </a:lnTo>
                <a:lnTo>
                  <a:pt x="307847" y="216407"/>
                </a:lnTo>
                <a:close/>
              </a:path>
              <a:path w="605154" h="242570">
                <a:moveTo>
                  <a:pt x="307847" y="239620"/>
                </a:moveTo>
                <a:lnTo>
                  <a:pt x="307847" y="216407"/>
                </a:lnTo>
                <a:lnTo>
                  <a:pt x="297179" y="216407"/>
                </a:lnTo>
                <a:lnTo>
                  <a:pt x="297179" y="240283"/>
                </a:lnTo>
                <a:lnTo>
                  <a:pt x="301751" y="242315"/>
                </a:lnTo>
                <a:lnTo>
                  <a:pt x="307847" y="239620"/>
                </a:lnTo>
                <a:close/>
              </a:path>
              <a:path w="605154" h="242570">
                <a:moveTo>
                  <a:pt x="544067" y="135161"/>
                </a:moveTo>
                <a:lnTo>
                  <a:pt x="544067" y="132587"/>
                </a:lnTo>
                <a:lnTo>
                  <a:pt x="484889" y="132587"/>
                </a:lnTo>
                <a:lnTo>
                  <a:pt x="302513" y="214026"/>
                </a:lnTo>
                <a:lnTo>
                  <a:pt x="307847" y="216407"/>
                </a:lnTo>
                <a:lnTo>
                  <a:pt x="307847" y="239620"/>
                </a:lnTo>
                <a:lnTo>
                  <a:pt x="544067" y="135161"/>
                </a:lnTo>
                <a:close/>
              </a:path>
              <a:path w="605154" h="242570">
                <a:moveTo>
                  <a:pt x="423671" y="24383"/>
                </a:moveTo>
                <a:lnTo>
                  <a:pt x="411479" y="12191"/>
                </a:lnTo>
                <a:lnTo>
                  <a:pt x="411479" y="24383"/>
                </a:lnTo>
                <a:lnTo>
                  <a:pt x="423671" y="24383"/>
                </a:lnTo>
                <a:close/>
              </a:path>
              <a:path w="605154" h="242570">
                <a:moveTo>
                  <a:pt x="435863" y="132587"/>
                </a:moveTo>
                <a:lnTo>
                  <a:pt x="435863" y="120395"/>
                </a:lnTo>
                <a:lnTo>
                  <a:pt x="423671" y="108203"/>
                </a:lnTo>
                <a:lnTo>
                  <a:pt x="423671" y="24383"/>
                </a:lnTo>
                <a:lnTo>
                  <a:pt x="411479" y="24383"/>
                </a:lnTo>
                <a:lnTo>
                  <a:pt x="411479" y="132587"/>
                </a:lnTo>
                <a:lnTo>
                  <a:pt x="435863" y="132587"/>
                </a:lnTo>
                <a:close/>
              </a:path>
              <a:path w="605154" h="242570">
                <a:moveTo>
                  <a:pt x="539495" y="108203"/>
                </a:moveTo>
                <a:lnTo>
                  <a:pt x="423671" y="108203"/>
                </a:lnTo>
                <a:lnTo>
                  <a:pt x="435863" y="120395"/>
                </a:lnTo>
                <a:lnTo>
                  <a:pt x="435863" y="132587"/>
                </a:lnTo>
                <a:lnTo>
                  <a:pt x="484889" y="132587"/>
                </a:lnTo>
                <a:lnTo>
                  <a:pt x="539495" y="108203"/>
                </a:lnTo>
                <a:close/>
              </a:path>
              <a:path w="605154" h="242570">
                <a:moveTo>
                  <a:pt x="544067" y="132587"/>
                </a:moveTo>
                <a:lnTo>
                  <a:pt x="539495" y="108203"/>
                </a:lnTo>
                <a:lnTo>
                  <a:pt x="484889" y="132587"/>
                </a:lnTo>
                <a:lnTo>
                  <a:pt x="544067" y="132587"/>
                </a:lnTo>
                <a:close/>
              </a:path>
              <a:path w="605154" h="242570">
                <a:moveTo>
                  <a:pt x="605027" y="108203"/>
                </a:moveTo>
                <a:lnTo>
                  <a:pt x="539495" y="108203"/>
                </a:lnTo>
                <a:lnTo>
                  <a:pt x="544067" y="132587"/>
                </a:lnTo>
                <a:lnTo>
                  <a:pt x="544067" y="135161"/>
                </a:lnTo>
                <a:lnTo>
                  <a:pt x="605027" y="108203"/>
                </a:lnTo>
                <a:close/>
              </a:path>
            </a:pathLst>
          </a:custGeom>
          <a:solidFill>
            <a:srgbClr val="375D89"/>
          </a:solidFill>
        </p:spPr>
        <p:txBody>
          <a:bodyPr wrap="square" lIns="0" tIns="0" rIns="0" bIns="0" rtlCol="0"/>
          <a:lstStyle/>
          <a:p>
            <a:endParaRPr sz="1634"/>
          </a:p>
        </p:txBody>
      </p:sp>
      <p:sp>
        <p:nvSpPr>
          <p:cNvPr id="39" name="Espace réservé de la date 38"/>
          <p:cNvSpPr>
            <a:spLocks noGrp="1"/>
          </p:cNvSpPr>
          <p:nvPr>
            <p:ph type="dt" sz="half" idx="10"/>
          </p:nvPr>
        </p:nvSpPr>
        <p:spPr/>
        <p:txBody>
          <a:bodyPr/>
          <a:lstStyle/>
          <a:p>
            <a:fld id="{3430C5BC-6B8D-4E87-BC3F-0B896E959AEC}" type="datetime1">
              <a:rPr lang="fr-FR" smtClean="0"/>
              <a:pPr/>
              <a:t>06/03/2019</a:t>
            </a:fld>
            <a:endParaRPr lang="en-US" dirty="0"/>
          </a:p>
        </p:txBody>
      </p:sp>
      <p:sp>
        <p:nvSpPr>
          <p:cNvPr id="40" name="Espace réservé du numéro de diapositive 39"/>
          <p:cNvSpPr>
            <a:spLocks noGrp="1"/>
          </p:cNvSpPr>
          <p:nvPr>
            <p:ph type="sldNum" sz="quarter" idx="12"/>
          </p:nvPr>
        </p:nvSpPr>
        <p:spPr/>
        <p:txBody>
          <a:bodyPr/>
          <a:lstStyle/>
          <a:p>
            <a:fld id="{D57F1E4F-1CFF-5643-939E-217C01CDF565}" type="slidenum">
              <a:rPr lang="en-US" smtClean="0"/>
              <a:pPr/>
              <a:t>221</a:t>
            </a:fld>
            <a:endParaRPr lang="en-US" dirty="0"/>
          </a:p>
        </p:txBody>
      </p:sp>
    </p:spTree>
    <p:extLst>
      <p:ext uri="{BB962C8B-B14F-4D97-AF65-F5344CB8AC3E}">
        <p14:creationId xmlns:p14="http://schemas.microsoft.com/office/powerpoint/2010/main" xmlns="" val="2416259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4846474"/>
            <a:ext cx="8298753" cy="1694329"/>
          </a:xfrm>
          <a:prstGeom prst="rect">
            <a:avLst/>
          </a:prstGeom>
          <a:blipFill>
            <a:blip r:embed="rId2" cstate="print"/>
            <a:stretch>
              <a:fillRect/>
            </a:stretch>
          </a:blipFill>
        </p:spPr>
        <p:txBody>
          <a:bodyPr wrap="square" lIns="0" tIns="0" rIns="0" bIns="0" rtlCol="0"/>
          <a:lstStyle/>
          <a:p>
            <a:endParaRPr sz="1634"/>
          </a:p>
        </p:txBody>
      </p:sp>
      <p:graphicFrame>
        <p:nvGraphicFramePr>
          <p:cNvPr id="3" name="object 3"/>
          <p:cNvGraphicFramePr>
            <a:graphicFrameLocks noGrp="1"/>
          </p:cNvGraphicFramePr>
          <p:nvPr>
            <p:extLst>
              <p:ext uri="{D42A27DB-BD31-4B8C-83A1-F6EECF244321}">
                <p14:modId xmlns:p14="http://schemas.microsoft.com/office/powerpoint/2010/main" xmlns="" val="1398494469"/>
              </p:ext>
            </p:extLst>
          </p:nvPr>
        </p:nvGraphicFramePr>
        <p:xfrm>
          <a:off x="1946053" y="439872"/>
          <a:ext cx="7547711" cy="6325441"/>
        </p:xfrm>
        <a:graphic>
          <a:graphicData uri="http://schemas.openxmlformats.org/drawingml/2006/table">
            <a:tbl>
              <a:tblPr firstRow="1" bandRow="1">
                <a:tableStyleId>{2D5ABB26-0587-4C30-8999-92F81FD0307C}</a:tableStyleId>
              </a:tblPr>
              <a:tblGrid>
                <a:gridCol w="459197"/>
                <a:gridCol w="3958503"/>
                <a:gridCol w="644536"/>
                <a:gridCol w="644536"/>
                <a:gridCol w="926694"/>
                <a:gridCol w="914245"/>
              </a:tblGrid>
              <a:tr h="167357">
                <a:tc>
                  <a:txBody>
                    <a:bodyPr/>
                    <a:lstStyle/>
                    <a:p>
                      <a:pPr algn="ctr">
                        <a:lnSpc>
                          <a:spcPts val="1250"/>
                        </a:lnSpc>
                      </a:pPr>
                      <a:r>
                        <a:rPr sz="1000" b="1" spc="5" dirty="0">
                          <a:solidFill>
                            <a:srgbClr val="FFFFFF"/>
                          </a:solidFill>
                          <a:latin typeface="Times New Roman"/>
                          <a:cs typeface="Times New Roman"/>
                        </a:rPr>
                        <a:t>REF</a:t>
                      </a:r>
                      <a:endParaRPr sz="1000" dirty="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gridSpan="2">
                  <a:txBody>
                    <a:bodyPr/>
                    <a:lstStyle/>
                    <a:p>
                      <a:pPr>
                        <a:lnSpc>
                          <a:spcPts val="1250"/>
                        </a:lnSpc>
                      </a:pPr>
                      <a:r>
                        <a:rPr sz="1000" b="1" dirty="0">
                          <a:solidFill>
                            <a:srgbClr val="FFFFFF"/>
                          </a:solidFill>
                          <a:latin typeface="Times New Roman"/>
                          <a:cs typeface="Times New Roman"/>
                        </a:rPr>
                        <a:t>LIBELLES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hMerge="1">
                  <a:txBody>
                    <a:bodyPr/>
                    <a:lstStyle/>
                    <a:p>
                      <a:endParaRPr/>
                    </a:p>
                  </a:txBody>
                  <a:tcPr marL="0" marR="0" marT="0" marB="0"/>
                </a:tc>
                <a:tc>
                  <a:txBody>
                    <a:bodyPr/>
                    <a:lstStyle/>
                    <a:p>
                      <a:pPr marL="214629">
                        <a:lnSpc>
                          <a:spcPts val="1250"/>
                        </a:lnSpc>
                      </a:pPr>
                      <a:r>
                        <a:rPr sz="1000" b="1" dirty="0">
                          <a:solidFill>
                            <a:srgbClr val="FFFFFF"/>
                          </a:solidFill>
                          <a:latin typeface="Times New Roman"/>
                          <a:cs typeface="Times New Roman"/>
                        </a:rPr>
                        <a:t>Note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85090">
                        <a:lnSpc>
                          <a:spcPts val="1250"/>
                        </a:lnSpc>
                      </a:pPr>
                      <a:r>
                        <a:rPr sz="1000" b="1" dirty="0">
                          <a:solidFill>
                            <a:srgbClr val="FFFFFF"/>
                          </a:solidFill>
                          <a:latin typeface="Times New Roman"/>
                          <a:cs typeface="Times New Roman"/>
                        </a:rPr>
                        <a:t>EXERCICE</a:t>
                      </a:r>
                      <a:r>
                        <a:rPr sz="1000" b="1" spc="-100" dirty="0">
                          <a:solidFill>
                            <a:srgbClr val="FFFFFF"/>
                          </a:solidFill>
                          <a:latin typeface="Times New Roman"/>
                          <a:cs typeface="Times New Roman"/>
                        </a:rPr>
                        <a:t> </a:t>
                      </a:r>
                      <a:r>
                        <a:rPr sz="1000" b="1" dirty="0">
                          <a:solidFill>
                            <a:srgbClr val="FFFFFF"/>
                          </a:solidFill>
                          <a:latin typeface="Times New Roman"/>
                          <a:cs typeface="Times New Roman"/>
                        </a:rPr>
                        <a:t>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c>
                  <a:txBody>
                    <a:bodyPr/>
                    <a:lstStyle/>
                    <a:p>
                      <a:pPr marL="22225">
                        <a:lnSpc>
                          <a:spcPts val="1250"/>
                        </a:lnSpc>
                      </a:pPr>
                      <a:r>
                        <a:rPr sz="1000" b="1" dirty="0">
                          <a:solidFill>
                            <a:srgbClr val="FFFFFF"/>
                          </a:solidFill>
                          <a:latin typeface="Times New Roman"/>
                          <a:cs typeface="Times New Roman"/>
                        </a:rPr>
                        <a:t>EXERCICE</a:t>
                      </a:r>
                      <a:r>
                        <a:rPr sz="1000" b="1" spc="-95" dirty="0">
                          <a:solidFill>
                            <a:srgbClr val="FFFFFF"/>
                          </a:solidFill>
                          <a:latin typeface="Times New Roman"/>
                          <a:cs typeface="Times New Roman"/>
                        </a:rPr>
                        <a:t> </a:t>
                      </a:r>
                      <a:r>
                        <a:rPr sz="1000" b="1" dirty="0">
                          <a:solidFill>
                            <a:srgbClr val="FFFFFF"/>
                          </a:solidFill>
                          <a:latin typeface="Times New Roman"/>
                          <a:cs typeface="Times New Roman"/>
                        </a:rPr>
                        <a:t>N-1</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1655F0"/>
                    </a:solidFill>
                  </a:tcPr>
                </a:tc>
              </a:tr>
              <a:tr h="333332">
                <a:tc>
                  <a:txBody>
                    <a:bodyPr/>
                    <a:lstStyle/>
                    <a:p>
                      <a:pPr algn="ctr">
                        <a:lnSpc>
                          <a:spcPct val="100000"/>
                        </a:lnSpc>
                        <a:spcBef>
                          <a:spcPts val="710"/>
                        </a:spcBef>
                      </a:pPr>
                      <a:r>
                        <a:rPr sz="1000" b="1" spc="-15" dirty="0">
                          <a:solidFill>
                            <a:srgbClr val="051E5A"/>
                          </a:solidFill>
                          <a:latin typeface="Times New Roman"/>
                          <a:cs typeface="Times New Roman"/>
                        </a:rPr>
                        <a:t>ZA</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spc="-5" dirty="0">
                          <a:solidFill>
                            <a:srgbClr val="FFFFFF"/>
                          </a:solidFill>
                          <a:latin typeface="Times New Roman"/>
                          <a:cs typeface="Times New Roman"/>
                        </a:rPr>
                        <a:t>Trésorerie nette </a:t>
                      </a:r>
                      <a:r>
                        <a:rPr sz="1000" b="1" dirty="0">
                          <a:solidFill>
                            <a:srgbClr val="FFFFFF"/>
                          </a:solidFill>
                          <a:latin typeface="Times New Roman"/>
                          <a:cs typeface="Times New Roman"/>
                        </a:rPr>
                        <a:t>au </a:t>
                      </a:r>
                      <a:r>
                        <a:rPr sz="1000" b="1" spc="-5" dirty="0">
                          <a:solidFill>
                            <a:srgbClr val="FFFFFF"/>
                          </a:solidFill>
                          <a:latin typeface="Times New Roman"/>
                          <a:cs typeface="Times New Roman"/>
                        </a:rPr>
                        <a:t>1</a:t>
                      </a:r>
                      <a:r>
                        <a:rPr sz="1000" b="1" spc="-7" baseline="23809" dirty="0">
                          <a:solidFill>
                            <a:srgbClr val="FFFFFF"/>
                          </a:solidFill>
                          <a:latin typeface="Times New Roman"/>
                          <a:cs typeface="Times New Roman"/>
                        </a:rPr>
                        <a:t>er</a:t>
                      </a:r>
                      <a:r>
                        <a:rPr sz="1000" b="1" spc="67" baseline="23809" dirty="0">
                          <a:solidFill>
                            <a:srgbClr val="FFFFFF"/>
                          </a:solidFill>
                          <a:latin typeface="Times New Roman"/>
                          <a:cs typeface="Times New Roman"/>
                        </a:rPr>
                        <a:t> </a:t>
                      </a:r>
                      <a:r>
                        <a:rPr sz="1000" b="1" spc="-5" dirty="0">
                          <a:solidFill>
                            <a:srgbClr val="FFFFFF"/>
                          </a:solidFill>
                          <a:latin typeface="Times New Roman"/>
                          <a:cs typeface="Times New Roman"/>
                        </a:rPr>
                        <a:t>janvier</a:t>
                      </a:r>
                      <a:endParaRPr sz="1000">
                        <a:latin typeface="Times New Roman"/>
                        <a:cs typeface="Times New Roman"/>
                      </a:endParaRPr>
                    </a:p>
                    <a:p>
                      <a:pPr>
                        <a:lnSpc>
                          <a:spcPct val="100000"/>
                        </a:lnSpc>
                        <a:spcBef>
                          <a:spcPts val="180"/>
                        </a:spcBef>
                      </a:pPr>
                      <a:r>
                        <a:rPr sz="1000" spc="-5" dirty="0">
                          <a:solidFill>
                            <a:srgbClr val="FFFFFF"/>
                          </a:solidFill>
                          <a:latin typeface="Times New Roman"/>
                          <a:cs typeface="Times New Roman"/>
                        </a:rPr>
                        <a:t>(Trésorerie actif N-1 </a:t>
                      </a:r>
                      <a:r>
                        <a:rPr sz="1000" dirty="0">
                          <a:solidFill>
                            <a:srgbClr val="FFFFFF"/>
                          </a:solidFill>
                          <a:latin typeface="Times New Roman"/>
                          <a:cs typeface="Times New Roman"/>
                        </a:rPr>
                        <a:t>- </a:t>
                      </a:r>
                      <a:r>
                        <a:rPr sz="1000" spc="-5" dirty="0">
                          <a:solidFill>
                            <a:srgbClr val="FFFFFF"/>
                          </a:solidFill>
                          <a:latin typeface="Times New Roman"/>
                          <a:cs typeface="Times New Roman"/>
                        </a:rPr>
                        <a:t>Trésorerie passif</a:t>
                      </a:r>
                      <a:r>
                        <a:rPr sz="1000" spc="-25" dirty="0">
                          <a:solidFill>
                            <a:srgbClr val="FFFFFF"/>
                          </a:solidFill>
                          <a:latin typeface="Times New Roman"/>
                          <a:cs typeface="Times New Roman"/>
                        </a:rPr>
                        <a:t> </a:t>
                      </a:r>
                      <a:r>
                        <a:rPr sz="1000" spc="-5" dirty="0">
                          <a:solidFill>
                            <a:srgbClr val="FFFFFF"/>
                          </a:solidFill>
                          <a:latin typeface="Times New Roman"/>
                          <a:cs typeface="Times New Roman"/>
                        </a:rPr>
                        <a:t>N-1)</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pPr algn="ctr">
                        <a:lnSpc>
                          <a:spcPct val="100000"/>
                        </a:lnSpc>
                        <a:spcBef>
                          <a:spcPts val="710"/>
                        </a:spcBef>
                      </a:pPr>
                      <a:r>
                        <a:rPr sz="1000" b="1" dirty="0">
                          <a:solidFill>
                            <a:srgbClr val="FFFFFF"/>
                          </a:solidFill>
                          <a:latin typeface="Times New Roman"/>
                          <a:cs typeface="Times New Roman"/>
                        </a:rPr>
                        <a:t>A</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r>
              <a:tr h="167357">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solidFill>
                            <a:srgbClr val="051E5A"/>
                          </a:solidFill>
                          <a:latin typeface="Times New Roman"/>
                          <a:cs typeface="Times New Roman"/>
                        </a:rPr>
                        <a:t>Flux de </a:t>
                      </a:r>
                      <a:r>
                        <a:rPr sz="1000" b="1" spc="-5" dirty="0">
                          <a:solidFill>
                            <a:srgbClr val="051E5A"/>
                          </a:solidFill>
                          <a:latin typeface="Times New Roman"/>
                          <a:cs typeface="Times New Roman"/>
                        </a:rPr>
                        <a:t>trésorerie </a:t>
                      </a:r>
                      <a:r>
                        <a:rPr sz="1000" b="1" dirty="0">
                          <a:solidFill>
                            <a:srgbClr val="051E5A"/>
                          </a:solidFill>
                          <a:latin typeface="Times New Roman"/>
                          <a:cs typeface="Times New Roman"/>
                        </a:rPr>
                        <a:t>provenant des </a:t>
                      </a:r>
                      <a:r>
                        <a:rPr sz="1000" b="1" spc="-5" dirty="0">
                          <a:solidFill>
                            <a:srgbClr val="051E5A"/>
                          </a:solidFill>
                          <a:latin typeface="Times New Roman"/>
                          <a:cs typeface="Times New Roman"/>
                        </a:rPr>
                        <a:t>activités</a:t>
                      </a:r>
                      <a:r>
                        <a:rPr sz="1000" b="1" spc="-60" dirty="0">
                          <a:solidFill>
                            <a:srgbClr val="051E5A"/>
                          </a:solidFill>
                          <a:latin typeface="Times New Roman"/>
                          <a:cs typeface="Times New Roman"/>
                        </a:rPr>
                        <a:t> </a:t>
                      </a:r>
                      <a:r>
                        <a:rPr sz="1000" b="1" spc="-5" dirty="0">
                          <a:solidFill>
                            <a:srgbClr val="051E5A"/>
                          </a:solidFill>
                          <a:latin typeface="Times New Roman"/>
                          <a:cs typeface="Times New Roman"/>
                        </a:rPr>
                        <a:t>opérationnelles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67357">
                <a:tc>
                  <a:txBody>
                    <a:bodyPr/>
                    <a:lstStyle/>
                    <a:p>
                      <a:pPr algn="ctr">
                        <a:lnSpc>
                          <a:spcPts val="1250"/>
                        </a:lnSpc>
                      </a:pPr>
                      <a:r>
                        <a:rPr sz="1000" spc="-10" dirty="0">
                          <a:solidFill>
                            <a:srgbClr val="051E5A"/>
                          </a:solidFill>
                          <a:latin typeface="Times New Roman"/>
                          <a:cs typeface="Times New Roman"/>
                        </a:rPr>
                        <a:t>FA</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64769">
                        <a:lnSpc>
                          <a:spcPts val="1250"/>
                        </a:lnSpc>
                      </a:pPr>
                      <a:r>
                        <a:rPr sz="1000" b="1" dirty="0">
                          <a:latin typeface="Times New Roman"/>
                          <a:cs typeface="Times New Roman"/>
                        </a:rPr>
                        <a:t>Capacité d'Autofinancement </a:t>
                      </a:r>
                      <a:r>
                        <a:rPr sz="1000" b="1" spc="-5" dirty="0">
                          <a:latin typeface="Times New Roman"/>
                          <a:cs typeface="Times New Roman"/>
                        </a:rPr>
                        <a:t>Globale</a:t>
                      </a:r>
                      <a:r>
                        <a:rPr sz="1000" b="1" spc="-135" dirty="0">
                          <a:latin typeface="Times New Roman"/>
                          <a:cs typeface="Times New Roman"/>
                        </a:rPr>
                        <a:t> </a:t>
                      </a:r>
                      <a:r>
                        <a:rPr sz="1000" b="1" dirty="0">
                          <a:latin typeface="Times New Roman"/>
                          <a:cs typeface="Times New Roman"/>
                        </a:rPr>
                        <a:t>(CAFG)</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07468">
                <a:tc>
                  <a:txBody>
                    <a:bodyPr/>
                    <a:lstStyle/>
                    <a:p>
                      <a:pPr algn="ctr">
                        <a:lnSpc>
                          <a:spcPts val="1250"/>
                        </a:lnSpc>
                      </a:pPr>
                      <a:r>
                        <a:rPr sz="1000" spc="-10" dirty="0">
                          <a:solidFill>
                            <a:srgbClr val="051E5A"/>
                          </a:solidFill>
                          <a:latin typeface="Times New Roman"/>
                          <a:cs typeface="Times New Roman"/>
                        </a:rPr>
                        <a:t>FB</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31750">
                        <a:lnSpc>
                          <a:spcPct val="100000"/>
                        </a:lnSpc>
                        <a:spcBef>
                          <a:spcPts val="160"/>
                        </a:spcBef>
                      </a:pPr>
                      <a:r>
                        <a:rPr sz="1000" dirty="0">
                          <a:solidFill>
                            <a:srgbClr val="051E5A"/>
                          </a:solidFill>
                          <a:latin typeface="Times New Roman"/>
                          <a:cs typeface="Times New Roman"/>
                        </a:rPr>
                        <a:t>- </a:t>
                      </a:r>
                      <a:r>
                        <a:rPr sz="1000" spc="-5" dirty="0">
                          <a:solidFill>
                            <a:srgbClr val="051E5A"/>
                          </a:solidFill>
                          <a:latin typeface="Times New Roman"/>
                          <a:cs typeface="Times New Roman"/>
                        </a:rPr>
                        <a:t>Variation </a:t>
                      </a:r>
                      <a:r>
                        <a:rPr sz="1000" dirty="0">
                          <a:solidFill>
                            <a:srgbClr val="051E5A"/>
                          </a:solidFill>
                          <a:latin typeface="Times New Roman"/>
                          <a:cs typeface="Times New Roman"/>
                        </a:rPr>
                        <a:t>de </a:t>
                      </a:r>
                      <a:r>
                        <a:rPr sz="1000" spc="-5" dirty="0">
                          <a:latin typeface="Times New Roman"/>
                          <a:cs typeface="Times New Roman"/>
                        </a:rPr>
                        <a:t>l’Actif circulant </a:t>
                      </a:r>
                      <a:r>
                        <a:rPr sz="1000" spc="5" dirty="0">
                          <a:latin typeface="Times New Roman"/>
                          <a:cs typeface="Times New Roman"/>
                        </a:rPr>
                        <a:t>HAO</a:t>
                      </a:r>
                      <a:r>
                        <a:rPr sz="1000" spc="-90" dirty="0">
                          <a:latin typeface="Times New Roman"/>
                          <a:cs typeface="Times New Roman"/>
                        </a:rPr>
                        <a:t> </a:t>
                      </a:r>
                      <a:r>
                        <a:rPr sz="1000" spc="-7" baseline="23809" dirty="0">
                          <a:latin typeface="Times New Roman"/>
                          <a:cs typeface="Times New Roman"/>
                        </a:rPr>
                        <a:t>(1)</a:t>
                      </a:r>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50"/>
                        </a:lnSpc>
                      </a:pPr>
                      <a:r>
                        <a:rPr sz="1000" spc="-10" dirty="0">
                          <a:solidFill>
                            <a:srgbClr val="051E5A"/>
                          </a:solidFill>
                          <a:latin typeface="Times New Roman"/>
                          <a:cs typeface="Times New Roman"/>
                        </a:rPr>
                        <a:t>FC</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latin typeface="Times New Roman"/>
                          <a:cs typeface="Times New Roman"/>
                        </a:rPr>
                        <a:t>- </a:t>
                      </a:r>
                      <a:r>
                        <a:rPr sz="1000" spc="-5" dirty="0">
                          <a:latin typeface="Times New Roman"/>
                          <a:cs typeface="Times New Roman"/>
                        </a:rPr>
                        <a:t>Variation </a:t>
                      </a:r>
                      <a:r>
                        <a:rPr sz="1000" dirty="0">
                          <a:latin typeface="Times New Roman"/>
                          <a:cs typeface="Times New Roman"/>
                        </a:rPr>
                        <a:t>des</a:t>
                      </a:r>
                      <a:r>
                        <a:rPr sz="1000" spc="-75" dirty="0">
                          <a:latin typeface="Times New Roman"/>
                          <a:cs typeface="Times New Roman"/>
                        </a:rPr>
                        <a:t> </a:t>
                      </a:r>
                      <a:r>
                        <a:rPr sz="1000" spc="-5" dirty="0">
                          <a:latin typeface="Times New Roman"/>
                          <a:cs typeface="Times New Roman"/>
                        </a:rPr>
                        <a:t>stocks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50"/>
                        </a:lnSpc>
                      </a:pPr>
                      <a:r>
                        <a:rPr sz="1000" spc="-10" dirty="0">
                          <a:solidFill>
                            <a:srgbClr val="051E5A"/>
                          </a:solidFill>
                          <a:latin typeface="Times New Roman"/>
                          <a:cs typeface="Times New Roman"/>
                        </a:rPr>
                        <a:t>FD</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latin typeface="Times New Roman"/>
                          <a:cs typeface="Times New Roman"/>
                        </a:rPr>
                        <a:t>-  </a:t>
                      </a:r>
                      <a:r>
                        <a:rPr sz="1000" spc="-5" dirty="0">
                          <a:latin typeface="Times New Roman"/>
                          <a:cs typeface="Times New Roman"/>
                        </a:rPr>
                        <a:t>Variation </a:t>
                      </a:r>
                      <a:r>
                        <a:rPr sz="1000" dirty="0">
                          <a:latin typeface="Times New Roman"/>
                          <a:cs typeface="Times New Roman"/>
                        </a:rPr>
                        <a:t>des</a:t>
                      </a:r>
                      <a:r>
                        <a:rPr sz="1000" spc="-80" dirty="0">
                          <a:latin typeface="Times New Roman"/>
                          <a:cs typeface="Times New Roman"/>
                        </a:rPr>
                        <a:t> </a:t>
                      </a:r>
                      <a:r>
                        <a:rPr sz="1000" spc="-5" dirty="0">
                          <a:latin typeface="Times New Roman"/>
                          <a:cs typeface="Times New Roman"/>
                        </a:rPr>
                        <a:t>créances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40"/>
                        </a:lnSpc>
                      </a:pPr>
                      <a:r>
                        <a:rPr sz="1000" spc="-10" dirty="0">
                          <a:solidFill>
                            <a:srgbClr val="051E5A"/>
                          </a:solidFill>
                          <a:latin typeface="Times New Roman"/>
                          <a:cs typeface="Times New Roman"/>
                        </a:rPr>
                        <a:t>FE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b="1" dirty="0">
                          <a:latin typeface="Times New Roman"/>
                          <a:cs typeface="Times New Roman"/>
                        </a:rPr>
                        <a:t>+ </a:t>
                      </a:r>
                      <a:r>
                        <a:rPr sz="1000" spc="-5" dirty="0">
                          <a:latin typeface="Times New Roman"/>
                          <a:cs typeface="Times New Roman"/>
                        </a:rPr>
                        <a:t>Variation </a:t>
                      </a:r>
                      <a:r>
                        <a:rPr sz="1000" dirty="0">
                          <a:latin typeface="Times New Roman"/>
                          <a:cs typeface="Times New Roman"/>
                        </a:rPr>
                        <a:t>du </a:t>
                      </a:r>
                      <a:r>
                        <a:rPr sz="1000" spc="-5" dirty="0">
                          <a:latin typeface="Times New Roman"/>
                          <a:cs typeface="Times New Roman"/>
                        </a:rPr>
                        <a:t>passif circulant</a:t>
                      </a:r>
                      <a:r>
                        <a:rPr sz="1000" spc="-85" dirty="0">
                          <a:latin typeface="Times New Roman"/>
                          <a:cs typeface="Times New Roman"/>
                        </a:rPr>
                        <a:t> </a:t>
                      </a:r>
                      <a:r>
                        <a:rPr sz="1000" b="1" spc="-7" baseline="23809" dirty="0">
                          <a:solidFill>
                            <a:srgbClr val="051E5A"/>
                          </a:solidFill>
                          <a:latin typeface="Times New Roman"/>
                          <a:cs typeface="Times New Roman"/>
                        </a:rPr>
                        <a:t>(1)</a:t>
                      </a:r>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33332">
                <a:tc>
                  <a:txBody>
                    <a:bodyPr/>
                    <a:lstStyle/>
                    <a:p>
                      <a:endParaRPr sz="1000" baseline="23809">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b="1" spc="-5" dirty="0">
                          <a:latin typeface="Times New Roman"/>
                          <a:cs typeface="Times New Roman"/>
                        </a:rPr>
                        <a:t>Variation </a:t>
                      </a:r>
                      <a:r>
                        <a:rPr sz="1000" b="1" dirty="0">
                          <a:latin typeface="Times New Roman"/>
                          <a:cs typeface="Times New Roman"/>
                        </a:rPr>
                        <a:t>du BF </a:t>
                      </a:r>
                      <a:r>
                        <a:rPr sz="1000" b="1" spc="-5" dirty="0">
                          <a:latin typeface="Times New Roman"/>
                          <a:cs typeface="Times New Roman"/>
                        </a:rPr>
                        <a:t>lié </a:t>
                      </a:r>
                      <a:r>
                        <a:rPr sz="1000" b="1" dirty="0">
                          <a:latin typeface="Times New Roman"/>
                          <a:cs typeface="Times New Roman"/>
                        </a:rPr>
                        <a:t>aux </a:t>
                      </a:r>
                      <a:r>
                        <a:rPr sz="1000" b="1" spc="-5" dirty="0">
                          <a:latin typeface="Times New Roman"/>
                          <a:cs typeface="Times New Roman"/>
                        </a:rPr>
                        <a:t>activités</a:t>
                      </a:r>
                      <a:r>
                        <a:rPr sz="1000" b="1" spc="-10" dirty="0">
                          <a:latin typeface="Times New Roman"/>
                          <a:cs typeface="Times New Roman"/>
                        </a:rPr>
                        <a:t> </a:t>
                      </a:r>
                      <a:r>
                        <a:rPr sz="1000" b="1" spc="-5" dirty="0">
                          <a:latin typeface="Times New Roman"/>
                          <a:cs typeface="Times New Roman"/>
                        </a:rPr>
                        <a:t>opérationnelles</a:t>
                      </a:r>
                      <a:endParaRPr sz="1000">
                        <a:latin typeface="Times New Roman"/>
                        <a:cs typeface="Times New Roman"/>
                      </a:endParaRPr>
                    </a:p>
                    <a:p>
                      <a:pPr marL="31750">
                        <a:lnSpc>
                          <a:spcPct val="100000"/>
                        </a:lnSpc>
                        <a:spcBef>
                          <a:spcPts val="180"/>
                        </a:spcBef>
                      </a:pPr>
                      <a:r>
                        <a:rPr sz="1000" b="1" dirty="0">
                          <a:latin typeface="Times New Roman"/>
                          <a:cs typeface="Times New Roman"/>
                        </a:rPr>
                        <a:t>(FB+FC+FD+FE) :</a:t>
                      </a:r>
                      <a:r>
                        <a:rPr sz="1000" b="1" spc="-100" dirty="0">
                          <a:latin typeface="Times New Roman"/>
                          <a:cs typeface="Times New Roman"/>
                        </a:rPr>
                        <a:t> </a:t>
                      </a:r>
                      <a:r>
                        <a:rPr sz="1000" b="1" dirty="0">
                          <a:latin typeface="Times New Roman"/>
                          <a:cs typeface="Times New Roman"/>
                        </a:rPr>
                        <a: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0124">
                <a:tc>
                  <a:txBody>
                    <a:bodyPr/>
                    <a:lstStyle/>
                    <a:p>
                      <a:pPr algn="ctr">
                        <a:lnSpc>
                          <a:spcPct val="100000"/>
                        </a:lnSpc>
                      </a:pPr>
                      <a:r>
                        <a:rPr sz="1000" b="1" spc="-15" dirty="0">
                          <a:solidFill>
                            <a:srgbClr val="051E5A"/>
                          </a:solidFill>
                          <a:latin typeface="Times New Roman"/>
                          <a:cs typeface="Times New Roman"/>
                        </a:rPr>
                        <a:t>ZB</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pPr>
                      <a:r>
                        <a:rPr sz="1000" b="1" dirty="0">
                          <a:solidFill>
                            <a:srgbClr val="FFFFFF"/>
                          </a:solidFill>
                          <a:latin typeface="Times New Roman"/>
                          <a:cs typeface="Times New Roman"/>
                        </a:rPr>
                        <a:t>Flux de </a:t>
                      </a:r>
                      <a:r>
                        <a:rPr sz="1000" b="1" spc="-5" dirty="0">
                          <a:solidFill>
                            <a:srgbClr val="FFFFFF"/>
                          </a:solidFill>
                          <a:latin typeface="Times New Roman"/>
                          <a:cs typeface="Times New Roman"/>
                        </a:rPr>
                        <a:t>trésorerie </a:t>
                      </a:r>
                      <a:r>
                        <a:rPr sz="1000" b="1" dirty="0">
                          <a:solidFill>
                            <a:srgbClr val="FFFFFF"/>
                          </a:solidFill>
                          <a:latin typeface="Times New Roman"/>
                          <a:cs typeface="Times New Roman"/>
                        </a:rPr>
                        <a:t>provenant des </a:t>
                      </a:r>
                      <a:r>
                        <a:rPr sz="1000" b="1" spc="-5" dirty="0">
                          <a:solidFill>
                            <a:srgbClr val="FFFFFF"/>
                          </a:solidFill>
                          <a:latin typeface="Times New Roman"/>
                          <a:cs typeface="Times New Roman"/>
                        </a:rPr>
                        <a:t>activités opérationnelles (somme </a:t>
                      </a:r>
                      <a:r>
                        <a:rPr sz="1000" b="1" dirty="0">
                          <a:solidFill>
                            <a:srgbClr val="FFFFFF"/>
                          </a:solidFill>
                          <a:latin typeface="Times New Roman"/>
                          <a:cs typeface="Times New Roman"/>
                        </a:rPr>
                        <a:t>FA à</a:t>
                      </a:r>
                      <a:r>
                        <a:rPr sz="1000" b="1" spc="-60" dirty="0">
                          <a:solidFill>
                            <a:srgbClr val="FFFFFF"/>
                          </a:solidFill>
                          <a:latin typeface="Times New Roman"/>
                          <a:cs typeface="Times New Roman"/>
                        </a:rPr>
                        <a:t> </a:t>
                      </a:r>
                      <a:r>
                        <a:rPr sz="1000" b="1" dirty="0">
                          <a:solidFill>
                            <a:srgbClr val="FFFFFF"/>
                          </a:solidFill>
                          <a:latin typeface="Times New Roman"/>
                          <a:cs typeface="Times New Roman"/>
                        </a:rPr>
                        <a:t>FE)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pPr algn="ctr">
                        <a:lnSpc>
                          <a:spcPct val="100000"/>
                        </a:lnSpc>
                      </a:pPr>
                      <a:r>
                        <a:rPr sz="1000" b="1" dirty="0">
                          <a:solidFill>
                            <a:srgbClr val="FFFFFF"/>
                          </a:solidFill>
                          <a:latin typeface="Times New Roman"/>
                          <a:cs typeface="Times New Roman"/>
                        </a:rPr>
                        <a:t>B</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67357">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solidFill>
                            <a:srgbClr val="051E5A"/>
                          </a:solidFill>
                          <a:latin typeface="Times New Roman"/>
                          <a:cs typeface="Times New Roman"/>
                        </a:rPr>
                        <a:t>Flux de </a:t>
                      </a:r>
                      <a:r>
                        <a:rPr sz="1000" b="1" spc="-5" dirty="0">
                          <a:solidFill>
                            <a:srgbClr val="051E5A"/>
                          </a:solidFill>
                          <a:latin typeface="Times New Roman"/>
                          <a:cs typeface="Times New Roman"/>
                        </a:rPr>
                        <a:t>trésorerie </a:t>
                      </a:r>
                      <a:r>
                        <a:rPr sz="1000" b="1" dirty="0">
                          <a:solidFill>
                            <a:srgbClr val="051E5A"/>
                          </a:solidFill>
                          <a:latin typeface="Times New Roman"/>
                          <a:cs typeface="Times New Roman"/>
                        </a:rPr>
                        <a:t>provenant des </a:t>
                      </a:r>
                      <a:r>
                        <a:rPr sz="1000" b="1" spc="-5" dirty="0">
                          <a:solidFill>
                            <a:srgbClr val="051E5A"/>
                          </a:solidFill>
                          <a:latin typeface="Times New Roman"/>
                          <a:cs typeface="Times New Roman"/>
                        </a:rPr>
                        <a:t>activités</a:t>
                      </a:r>
                      <a:r>
                        <a:rPr sz="1000" b="1" spc="-75" dirty="0">
                          <a:solidFill>
                            <a:srgbClr val="051E5A"/>
                          </a:solidFill>
                          <a:latin typeface="Times New Roman"/>
                          <a:cs typeface="Times New Roman"/>
                        </a:rPr>
                        <a:t> </a:t>
                      </a:r>
                      <a:r>
                        <a:rPr sz="1000" b="1" spc="-5" dirty="0">
                          <a:solidFill>
                            <a:srgbClr val="051E5A"/>
                          </a:solidFill>
                          <a:latin typeface="Times New Roman"/>
                          <a:cs typeface="Times New Roman"/>
                        </a:rPr>
                        <a:t>d’investissements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89487">
                <a:tc>
                  <a:txBody>
                    <a:bodyPr/>
                    <a:lstStyle/>
                    <a:p>
                      <a:pPr algn="ctr">
                        <a:lnSpc>
                          <a:spcPts val="1240"/>
                        </a:lnSpc>
                      </a:pPr>
                      <a:r>
                        <a:rPr sz="1000" spc="-10" dirty="0">
                          <a:solidFill>
                            <a:srgbClr val="051E5A"/>
                          </a:solidFill>
                          <a:latin typeface="Times New Roman"/>
                          <a:cs typeface="Times New Roman"/>
                        </a:rPr>
                        <a:t>FF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75"/>
                        </a:spcBef>
                      </a:pPr>
                      <a:r>
                        <a:rPr sz="1000" b="1" dirty="0">
                          <a:latin typeface="Times New Roman"/>
                          <a:cs typeface="Times New Roman"/>
                        </a:rPr>
                        <a:t>- </a:t>
                      </a:r>
                      <a:r>
                        <a:rPr sz="1000" spc="-5" dirty="0">
                          <a:latin typeface="Times New Roman"/>
                          <a:cs typeface="Times New Roman"/>
                        </a:rPr>
                        <a:t>Décaissements liés </a:t>
                      </a:r>
                      <a:r>
                        <a:rPr sz="1000" dirty="0">
                          <a:latin typeface="Times New Roman"/>
                          <a:cs typeface="Times New Roman"/>
                        </a:rPr>
                        <a:t>aux </a:t>
                      </a:r>
                      <a:r>
                        <a:rPr sz="1000" spc="-5" dirty="0">
                          <a:latin typeface="Times New Roman"/>
                          <a:cs typeface="Times New Roman"/>
                        </a:rPr>
                        <a:t>acquisitions </a:t>
                      </a:r>
                      <a:r>
                        <a:rPr sz="1000" spc="-10" dirty="0">
                          <a:latin typeface="Times New Roman"/>
                          <a:cs typeface="Times New Roman"/>
                        </a:rPr>
                        <a:t>d'immobilisations</a:t>
                      </a:r>
                      <a:r>
                        <a:rPr sz="1000" spc="60" dirty="0">
                          <a:latin typeface="Times New Roman"/>
                          <a:cs typeface="Times New Roman"/>
                        </a:rPr>
                        <a:t> </a:t>
                      </a:r>
                      <a:r>
                        <a:rPr sz="1000" spc="-5" dirty="0">
                          <a:latin typeface="Times New Roman"/>
                          <a:cs typeface="Times New Roman"/>
                        </a:rPr>
                        <a:t>incorporelles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0124">
                <a:tc>
                  <a:txBody>
                    <a:bodyPr/>
                    <a:lstStyle/>
                    <a:p>
                      <a:pPr algn="ctr">
                        <a:lnSpc>
                          <a:spcPts val="1240"/>
                        </a:lnSpc>
                      </a:pPr>
                      <a:r>
                        <a:rPr sz="1000" spc="-10" dirty="0">
                          <a:solidFill>
                            <a:srgbClr val="051E5A"/>
                          </a:solidFill>
                          <a:latin typeface="Times New Roman"/>
                          <a:cs typeface="Times New Roman"/>
                        </a:rPr>
                        <a:t>FG</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latin typeface="Times New Roman"/>
                          <a:cs typeface="Times New Roman"/>
                        </a:rPr>
                        <a:t>- </a:t>
                      </a:r>
                      <a:r>
                        <a:rPr sz="1000" spc="-5" dirty="0">
                          <a:latin typeface="Times New Roman"/>
                          <a:cs typeface="Times New Roman"/>
                        </a:rPr>
                        <a:t>Décaissements liés </a:t>
                      </a:r>
                      <a:r>
                        <a:rPr sz="1000" dirty="0">
                          <a:latin typeface="Times New Roman"/>
                          <a:cs typeface="Times New Roman"/>
                        </a:rPr>
                        <a:t>aux </a:t>
                      </a:r>
                      <a:r>
                        <a:rPr sz="1000" spc="-5" dirty="0">
                          <a:latin typeface="Times New Roman"/>
                          <a:cs typeface="Times New Roman"/>
                        </a:rPr>
                        <a:t>acquisitions </a:t>
                      </a:r>
                      <a:r>
                        <a:rPr sz="1000" spc="-10" dirty="0">
                          <a:latin typeface="Times New Roman"/>
                          <a:cs typeface="Times New Roman"/>
                        </a:rPr>
                        <a:t>d'immobilisations</a:t>
                      </a:r>
                      <a:r>
                        <a:rPr sz="1000" spc="55" dirty="0">
                          <a:latin typeface="Times New Roman"/>
                          <a:cs typeface="Times New Roman"/>
                        </a:rPr>
                        <a:t> </a:t>
                      </a:r>
                      <a:r>
                        <a:rPr sz="1000" spc="-5" dirty="0">
                          <a:latin typeface="Times New Roman"/>
                          <a:cs typeface="Times New Roman"/>
                        </a:rPr>
                        <a:t>corporelles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7039">
                <a:tc>
                  <a:txBody>
                    <a:bodyPr/>
                    <a:lstStyle/>
                    <a:p>
                      <a:pPr algn="ctr">
                        <a:lnSpc>
                          <a:spcPts val="1240"/>
                        </a:lnSpc>
                      </a:pPr>
                      <a:r>
                        <a:rPr sz="1000" spc="-10" dirty="0">
                          <a:solidFill>
                            <a:srgbClr val="051E5A"/>
                          </a:solidFill>
                          <a:latin typeface="Times New Roman"/>
                          <a:cs typeface="Times New Roman"/>
                        </a:rPr>
                        <a:t>FH</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25"/>
                        </a:spcBef>
                      </a:pPr>
                      <a:r>
                        <a:rPr sz="1000" b="1" dirty="0">
                          <a:latin typeface="Times New Roman"/>
                          <a:cs typeface="Times New Roman"/>
                        </a:rPr>
                        <a:t>- </a:t>
                      </a:r>
                      <a:r>
                        <a:rPr sz="1000" spc="-5" dirty="0">
                          <a:latin typeface="Times New Roman"/>
                          <a:cs typeface="Times New Roman"/>
                        </a:rPr>
                        <a:t>Décaissements liés </a:t>
                      </a:r>
                      <a:r>
                        <a:rPr sz="1000" dirty="0">
                          <a:latin typeface="Times New Roman"/>
                          <a:cs typeface="Times New Roman"/>
                        </a:rPr>
                        <a:t>aux </a:t>
                      </a:r>
                      <a:r>
                        <a:rPr sz="1000" spc="-5" dirty="0">
                          <a:latin typeface="Times New Roman"/>
                          <a:cs typeface="Times New Roman"/>
                        </a:rPr>
                        <a:t>acquisitions </a:t>
                      </a:r>
                      <a:r>
                        <a:rPr sz="1000" spc="-10" dirty="0">
                          <a:latin typeface="Times New Roman"/>
                          <a:cs typeface="Times New Roman"/>
                        </a:rPr>
                        <a:t>d'immobilisations</a:t>
                      </a:r>
                      <a:r>
                        <a:rPr sz="1000" spc="50" dirty="0">
                          <a:latin typeface="Times New Roman"/>
                          <a:cs typeface="Times New Roman"/>
                        </a:rPr>
                        <a:t> </a:t>
                      </a:r>
                      <a:r>
                        <a:rPr sz="1000" spc="-5" dirty="0">
                          <a:latin typeface="Times New Roman"/>
                          <a:cs typeface="Times New Roman"/>
                        </a:rPr>
                        <a:t>financières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89487">
                <a:tc>
                  <a:txBody>
                    <a:bodyPr/>
                    <a:lstStyle/>
                    <a:p>
                      <a:pPr algn="ctr">
                        <a:lnSpc>
                          <a:spcPts val="1250"/>
                        </a:lnSpc>
                      </a:pPr>
                      <a:r>
                        <a:rPr sz="1000" spc="-10" dirty="0">
                          <a:solidFill>
                            <a:srgbClr val="051E5A"/>
                          </a:solidFill>
                          <a:latin typeface="Times New Roman"/>
                          <a:cs typeface="Times New Roman"/>
                        </a:rPr>
                        <a:t>FI</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85"/>
                        </a:spcBef>
                      </a:pPr>
                      <a:r>
                        <a:rPr sz="1000" dirty="0">
                          <a:latin typeface="Times New Roman"/>
                          <a:cs typeface="Times New Roman"/>
                        </a:rPr>
                        <a:t>+ </a:t>
                      </a:r>
                      <a:r>
                        <a:rPr sz="1000" spc="-5" dirty="0">
                          <a:latin typeface="Times New Roman"/>
                          <a:cs typeface="Times New Roman"/>
                        </a:rPr>
                        <a:t>Encaissements liés </a:t>
                      </a:r>
                      <a:r>
                        <a:rPr sz="1000" dirty="0">
                          <a:latin typeface="Times New Roman"/>
                          <a:cs typeface="Times New Roman"/>
                        </a:rPr>
                        <a:t>aux </a:t>
                      </a:r>
                      <a:r>
                        <a:rPr sz="1000" spc="-5" dirty="0">
                          <a:latin typeface="Times New Roman"/>
                          <a:cs typeface="Times New Roman"/>
                        </a:rPr>
                        <a:t>cessions d’immobilisations incorporelles </a:t>
                      </a:r>
                      <a:r>
                        <a:rPr sz="1000" dirty="0">
                          <a:latin typeface="Times New Roman"/>
                          <a:cs typeface="Times New Roman"/>
                        </a:rPr>
                        <a:t>et</a:t>
                      </a:r>
                      <a:r>
                        <a:rPr sz="1000" spc="-25" dirty="0">
                          <a:latin typeface="Times New Roman"/>
                          <a:cs typeface="Times New Roman"/>
                        </a:rPr>
                        <a:t> </a:t>
                      </a:r>
                      <a:r>
                        <a:rPr sz="1000" spc="-5" dirty="0">
                          <a:latin typeface="Times New Roman"/>
                          <a:cs typeface="Times New Roman"/>
                        </a:rPr>
                        <a:t>corporelles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50"/>
                        </a:lnSpc>
                      </a:pPr>
                      <a:r>
                        <a:rPr sz="1000" spc="-10" dirty="0">
                          <a:solidFill>
                            <a:srgbClr val="051E5A"/>
                          </a:solidFill>
                          <a:latin typeface="Times New Roman"/>
                          <a:cs typeface="Times New Roman"/>
                        </a:rPr>
                        <a:t>FJ</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latin typeface="Times New Roman"/>
                          <a:cs typeface="Times New Roman"/>
                        </a:rPr>
                        <a:t>+ </a:t>
                      </a:r>
                      <a:r>
                        <a:rPr sz="1000" spc="-5" dirty="0">
                          <a:latin typeface="Times New Roman"/>
                          <a:cs typeface="Times New Roman"/>
                        </a:rPr>
                        <a:t>Encaissements liés </a:t>
                      </a:r>
                      <a:r>
                        <a:rPr sz="1000" dirty="0">
                          <a:latin typeface="Times New Roman"/>
                          <a:cs typeface="Times New Roman"/>
                        </a:rPr>
                        <a:t>aux </a:t>
                      </a:r>
                      <a:r>
                        <a:rPr sz="1000" spc="-5" dirty="0">
                          <a:latin typeface="Times New Roman"/>
                          <a:cs typeface="Times New Roman"/>
                        </a:rPr>
                        <a:t>cessions d’immobilisations</a:t>
                      </a:r>
                      <a:r>
                        <a:rPr sz="1000" spc="-30" dirty="0">
                          <a:latin typeface="Times New Roman"/>
                          <a:cs typeface="Times New Roman"/>
                        </a:rPr>
                        <a:t> </a:t>
                      </a:r>
                      <a:r>
                        <a:rPr sz="1000" spc="-5" dirty="0">
                          <a:latin typeface="Times New Roman"/>
                          <a:cs typeface="Times New Roman"/>
                        </a:rPr>
                        <a:t>financières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70124">
                <a:tc>
                  <a:txBody>
                    <a:bodyPr/>
                    <a:lstStyle/>
                    <a:p>
                      <a:pPr algn="ctr">
                        <a:lnSpc>
                          <a:spcPct val="100000"/>
                        </a:lnSpc>
                      </a:pPr>
                      <a:r>
                        <a:rPr sz="1000" b="1" spc="-15" dirty="0">
                          <a:solidFill>
                            <a:srgbClr val="051E5A"/>
                          </a:solidFill>
                          <a:latin typeface="Times New Roman"/>
                          <a:cs typeface="Times New Roman"/>
                        </a:rPr>
                        <a:t>ZC</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pPr>
                      <a:r>
                        <a:rPr sz="1000" b="1" dirty="0">
                          <a:solidFill>
                            <a:srgbClr val="FFFFFF"/>
                          </a:solidFill>
                          <a:latin typeface="Times New Roman"/>
                          <a:cs typeface="Times New Roman"/>
                        </a:rPr>
                        <a:t>Flux de </a:t>
                      </a:r>
                      <a:r>
                        <a:rPr sz="1000" b="1" spc="-5" dirty="0">
                          <a:solidFill>
                            <a:srgbClr val="FFFFFF"/>
                          </a:solidFill>
                          <a:latin typeface="Times New Roman"/>
                          <a:cs typeface="Times New Roman"/>
                        </a:rPr>
                        <a:t>trésorerie </a:t>
                      </a:r>
                      <a:r>
                        <a:rPr sz="1000" b="1" dirty="0">
                          <a:solidFill>
                            <a:srgbClr val="FFFFFF"/>
                          </a:solidFill>
                          <a:latin typeface="Times New Roman"/>
                          <a:cs typeface="Times New Roman"/>
                        </a:rPr>
                        <a:t>provenant des </a:t>
                      </a:r>
                      <a:r>
                        <a:rPr sz="1000" b="1" spc="-5" dirty="0">
                          <a:solidFill>
                            <a:srgbClr val="FFFFFF"/>
                          </a:solidFill>
                          <a:latin typeface="Times New Roman"/>
                          <a:cs typeface="Times New Roman"/>
                        </a:rPr>
                        <a:t>activités d’investissement (somme </a:t>
                      </a:r>
                      <a:r>
                        <a:rPr sz="1000" b="1" dirty="0">
                          <a:solidFill>
                            <a:srgbClr val="FFFFFF"/>
                          </a:solidFill>
                          <a:latin typeface="Times New Roman"/>
                          <a:cs typeface="Times New Roman"/>
                        </a:rPr>
                        <a:t>FF à</a:t>
                      </a:r>
                      <a:r>
                        <a:rPr sz="1000" b="1" spc="-60" dirty="0">
                          <a:solidFill>
                            <a:srgbClr val="FFFFFF"/>
                          </a:solidFill>
                          <a:latin typeface="Times New Roman"/>
                          <a:cs typeface="Times New Roman"/>
                        </a:rPr>
                        <a:t> </a:t>
                      </a:r>
                      <a:r>
                        <a:rPr sz="1000" b="1" dirty="0">
                          <a:solidFill>
                            <a:srgbClr val="FFFFFF"/>
                          </a:solidFill>
                          <a:latin typeface="Times New Roman"/>
                          <a:cs typeface="Times New Roman"/>
                        </a:rPr>
                        <a:t>FJ)</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pPr algn="ctr">
                        <a:lnSpc>
                          <a:spcPct val="100000"/>
                        </a:lnSpc>
                      </a:pPr>
                      <a:r>
                        <a:rPr sz="1000" b="1" dirty="0">
                          <a:solidFill>
                            <a:srgbClr val="FFFFFF"/>
                          </a:solidFill>
                          <a:latin typeface="Times New Roman"/>
                          <a:cs typeface="Times New Roman"/>
                        </a:rPr>
                        <a:t>C</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67357">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b="1" dirty="0">
                          <a:latin typeface="Times New Roman"/>
                          <a:cs typeface="Times New Roman"/>
                        </a:rPr>
                        <a:t>Flux de </a:t>
                      </a:r>
                      <a:r>
                        <a:rPr sz="1000" b="1" spc="-5" dirty="0">
                          <a:latin typeface="Times New Roman"/>
                          <a:cs typeface="Times New Roman"/>
                        </a:rPr>
                        <a:t>trésorerie </a:t>
                      </a:r>
                      <a:r>
                        <a:rPr sz="1000" b="1" dirty="0">
                          <a:latin typeface="Times New Roman"/>
                          <a:cs typeface="Times New Roman"/>
                        </a:rPr>
                        <a:t>provenant du </a:t>
                      </a:r>
                      <a:r>
                        <a:rPr sz="1000" b="1" spc="-5" dirty="0">
                          <a:latin typeface="Times New Roman"/>
                          <a:cs typeface="Times New Roman"/>
                        </a:rPr>
                        <a:t>financement </a:t>
                      </a:r>
                      <a:r>
                        <a:rPr sz="1000" b="1" dirty="0">
                          <a:latin typeface="Times New Roman"/>
                          <a:cs typeface="Times New Roman"/>
                        </a:rPr>
                        <a:t>par </a:t>
                      </a:r>
                      <a:r>
                        <a:rPr sz="1000" b="1" spc="-5" dirty="0">
                          <a:latin typeface="Times New Roman"/>
                          <a:cs typeface="Times New Roman"/>
                        </a:rPr>
                        <a:t>les </a:t>
                      </a:r>
                      <a:r>
                        <a:rPr sz="1000" b="1" dirty="0">
                          <a:latin typeface="Times New Roman"/>
                          <a:cs typeface="Times New Roman"/>
                        </a:rPr>
                        <a:t>capitaux</a:t>
                      </a:r>
                      <a:r>
                        <a:rPr sz="1000" b="1" spc="-110" dirty="0">
                          <a:latin typeface="Times New Roman"/>
                          <a:cs typeface="Times New Roman"/>
                        </a:rPr>
                        <a:t> </a:t>
                      </a:r>
                      <a:r>
                        <a:rPr sz="1000" b="1" dirty="0">
                          <a:latin typeface="Times New Roman"/>
                          <a:cs typeface="Times New Roman"/>
                        </a:rPr>
                        <a:t>propres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65974">
                <a:tc>
                  <a:txBody>
                    <a:bodyPr/>
                    <a:lstStyle/>
                    <a:p>
                      <a:pPr algn="ctr">
                        <a:lnSpc>
                          <a:spcPts val="1240"/>
                        </a:lnSpc>
                      </a:pPr>
                      <a:r>
                        <a:rPr sz="1000" spc="-10" dirty="0">
                          <a:solidFill>
                            <a:srgbClr val="051E5A"/>
                          </a:solidFill>
                          <a:latin typeface="Times New Roman"/>
                          <a:cs typeface="Times New Roman"/>
                        </a:rPr>
                        <a:t>FK</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dirty="0">
                          <a:latin typeface="Times New Roman"/>
                          <a:cs typeface="Times New Roman"/>
                        </a:rPr>
                        <a:t>+ </a:t>
                      </a:r>
                      <a:r>
                        <a:rPr sz="1000" spc="-5" dirty="0">
                          <a:latin typeface="Times New Roman"/>
                          <a:cs typeface="Times New Roman"/>
                        </a:rPr>
                        <a:t>Augmentations </a:t>
                      </a:r>
                      <a:r>
                        <a:rPr sz="1000" dirty="0">
                          <a:latin typeface="Times New Roman"/>
                          <a:cs typeface="Times New Roman"/>
                        </a:rPr>
                        <a:t>de </a:t>
                      </a:r>
                      <a:r>
                        <a:rPr sz="1000" spc="-5" dirty="0">
                          <a:latin typeface="Times New Roman"/>
                          <a:cs typeface="Times New Roman"/>
                        </a:rPr>
                        <a:t>capital </a:t>
                      </a:r>
                      <a:r>
                        <a:rPr sz="1000" dirty="0">
                          <a:latin typeface="Times New Roman"/>
                          <a:cs typeface="Times New Roman"/>
                        </a:rPr>
                        <a:t>par </a:t>
                      </a:r>
                      <a:r>
                        <a:rPr sz="1000" spc="-5" dirty="0">
                          <a:latin typeface="Times New Roman"/>
                          <a:cs typeface="Times New Roman"/>
                        </a:rPr>
                        <a:t>apports</a:t>
                      </a:r>
                      <a:r>
                        <a:rPr sz="1000" spc="-50" dirty="0">
                          <a:latin typeface="Times New Roman"/>
                          <a:cs typeface="Times New Roman"/>
                        </a:rPr>
                        <a:t> </a:t>
                      </a:r>
                      <a:r>
                        <a:rPr sz="1000" spc="-5" dirty="0">
                          <a:latin typeface="Times New Roman"/>
                          <a:cs typeface="Times New Roman"/>
                        </a:rPr>
                        <a:t>nouveaux</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50"/>
                        </a:lnSpc>
                      </a:pPr>
                      <a:r>
                        <a:rPr sz="1000" spc="-10" dirty="0">
                          <a:solidFill>
                            <a:srgbClr val="051E5A"/>
                          </a:solidFill>
                          <a:latin typeface="Times New Roman"/>
                          <a:cs typeface="Times New Roman"/>
                        </a:rPr>
                        <a:t>FL</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latin typeface="Times New Roman"/>
                          <a:cs typeface="Times New Roman"/>
                        </a:rPr>
                        <a:t>+ </a:t>
                      </a:r>
                      <a:r>
                        <a:rPr sz="1000" spc="-5" dirty="0">
                          <a:latin typeface="Times New Roman"/>
                          <a:cs typeface="Times New Roman"/>
                        </a:rPr>
                        <a:t>Subventions d'investissement</a:t>
                      </a:r>
                      <a:r>
                        <a:rPr sz="1000" spc="-25" dirty="0">
                          <a:latin typeface="Times New Roman"/>
                          <a:cs typeface="Times New Roman"/>
                        </a:rPr>
                        <a:t> </a:t>
                      </a:r>
                      <a:r>
                        <a:rPr sz="1000" spc="-5" dirty="0">
                          <a:latin typeface="Times New Roman"/>
                          <a:cs typeface="Times New Roman"/>
                        </a:rPr>
                        <a:t>reçues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50"/>
                        </a:lnSpc>
                      </a:pPr>
                      <a:r>
                        <a:rPr sz="1000" spc="-10" dirty="0">
                          <a:solidFill>
                            <a:srgbClr val="051E5A"/>
                          </a:solidFill>
                          <a:latin typeface="Times New Roman"/>
                          <a:cs typeface="Times New Roman"/>
                        </a:rPr>
                        <a:t>FM</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latin typeface="Times New Roman"/>
                          <a:cs typeface="Times New Roman"/>
                        </a:rPr>
                        <a:t>- </a:t>
                      </a:r>
                      <a:r>
                        <a:rPr sz="1000" spc="-5" dirty="0">
                          <a:latin typeface="Times New Roman"/>
                          <a:cs typeface="Times New Roman"/>
                        </a:rPr>
                        <a:t>Prélèvements </a:t>
                      </a:r>
                      <a:r>
                        <a:rPr sz="1000" dirty="0">
                          <a:latin typeface="Times New Roman"/>
                          <a:cs typeface="Times New Roman"/>
                        </a:rPr>
                        <a:t>sur </a:t>
                      </a:r>
                      <a:r>
                        <a:rPr sz="1000" spc="-5" dirty="0">
                          <a:latin typeface="Times New Roman"/>
                          <a:cs typeface="Times New Roman"/>
                        </a:rPr>
                        <a:t>le</a:t>
                      </a:r>
                      <a:r>
                        <a:rPr sz="1000" spc="-90" dirty="0">
                          <a:latin typeface="Times New Roman"/>
                          <a:cs typeface="Times New Roman"/>
                        </a:rPr>
                        <a:t> </a:t>
                      </a:r>
                      <a:r>
                        <a:rPr sz="1000" spc="-5" dirty="0">
                          <a:latin typeface="Times New Roman"/>
                          <a:cs typeface="Times New Roman"/>
                        </a:rPr>
                        <a:t>capital</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40"/>
                        </a:lnSpc>
                      </a:pPr>
                      <a:r>
                        <a:rPr sz="1000" spc="-10" dirty="0">
                          <a:solidFill>
                            <a:srgbClr val="051E5A"/>
                          </a:solidFill>
                          <a:latin typeface="Times New Roman"/>
                          <a:cs typeface="Times New Roman"/>
                        </a:rPr>
                        <a:t>FN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b="1" dirty="0">
                          <a:latin typeface="Times New Roman"/>
                          <a:cs typeface="Times New Roman"/>
                        </a:rPr>
                        <a:t>- </a:t>
                      </a:r>
                      <a:r>
                        <a:rPr sz="1000" spc="-5" dirty="0">
                          <a:latin typeface="Times New Roman"/>
                          <a:cs typeface="Times New Roman"/>
                        </a:rPr>
                        <a:t>Dividendes</a:t>
                      </a:r>
                      <a:r>
                        <a:rPr sz="1000" spc="-75" dirty="0">
                          <a:latin typeface="Times New Roman"/>
                          <a:cs typeface="Times New Roman"/>
                        </a:rPr>
                        <a:t> </a:t>
                      </a:r>
                      <a:r>
                        <a:rPr sz="1000" spc="-5" dirty="0">
                          <a:latin typeface="Times New Roman"/>
                          <a:cs typeface="Times New Roman"/>
                        </a:rPr>
                        <a:t>versés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5974">
                <a:tc>
                  <a:txBody>
                    <a:bodyPr/>
                    <a:lstStyle/>
                    <a:p>
                      <a:pPr algn="ctr">
                        <a:lnSpc>
                          <a:spcPts val="1240"/>
                        </a:lnSpc>
                      </a:pPr>
                      <a:r>
                        <a:rPr sz="1000" b="1" spc="-15" dirty="0">
                          <a:solidFill>
                            <a:srgbClr val="051E5A"/>
                          </a:solidFill>
                          <a:latin typeface="Times New Roman"/>
                          <a:cs typeface="Times New Roman"/>
                        </a:rPr>
                        <a:t>ZD</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22250">
                        <a:lnSpc>
                          <a:spcPts val="1240"/>
                        </a:lnSpc>
                      </a:pPr>
                      <a:r>
                        <a:rPr sz="1000" b="1" dirty="0">
                          <a:solidFill>
                            <a:srgbClr val="051E5A"/>
                          </a:solidFill>
                          <a:latin typeface="Times New Roman"/>
                          <a:cs typeface="Times New Roman"/>
                        </a:rPr>
                        <a:t>Flux de </a:t>
                      </a:r>
                      <a:r>
                        <a:rPr sz="1000" b="1" spc="-5" dirty="0">
                          <a:solidFill>
                            <a:srgbClr val="051E5A"/>
                          </a:solidFill>
                          <a:latin typeface="Times New Roman"/>
                          <a:cs typeface="Times New Roman"/>
                        </a:rPr>
                        <a:t>trésorerie </a:t>
                      </a:r>
                      <a:r>
                        <a:rPr sz="1000" b="1" dirty="0">
                          <a:solidFill>
                            <a:srgbClr val="051E5A"/>
                          </a:solidFill>
                          <a:latin typeface="Times New Roman"/>
                          <a:cs typeface="Times New Roman"/>
                        </a:rPr>
                        <a:t>provenant des capitaux propres </a:t>
                      </a:r>
                      <a:r>
                        <a:rPr sz="1000" b="1" spc="-5" dirty="0">
                          <a:solidFill>
                            <a:srgbClr val="051E5A"/>
                          </a:solidFill>
                          <a:latin typeface="Times New Roman"/>
                          <a:cs typeface="Times New Roman"/>
                        </a:rPr>
                        <a:t>(somme </a:t>
                      </a:r>
                      <a:r>
                        <a:rPr sz="1000" b="1" dirty="0">
                          <a:solidFill>
                            <a:srgbClr val="051E5A"/>
                          </a:solidFill>
                          <a:latin typeface="Times New Roman"/>
                          <a:cs typeface="Times New Roman"/>
                        </a:rPr>
                        <a:t>FK à</a:t>
                      </a:r>
                      <a:r>
                        <a:rPr sz="1000" b="1" spc="-155" dirty="0">
                          <a:solidFill>
                            <a:srgbClr val="051E5A"/>
                          </a:solidFill>
                          <a:latin typeface="Times New Roman"/>
                          <a:cs typeface="Times New Roman"/>
                        </a:rPr>
                        <a:t> </a:t>
                      </a:r>
                      <a:r>
                        <a:rPr sz="1000" b="1" spc="5" dirty="0">
                          <a:solidFill>
                            <a:srgbClr val="051E5A"/>
                          </a:solidFill>
                          <a:latin typeface="Times New Roman"/>
                          <a:cs typeface="Times New Roman"/>
                        </a:rPr>
                        <a:t>FN)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pPr algn="ctr">
                        <a:lnSpc>
                          <a:spcPts val="1240"/>
                        </a:lnSpc>
                      </a:pPr>
                      <a:r>
                        <a:rPr sz="1000" b="1" dirty="0">
                          <a:solidFill>
                            <a:srgbClr val="051E5A"/>
                          </a:solidFill>
                          <a:latin typeface="Times New Roman"/>
                          <a:cs typeface="Times New Roman"/>
                        </a:rPr>
                        <a:t>D</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r>
              <a:tr h="167357">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spc="-5" dirty="0">
                          <a:latin typeface="Times New Roman"/>
                          <a:cs typeface="Times New Roman"/>
                        </a:rPr>
                        <a:t>Trésorerie </a:t>
                      </a:r>
                      <a:r>
                        <a:rPr sz="1000" b="1" dirty="0">
                          <a:latin typeface="Times New Roman"/>
                          <a:cs typeface="Times New Roman"/>
                        </a:rPr>
                        <a:t>provenant du </a:t>
                      </a:r>
                      <a:r>
                        <a:rPr sz="1000" b="1" spc="-5" dirty="0">
                          <a:latin typeface="Times New Roman"/>
                          <a:cs typeface="Times New Roman"/>
                        </a:rPr>
                        <a:t>financement </a:t>
                      </a:r>
                      <a:r>
                        <a:rPr sz="1000" b="1" dirty="0">
                          <a:latin typeface="Times New Roman"/>
                          <a:cs typeface="Times New Roman"/>
                        </a:rPr>
                        <a:t>par </a:t>
                      </a:r>
                      <a:r>
                        <a:rPr sz="1000" b="1" spc="-5" dirty="0">
                          <a:latin typeface="Times New Roman"/>
                          <a:cs typeface="Times New Roman"/>
                        </a:rPr>
                        <a:t>les </a:t>
                      </a:r>
                      <a:r>
                        <a:rPr sz="1000" b="1" dirty="0">
                          <a:latin typeface="Times New Roman"/>
                          <a:cs typeface="Times New Roman"/>
                        </a:rPr>
                        <a:t>capitaux</a:t>
                      </a:r>
                      <a:r>
                        <a:rPr sz="1000" b="1" spc="-100" dirty="0">
                          <a:latin typeface="Times New Roman"/>
                          <a:cs typeface="Times New Roman"/>
                        </a:rPr>
                        <a:t> </a:t>
                      </a:r>
                      <a:r>
                        <a:rPr sz="1000" b="1" dirty="0">
                          <a:latin typeface="Times New Roman"/>
                          <a:cs typeface="Times New Roman"/>
                        </a:rPr>
                        <a:t>étrangers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167357">
                <a:tc>
                  <a:txBody>
                    <a:bodyPr/>
                    <a:lstStyle/>
                    <a:p>
                      <a:pPr algn="ctr">
                        <a:lnSpc>
                          <a:spcPts val="1250"/>
                        </a:lnSpc>
                      </a:pPr>
                      <a:r>
                        <a:rPr sz="1000" spc="-10" dirty="0">
                          <a:solidFill>
                            <a:srgbClr val="051E5A"/>
                          </a:solidFill>
                          <a:latin typeface="Times New Roman"/>
                          <a:cs typeface="Times New Roman"/>
                        </a:rPr>
                        <a:t>FO</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dirty="0">
                          <a:latin typeface="Times New Roman"/>
                          <a:cs typeface="Times New Roman"/>
                        </a:rPr>
                        <a:t>+</a:t>
                      </a:r>
                      <a:r>
                        <a:rPr sz="1000" spc="-80" dirty="0">
                          <a:latin typeface="Times New Roman"/>
                          <a:cs typeface="Times New Roman"/>
                        </a:rPr>
                        <a:t> </a:t>
                      </a:r>
                      <a:r>
                        <a:rPr sz="1000" spc="-5" dirty="0">
                          <a:latin typeface="Times New Roman"/>
                          <a:cs typeface="Times New Roman"/>
                        </a:rPr>
                        <a:t>Emprunts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40"/>
                        </a:lnSpc>
                      </a:pPr>
                      <a:r>
                        <a:rPr sz="1000" spc="-10" dirty="0">
                          <a:solidFill>
                            <a:srgbClr val="051E5A"/>
                          </a:solidFill>
                          <a:latin typeface="Times New Roman"/>
                          <a:cs typeface="Times New Roman"/>
                        </a:rPr>
                        <a:t>FP</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b="1" dirty="0">
                          <a:latin typeface="Times New Roman"/>
                          <a:cs typeface="Times New Roman"/>
                        </a:rPr>
                        <a:t>+ </a:t>
                      </a:r>
                      <a:r>
                        <a:rPr sz="1000" dirty="0">
                          <a:latin typeface="Times New Roman"/>
                          <a:cs typeface="Times New Roman"/>
                        </a:rPr>
                        <a:t>Autres </a:t>
                      </a:r>
                      <a:r>
                        <a:rPr sz="1000" spc="-5" dirty="0">
                          <a:latin typeface="Times New Roman"/>
                          <a:cs typeface="Times New Roman"/>
                        </a:rPr>
                        <a:t>dettes</a:t>
                      </a:r>
                      <a:r>
                        <a:rPr sz="1000" spc="-85" dirty="0">
                          <a:latin typeface="Times New Roman"/>
                          <a:cs typeface="Times New Roman"/>
                        </a:rPr>
                        <a:t> </a:t>
                      </a:r>
                      <a:r>
                        <a:rPr sz="1000" spc="-5" dirty="0">
                          <a:latin typeface="Times New Roman"/>
                          <a:cs typeface="Times New Roman"/>
                        </a:rPr>
                        <a:t>financières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5974">
                <a:tc>
                  <a:txBody>
                    <a:bodyPr/>
                    <a:lstStyle/>
                    <a:p>
                      <a:pPr algn="ctr">
                        <a:lnSpc>
                          <a:spcPts val="1240"/>
                        </a:lnSpc>
                      </a:pPr>
                      <a:r>
                        <a:rPr sz="1000" spc="-10" dirty="0">
                          <a:solidFill>
                            <a:srgbClr val="051E5A"/>
                          </a:solidFill>
                          <a:latin typeface="Times New Roman"/>
                          <a:cs typeface="Times New Roman"/>
                        </a:rPr>
                        <a:t>FQ</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40"/>
                        </a:lnSpc>
                      </a:pPr>
                      <a:r>
                        <a:rPr sz="1000" b="1" dirty="0">
                          <a:latin typeface="Times New Roman"/>
                          <a:cs typeface="Times New Roman"/>
                        </a:rPr>
                        <a:t>- </a:t>
                      </a:r>
                      <a:r>
                        <a:rPr sz="1000" spc="-5" dirty="0">
                          <a:latin typeface="Times New Roman"/>
                          <a:cs typeface="Times New Roman"/>
                        </a:rPr>
                        <a:t>Remboursements </a:t>
                      </a:r>
                      <a:r>
                        <a:rPr sz="1000" dirty="0">
                          <a:latin typeface="Times New Roman"/>
                          <a:cs typeface="Times New Roman"/>
                        </a:rPr>
                        <a:t>des </a:t>
                      </a:r>
                      <a:r>
                        <a:rPr sz="1000" spc="-5" dirty="0">
                          <a:latin typeface="Times New Roman"/>
                          <a:cs typeface="Times New Roman"/>
                        </a:rPr>
                        <a:t>emprunts et autres dettes</a:t>
                      </a:r>
                      <a:r>
                        <a:rPr sz="1000" spc="-25" dirty="0">
                          <a:latin typeface="Times New Roman"/>
                          <a:cs typeface="Times New Roman"/>
                        </a:rPr>
                        <a:t> </a:t>
                      </a:r>
                      <a:r>
                        <a:rPr sz="1000" spc="-5" dirty="0">
                          <a:latin typeface="Times New Roman"/>
                          <a:cs typeface="Times New Roman"/>
                        </a:rPr>
                        <a:t>financières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167357">
                <a:tc>
                  <a:txBody>
                    <a:bodyPr/>
                    <a:lstStyle/>
                    <a:p>
                      <a:pPr algn="ctr">
                        <a:lnSpc>
                          <a:spcPts val="1250"/>
                        </a:lnSpc>
                      </a:pPr>
                      <a:r>
                        <a:rPr sz="1000" b="1" spc="-15" dirty="0">
                          <a:solidFill>
                            <a:srgbClr val="051E5A"/>
                          </a:solidFill>
                          <a:latin typeface="Times New Roman"/>
                          <a:cs typeface="Times New Roman"/>
                        </a:rPr>
                        <a:t>ZE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solidFill>
                            <a:srgbClr val="051E5A"/>
                          </a:solidFill>
                          <a:latin typeface="Times New Roman"/>
                          <a:cs typeface="Times New Roman"/>
                        </a:rPr>
                        <a:t>Flux de </a:t>
                      </a:r>
                      <a:r>
                        <a:rPr sz="1000" b="1" spc="-5" dirty="0">
                          <a:solidFill>
                            <a:srgbClr val="051E5A"/>
                          </a:solidFill>
                          <a:latin typeface="Times New Roman"/>
                          <a:cs typeface="Times New Roman"/>
                        </a:rPr>
                        <a:t>trésorerie </a:t>
                      </a:r>
                      <a:r>
                        <a:rPr sz="1000" b="1" dirty="0">
                          <a:solidFill>
                            <a:srgbClr val="051E5A"/>
                          </a:solidFill>
                          <a:latin typeface="Times New Roman"/>
                          <a:cs typeface="Times New Roman"/>
                        </a:rPr>
                        <a:t>provenant des capitaux étrangers </a:t>
                      </a:r>
                      <a:r>
                        <a:rPr sz="1000" b="1" spc="-5" dirty="0">
                          <a:solidFill>
                            <a:srgbClr val="051E5A"/>
                          </a:solidFill>
                          <a:latin typeface="Times New Roman"/>
                          <a:cs typeface="Times New Roman"/>
                        </a:rPr>
                        <a:t>(somme </a:t>
                      </a:r>
                      <a:r>
                        <a:rPr sz="1000" b="1" dirty="0">
                          <a:solidFill>
                            <a:srgbClr val="051E5A"/>
                          </a:solidFill>
                          <a:latin typeface="Times New Roman"/>
                          <a:cs typeface="Times New Roman"/>
                        </a:rPr>
                        <a:t>FO à</a:t>
                      </a:r>
                      <a:r>
                        <a:rPr sz="1000" b="1" spc="-175" dirty="0">
                          <a:solidFill>
                            <a:srgbClr val="051E5A"/>
                          </a:solidFill>
                          <a:latin typeface="Times New Roman"/>
                          <a:cs typeface="Times New Roman"/>
                        </a:rPr>
                        <a:t> </a:t>
                      </a:r>
                      <a:r>
                        <a:rPr sz="1000" b="1" dirty="0">
                          <a:solidFill>
                            <a:srgbClr val="051E5A"/>
                          </a:solidFill>
                          <a:latin typeface="Times New Roman"/>
                          <a:cs typeface="Times New Roman"/>
                        </a:rPr>
                        <a:t>FQ)</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pPr algn="ctr">
                        <a:lnSpc>
                          <a:spcPts val="1250"/>
                        </a:lnSpc>
                      </a:pPr>
                      <a:r>
                        <a:rPr sz="1000" b="1" dirty="0">
                          <a:solidFill>
                            <a:srgbClr val="051E5A"/>
                          </a:solidFill>
                          <a:latin typeface="Times New Roman"/>
                          <a:cs typeface="Times New Roman"/>
                        </a:rPr>
                        <a:t>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r>
              <a:tr h="167357">
                <a:tc>
                  <a:txBody>
                    <a:bodyPr/>
                    <a:lstStyle/>
                    <a:p>
                      <a:pPr algn="ctr">
                        <a:lnSpc>
                          <a:spcPts val="1250"/>
                        </a:lnSpc>
                      </a:pPr>
                      <a:r>
                        <a:rPr sz="1000" b="1" spc="-15" dirty="0">
                          <a:solidFill>
                            <a:srgbClr val="051E5A"/>
                          </a:solidFill>
                          <a:latin typeface="Times New Roman"/>
                          <a:cs typeface="Times New Roman"/>
                        </a:rPr>
                        <a:t>ZF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dirty="0">
                          <a:solidFill>
                            <a:srgbClr val="FFFFFF"/>
                          </a:solidFill>
                          <a:latin typeface="Times New Roman"/>
                          <a:cs typeface="Times New Roman"/>
                        </a:rPr>
                        <a:t>Flux de </a:t>
                      </a:r>
                      <a:r>
                        <a:rPr sz="1000" b="1" spc="-5" dirty="0">
                          <a:solidFill>
                            <a:srgbClr val="FFFFFF"/>
                          </a:solidFill>
                          <a:latin typeface="Times New Roman"/>
                          <a:cs typeface="Times New Roman"/>
                        </a:rPr>
                        <a:t>trésorerie </a:t>
                      </a:r>
                      <a:r>
                        <a:rPr sz="1000" b="1" dirty="0">
                          <a:solidFill>
                            <a:srgbClr val="FFFFFF"/>
                          </a:solidFill>
                          <a:latin typeface="Times New Roman"/>
                          <a:cs typeface="Times New Roman"/>
                        </a:rPr>
                        <a:t>provenant des </a:t>
                      </a:r>
                      <a:r>
                        <a:rPr sz="1000" b="1" spc="-5" dirty="0">
                          <a:solidFill>
                            <a:srgbClr val="FFFFFF"/>
                          </a:solidFill>
                          <a:latin typeface="Times New Roman"/>
                          <a:cs typeface="Times New Roman"/>
                        </a:rPr>
                        <a:t>activités </a:t>
                      </a:r>
                      <a:r>
                        <a:rPr sz="1000" b="1" dirty="0">
                          <a:solidFill>
                            <a:srgbClr val="FFFFFF"/>
                          </a:solidFill>
                          <a:latin typeface="Times New Roman"/>
                          <a:cs typeface="Times New Roman"/>
                        </a:rPr>
                        <a:t>de </a:t>
                      </a:r>
                      <a:r>
                        <a:rPr sz="1000" b="1" spc="-5" dirty="0">
                          <a:solidFill>
                            <a:srgbClr val="FFFFFF"/>
                          </a:solidFill>
                          <a:latin typeface="Times New Roman"/>
                          <a:cs typeface="Times New Roman"/>
                        </a:rPr>
                        <a:t>financement</a:t>
                      </a:r>
                      <a:r>
                        <a:rPr sz="1000" b="1" spc="-95" dirty="0">
                          <a:solidFill>
                            <a:srgbClr val="FFFFFF"/>
                          </a:solidFill>
                          <a:latin typeface="Times New Roman"/>
                          <a:cs typeface="Times New Roman"/>
                        </a:rPr>
                        <a:t> </a:t>
                      </a:r>
                      <a:r>
                        <a:rPr sz="1000" b="1" dirty="0">
                          <a:solidFill>
                            <a:srgbClr val="FFFFFF"/>
                          </a:solidFill>
                          <a:latin typeface="Times New Roman"/>
                          <a:cs typeface="Times New Roman"/>
                        </a:rPr>
                        <a:t>(D+E)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pPr algn="ctr">
                        <a:lnSpc>
                          <a:spcPts val="1250"/>
                        </a:lnSpc>
                      </a:pPr>
                      <a:r>
                        <a:rPr sz="1000" b="1" dirty="0">
                          <a:solidFill>
                            <a:srgbClr val="FFFFFF"/>
                          </a:solidFill>
                          <a:latin typeface="Times New Roman"/>
                          <a:cs typeface="Times New Roman"/>
                        </a:rPr>
                        <a:t>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r h="170124">
                <a:tc>
                  <a:txBody>
                    <a:bodyPr/>
                    <a:lstStyle/>
                    <a:p>
                      <a:pPr algn="ctr">
                        <a:lnSpc>
                          <a:spcPts val="1240"/>
                        </a:lnSpc>
                      </a:pPr>
                      <a:r>
                        <a:rPr sz="1000" b="1" spc="-15" dirty="0">
                          <a:solidFill>
                            <a:srgbClr val="051E5A"/>
                          </a:solidFill>
                          <a:latin typeface="Times New Roman"/>
                          <a:cs typeface="Times New Roman"/>
                        </a:rPr>
                        <a:t>ZG</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pPr>
                      <a:r>
                        <a:rPr sz="1000" b="1" dirty="0">
                          <a:latin typeface="Times New Roman"/>
                          <a:cs typeface="Times New Roman"/>
                        </a:rPr>
                        <a:t>VARIATION </a:t>
                      </a:r>
                      <a:r>
                        <a:rPr sz="1000" b="1" spc="5" dirty="0">
                          <a:latin typeface="Times New Roman"/>
                          <a:cs typeface="Times New Roman"/>
                        </a:rPr>
                        <a:t>DE </a:t>
                      </a:r>
                      <a:r>
                        <a:rPr sz="1000" b="1" dirty="0">
                          <a:latin typeface="Times New Roman"/>
                          <a:cs typeface="Times New Roman"/>
                        </a:rPr>
                        <a:t>LA TRÉSORERIE </a:t>
                      </a:r>
                      <a:r>
                        <a:rPr sz="1000" b="1" spc="5" dirty="0">
                          <a:latin typeface="Times New Roman"/>
                          <a:cs typeface="Times New Roman"/>
                        </a:rPr>
                        <a:t>NETTE DE </a:t>
                      </a:r>
                      <a:r>
                        <a:rPr sz="1000" b="1" dirty="0">
                          <a:latin typeface="Times New Roman"/>
                          <a:cs typeface="Times New Roman"/>
                        </a:rPr>
                        <a:t>LA PÉRIODE</a:t>
                      </a:r>
                      <a:r>
                        <a:rPr sz="1000" b="1" spc="-185" dirty="0">
                          <a:latin typeface="Times New Roman"/>
                          <a:cs typeface="Times New Roman"/>
                        </a:rPr>
                        <a:t> </a:t>
                      </a:r>
                      <a:r>
                        <a:rPr sz="1000" b="1" dirty="0">
                          <a:latin typeface="Times New Roman"/>
                          <a:cs typeface="Times New Roman"/>
                        </a:rPr>
                        <a:t>(B+C+F)</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pPr algn="ctr">
                        <a:lnSpc>
                          <a:spcPct val="100000"/>
                        </a:lnSpc>
                      </a:pPr>
                      <a:r>
                        <a:rPr sz="1000" b="1" dirty="0">
                          <a:latin typeface="Times New Roman"/>
                          <a:cs typeface="Times New Roman"/>
                        </a:rPr>
                        <a:t>G</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AEEF3"/>
                    </a:solidFill>
                  </a:tcPr>
                </a:tc>
              </a:tr>
              <a:tr h="333332">
                <a:tc>
                  <a:txBody>
                    <a:bodyPr/>
                    <a:lstStyle/>
                    <a:p>
                      <a:pPr algn="ctr">
                        <a:lnSpc>
                          <a:spcPts val="1250"/>
                        </a:lnSpc>
                      </a:pPr>
                      <a:r>
                        <a:rPr sz="1000" b="1" spc="-15" dirty="0">
                          <a:solidFill>
                            <a:srgbClr val="051E5A"/>
                          </a:solidFill>
                          <a:latin typeface="Times New Roman"/>
                          <a:cs typeface="Times New Roman"/>
                        </a:rPr>
                        <a:t>ZH</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ts val="1250"/>
                        </a:lnSpc>
                      </a:pPr>
                      <a:r>
                        <a:rPr sz="1000" b="1" spc="-5" dirty="0">
                          <a:solidFill>
                            <a:srgbClr val="FFFFFF"/>
                          </a:solidFill>
                          <a:latin typeface="Times New Roman"/>
                          <a:cs typeface="Times New Roman"/>
                        </a:rPr>
                        <a:t>Trésorerie nette </a:t>
                      </a:r>
                      <a:r>
                        <a:rPr sz="1000" b="1" dirty="0">
                          <a:solidFill>
                            <a:srgbClr val="FFFFFF"/>
                          </a:solidFill>
                          <a:latin typeface="Times New Roman"/>
                          <a:cs typeface="Times New Roman"/>
                        </a:rPr>
                        <a:t>au 31 </a:t>
                      </a:r>
                      <a:r>
                        <a:rPr sz="1000" b="1" spc="-5" dirty="0">
                          <a:solidFill>
                            <a:srgbClr val="FFFFFF"/>
                          </a:solidFill>
                          <a:latin typeface="Times New Roman"/>
                          <a:cs typeface="Times New Roman"/>
                        </a:rPr>
                        <a:t>Décembre</a:t>
                      </a:r>
                      <a:r>
                        <a:rPr sz="1000" b="1" spc="-75" dirty="0">
                          <a:solidFill>
                            <a:srgbClr val="FFFFFF"/>
                          </a:solidFill>
                          <a:latin typeface="Times New Roman"/>
                          <a:cs typeface="Times New Roman"/>
                        </a:rPr>
                        <a:t> </a:t>
                      </a:r>
                      <a:r>
                        <a:rPr sz="1000" b="1" dirty="0">
                          <a:solidFill>
                            <a:srgbClr val="FFFFFF"/>
                          </a:solidFill>
                          <a:latin typeface="Times New Roman"/>
                          <a:cs typeface="Times New Roman"/>
                        </a:rPr>
                        <a:t>(G+A)</a:t>
                      </a:r>
                      <a:endParaRPr sz="1000" dirty="0">
                        <a:latin typeface="Times New Roman"/>
                        <a:cs typeface="Times New Roman"/>
                      </a:endParaRPr>
                    </a:p>
                    <a:p>
                      <a:pPr>
                        <a:lnSpc>
                          <a:spcPct val="100000"/>
                        </a:lnSpc>
                        <a:spcBef>
                          <a:spcPts val="180"/>
                        </a:spcBef>
                      </a:pPr>
                      <a:r>
                        <a:rPr sz="1000" spc="-5" dirty="0">
                          <a:solidFill>
                            <a:srgbClr val="FFFFFF"/>
                          </a:solidFill>
                          <a:latin typeface="Times New Roman"/>
                          <a:cs typeface="Times New Roman"/>
                        </a:rPr>
                        <a:t>Contrôle </a:t>
                      </a:r>
                      <a:r>
                        <a:rPr sz="1000" dirty="0">
                          <a:solidFill>
                            <a:srgbClr val="FFFFFF"/>
                          </a:solidFill>
                          <a:latin typeface="Times New Roman"/>
                          <a:cs typeface="Times New Roman"/>
                        </a:rPr>
                        <a:t>: </a:t>
                      </a:r>
                      <a:r>
                        <a:rPr sz="1000" spc="-5" dirty="0">
                          <a:solidFill>
                            <a:srgbClr val="FFFFFF"/>
                          </a:solidFill>
                          <a:latin typeface="Times New Roman"/>
                          <a:cs typeface="Times New Roman"/>
                        </a:rPr>
                        <a:t>Trésorerie actif </a:t>
                      </a:r>
                      <a:r>
                        <a:rPr sz="1000" dirty="0">
                          <a:solidFill>
                            <a:srgbClr val="FFFFFF"/>
                          </a:solidFill>
                          <a:latin typeface="Times New Roman"/>
                          <a:cs typeface="Times New Roman"/>
                        </a:rPr>
                        <a:t>N - </a:t>
                      </a:r>
                      <a:r>
                        <a:rPr sz="1000" spc="-5" dirty="0">
                          <a:solidFill>
                            <a:srgbClr val="FFFFFF"/>
                          </a:solidFill>
                          <a:latin typeface="Times New Roman"/>
                          <a:cs typeface="Times New Roman"/>
                        </a:rPr>
                        <a:t>Trésorerie passif </a:t>
                      </a:r>
                      <a:r>
                        <a:rPr sz="1000" dirty="0">
                          <a:solidFill>
                            <a:srgbClr val="FFFFFF"/>
                          </a:solidFill>
                          <a:latin typeface="Times New Roman"/>
                          <a:cs typeface="Times New Roman"/>
                        </a:rPr>
                        <a:t>N</a:t>
                      </a:r>
                      <a:r>
                        <a:rPr sz="1000" spc="-35" dirty="0">
                          <a:solidFill>
                            <a:srgbClr val="FFFFFF"/>
                          </a:solidFill>
                          <a:latin typeface="Times New Roman"/>
                          <a:cs typeface="Times New Roman"/>
                        </a:rPr>
                        <a:t> </a:t>
                      </a:r>
                      <a:r>
                        <a:rPr sz="1000" dirty="0">
                          <a:solidFill>
                            <a:srgbClr val="FFFFFF"/>
                          </a:solidFill>
                          <a:latin typeface="Times New Roman"/>
                          <a:cs typeface="Times New Roman"/>
                        </a:rPr>
                        <a:t>=</a:t>
                      </a:r>
                      <a:endParaRPr sz="1000" dirty="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pPr marL="635" algn="ctr">
                        <a:lnSpc>
                          <a:spcPct val="100000"/>
                        </a:lnSpc>
                        <a:spcBef>
                          <a:spcPts val="710"/>
                        </a:spcBef>
                      </a:pPr>
                      <a:r>
                        <a:rPr sz="1000" b="1" dirty="0">
                          <a:solidFill>
                            <a:srgbClr val="FFFFFF"/>
                          </a:solidFill>
                          <a:latin typeface="Times New Roman"/>
                          <a:cs typeface="Times New Roman"/>
                        </a:rPr>
                        <a:t>H</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000" dirty="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r>
            </a:tbl>
          </a:graphicData>
        </a:graphic>
      </p:graphicFrame>
      <p:sp>
        <p:nvSpPr>
          <p:cNvPr id="5" name="object 5"/>
          <p:cNvSpPr/>
          <p:nvPr/>
        </p:nvSpPr>
        <p:spPr>
          <a:xfrm>
            <a:off x="3237317" y="0"/>
            <a:ext cx="4075035" cy="412518"/>
          </a:xfrm>
          <a:custGeom>
            <a:avLst/>
            <a:gdLst/>
            <a:ahLst/>
            <a:cxnLst/>
            <a:rect l="l" t="t" r="r" b="b"/>
            <a:pathLst>
              <a:path w="4490084" h="254634">
                <a:moveTo>
                  <a:pt x="4489703" y="248411"/>
                </a:moveTo>
                <a:lnTo>
                  <a:pt x="4489703" y="6095"/>
                </a:lnTo>
                <a:lnTo>
                  <a:pt x="4483607" y="0"/>
                </a:lnTo>
                <a:lnTo>
                  <a:pt x="4571" y="0"/>
                </a:lnTo>
                <a:lnTo>
                  <a:pt x="0" y="6095"/>
                </a:lnTo>
                <a:lnTo>
                  <a:pt x="0" y="248411"/>
                </a:lnTo>
                <a:lnTo>
                  <a:pt x="4571" y="254507"/>
                </a:lnTo>
                <a:lnTo>
                  <a:pt x="12191" y="254507"/>
                </a:lnTo>
                <a:lnTo>
                  <a:pt x="12191" y="25907"/>
                </a:lnTo>
                <a:lnTo>
                  <a:pt x="24383" y="13715"/>
                </a:lnTo>
                <a:lnTo>
                  <a:pt x="24383" y="25907"/>
                </a:lnTo>
                <a:lnTo>
                  <a:pt x="4463795" y="25907"/>
                </a:lnTo>
                <a:lnTo>
                  <a:pt x="4463795" y="13715"/>
                </a:lnTo>
                <a:lnTo>
                  <a:pt x="4475987" y="25907"/>
                </a:lnTo>
                <a:lnTo>
                  <a:pt x="4475987" y="254507"/>
                </a:lnTo>
                <a:lnTo>
                  <a:pt x="4483607" y="254507"/>
                </a:lnTo>
                <a:lnTo>
                  <a:pt x="4489703" y="248411"/>
                </a:lnTo>
                <a:close/>
              </a:path>
              <a:path w="4490084" h="254634">
                <a:moveTo>
                  <a:pt x="24383" y="25907"/>
                </a:moveTo>
                <a:lnTo>
                  <a:pt x="24383" y="13715"/>
                </a:lnTo>
                <a:lnTo>
                  <a:pt x="12191" y="25907"/>
                </a:lnTo>
                <a:lnTo>
                  <a:pt x="24383" y="25907"/>
                </a:lnTo>
                <a:close/>
              </a:path>
              <a:path w="4490084" h="254634">
                <a:moveTo>
                  <a:pt x="24383" y="228599"/>
                </a:moveTo>
                <a:lnTo>
                  <a:pt x="24383" y="25907"/>
                </a:lnTo>
                <a:lnTo>
                  <a:pt x="12191" y="25907"/>
                </a:lnTo>
                <a:lnTo>
                  <a:pt x="12191" y="228599"/>
                </a:lnTo>
                <a:lnTo>
                  <a:pt x="24383" y="228599"/>
                </a:lnTo>
                <a:close/>
              </a:path>
              <a:path w="4490084" h="254634">
                <a:moveTo>
                  <a:pt x="4475987" y="228599"/>
                </a:moveTo>
                <a:lnTo>
                  <a:pt x="12191" y="228599"/>
                </a:lnTo>
                <a:lnTo>
                  <a:pt x="24383" y="242315"/>
                </a:lnTo>
                <a:lnTo>
                  <a:pt x="24383" y="254507"/>
                </a:lnTo>
                <a:lnTo>
                  <a:pt x="4463795" y="254507"/>
                </a:lnTo>
                <a:lnTo>
                  <a:pt x="4463795" y="242315"/>
                </a:lnTo>
                <a:lnTo>
                  <a:pt x="4475987" y="228599"/>
                </a:lnTo>
                <a:close/>
              </a:path>
              <a:path w="4490084" h="254634">
                <a:moveTo>
                  <a:pt x="24383" y="254507"/>
                </a:moveTo>
                <a:lnTo>
                  <a:pt x="24383" y="242315"/>
                </a:lnTo>
                <a:lnTo>
                  <a:pt x="12191" y="228599"/>
                </a:lnTo>
                <a:lnTo>
                  <a:pt x="12191" y="254507"/>
                </a:lnTo>
                <a:lnTo>
                  <a:pt x="24383" y="254507"/>
                </a:lnTo>
                <a:close/>
              </a:path>
              <a:path w="4490084" h="254634">
                <a:moveTo>
                  <a:pt x="4475987" y="25907"/>
                </a:moveTo>
                <a:lnTo>
                  <a:pt x="4463795" y="13715"/>
                </a:lnTo>
                <a:lnTo>
                  <a:pt x="4463795" y="25907"/>
                </a:lnTo>
                <a:lnTo>
                  <a:pt x="4475987" y="25907"/>
                </a:lnTo>
                <a:close/>
              </a:path>
              <a:path w="4490084" h="254634">
                <a:moveTo>
                  <a:pt x="4475987" y="228599"/>
                </a:moveTo>
                <a:lnTo>
                  <a:pt x="4475987" y="25907"/>
                </a:lnTo>
                <a:lnTo>
                  <a:pt x="4463795" y="25907"/>
                </a:lnTo>
                <a:lnTo>
                  <a:pt x="4463795" y="228599"/>
                </a:lnTo>
                <a:lnTo>
                  <a:pt x="4475987" y="228599"/>
                </a:lnTo>
                <a:close/>
              </a:path>
              <a:path w="4490084" h="254634">
                <a:moveTo>
                  <a:pt x="4475987" y="254507"/>
                </a:moveTo>
                <a:lnTo>
                  <a:pt x="4475987" y="228599"/>
                </a:lnTo>
                <a:lnTo>
                  <a:pt x="4463795" y="242315"/>
                </a:lnTo>
                <a:lnTo>
                  <a:pt x="4463795" y="254507"/>
                </a:lnTo>
                <a:lnTo>
                  <a:pt x="4475987" y="254507"/>
                </a:lnTo>
                <a:close/>
              </a:path>
            </a:pathLst>
          </a:custGeom>
          <a:solidFill>
            <a:srgbClr val="021340"/>
          </a:solidFill>
        </p:spPr>
        <p:txBody>
          <a:bodyPr wrap="square" lIns="0" tIns="0" rIns="0" bIns="0" rtlCol="0" anchor="ctr"/>
          <a:lstStyle/>
          <a:p>
            <a:pPr algn="ctr"/>
            <a:r>
              <a:rPr lang="fr-FR" sz="1634" dirty="0" smtClean="0"/>
              <a:t>TABLEAU DE FLUX DE TRESORERIE</a:t>
            </a:r>
            <a:endParaRPr sz="1634" dirty="0"/>
          </a:p>
        </p:txBody>
      </p:sp>
      <p:sp>
        <p:nvSpPr>
          <p:cNvPr id="7" name="Espace réservé de la date 6"/>
          <p:cNvSpPr>
            <a:spLocks noGrp="1"/>
          </p:cNvSpPr>
          <p:nvPr>
            <p:ph type="dt" sz="half" idx="6"/>
          </p:nvPr>
        </p:nvSpPr>
        <p:spPr/>
        <p:txBody>
          <a:bodyPr/>
          <a:lstStyle/>
          <a:p>
            <a:fld id="{656B2AA5-A088-4E93-94AC-50D272C292D9}" type="datetime1">
              <a:rPr lang="fr-FR" smtClean="0"/>
              <a:pPr/>
              <a:t>06/03/2019</a:t>
            </a:fld>
            <a:endParaRPr lang="en-US"/>
          </a:p>
        </p:txBody>
      </p:sp>
      <p:sp>
        <p:nvSpPr>
          <p:cNvPr id="8" name="Espace réservé du numéro de diapositive 7"/>
          <p:cNvSpPr>
            <a:spLocks noGrp="1"/>
          </p:cNvSpPr>
          <p:nvPr>
            <p:ph type="sldNum" sz="quarter" idx="7"/>
          </p:nvPr>
        </p:nvSpPr>
        <p:spPr/>
        <p:txBody>
          <a:bodyPr/>
          <a:lstStyle/>
          <a:p>
            <a:fld id="{B6F15528-21DE-4FAA-801E-634DDDAF4B2B}" type="slidenum">
              <a:rPr lang="fr-FR" smtClean="0"/>
              <a:pPr/>
              <a:t>222</a:t>
            </a:fld>
            <a:endParaRPr lang="fr-FR"/>
          </a:p>
        </p:txBody>
      </p:sp>
    </p:spTree>
    <p:extLst>
      <p:ext uri="{BB962C8B-B14F-4D97-AF65-F5344CB8AC3E}">
        <p14:creationId xmlns:p14="http://schemas.microsoft.com/office/powerpoint/2010/main" xmlns="" val="390516178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3548" y="410789"/>
            <a:ext cx="7273860" cy="491009"/>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a:spLocks noGrp="1"/>
          </p:cNvSpPr>
          <p:nvPr>
            <p:ph type="title"/>
          </p:nvPr>
        </p:nvSpPr>
        <p:spPr>
          <a:xfrm>
            <a:off x="4868140" y="504840"/>
            <a:ext cx="2367451" cy="335156"/>
          </a:xfrm>
          <a:prstGeom prst="rect">
            <a:avLst/>
          </a:prstGeom>
        </p:spPr>
        <p:txBody>
          <a:bodyPr vert="horz" wrap="square" lIns="0" tIns="0" rIns="0" bIns="0" rtlCol="0" anchor="t">
            <a:spAutoFit/>
          </a:bodyPr>
          <a:lstStyle/>
          <a:p>
            <a:pPr marL="11527"/>
            <a:r>
              <a:rPr sz="2178" spc="-5" dirty="0">
                <a:solidFill>
                  <a:srgbClr val="051E5A"/>
                </a:solidFill>
              </a:rPr>
              <a:t>Mode</a:t>
            </a:r>
            <a:r>
              <a:rPr sz="2178" spc="-77" dirty="0">
                <a:solidFill>
                  <a:srgbClr val="051E5A"/>
                </a:solidFill>
              </a:rPr>
              <a:t> </a:t>
            </a:r>
            <a:r>
              <a:rPr sz="2178" spc="-5" dirty="0">
                <a:solidFill>
                  <a:srgbClr val="051E5A"/>
                </a:solidFill>
              </a:rPr>
              <a:t>opératoire</a:t>
            </a:r>
            <a:endParaRPr sz="2178"/>
          </a:p>
        </p:txBody>
      </p:sp>
      <p:sp>
        <p:nvSpPr>
          <p:cNvPr id="4" name="object 4"/>
          <p:cNvSpPr txBox="1"/>
          <p:nvPr/>
        </p:nvSpPr>
        <p:spPr>
          <a:xfrm>
            <a:off x="2247113" y="1047026"/>
            <a:ext cx="7282158" cy="502958"/>
          </a:xfrm>
          <a:prstGeom prst="rect">
            <a:avLst/>
          </a:prstGeom>
        </p:spPr>
        <p:txBody>
          <a:bodyPr vert="horz" wrap="square" lIns="0" tIns="0" rIns="0" bIns="0" rtlCol="0">
            <a:spAutoFit/>
          </a:bodyPr>
          <a:lstStyle/>
          <a:p>
            <a:pPr marL="11527" marR="4611"/>
            <a:r>
              <a:rPr sz="1634" b="1" spc="-5" dirty="0">
                <a:latin typeface="Bookman Old Style"/>
                <a:cs typeface="Bookman Old Style"/>
              </a:rPr>
              <a:t>Le mode opératoire relatif </a:t>
            </a:r>
            <a:r>
              <a:rPr sz="1634" b="1" dirty="0">
                <a:latin typeface="Bookman Old Style"/>
                <a:cs typeface="Bookman Old Style"/>
              </a:rPr>
              <a:t>à la </a:t>
            </a:r>
            <a:r>
              <a:rPr sz="1634" b="1" spc="-5" dirty="0">
                <a:latin typeface="Bookman Old Style"/>
                <a:cs typeface="Bookman Old Style"/>
              </a:rPr>
              <a:t>détermination des flux de trésorerie  peut être résumé de </a:t>
            </a:r>
            <a:r>
              <a:rPr sz="1634" b="1" dirty="0">
                <a:latin typeface="Bookman Old Style"/>
                <a:cs typeface="Bookman Old Style"/>
              </a:rPr>
              <a:t>la </a:t>
            </a:r>
            <a:r>
              <a:rPr sz="1634" b="1" spc="-5" dirty="0">
                <a:latin typeface="Bookman Old Style"/>
                <a:cs typeface="Bookman Old Style"/>
              </a:rPr>
              <a:t>façon suivante</a:t>
            </a:r>
            <a:r>
              <a:rPr sz="1634" b="1" spc="27" dirty="0">
                <a:latin typeface="Bookman Old Style"/>
                <a:cs typeface="Bookman Old Style"/>
              </a:rPr>
              <a:t> </a:t>
            </a:r>
            <a:r>
              <a:rPr sz="1634" b="1" dirty="0">
                <a:latin typeface="Bookman Old Style"/>
                <a:cs typeface="Bookman Old Style"/>
              </a:rPr>
              <a:t>:</a:t>
            </a:r>
            <a:endParaRPr sz="1634">
              <a:latin typeface="Bookman Old Style"/>
              <a:cs typeface="Bookman Old Style"/>
            </a:endParaRPr>
          </a:p>
        </p:txBody>
      </p:sp>
      <p:sp>
        <p:nvSpPr>
          <p:cNvPr id="5" name="object 5"/>
          <p:cNvSpPr/>
          <p:nvPr/>
        </p:nvSpPr>
        <p:spPr>
          <a:xfrm>
            <a:off x="3586438" y="1852005"/>
            <a:ext cx="6437068" cy="1460581"/>
          </a:xfrm>
          <a:prstGeom prst="rect">
            <a:avLst/>
          </a:prstGeom>
          <a:blipFill>
            <a:blip r:embed="rId3" cstate="print"/>
            <a:stretch>
              <a:fillRect/>
            </a:stretch>
          </a:blipFill>
        </p:spPr>
        <p:txBody>
          <a:bodyPr wrap="square" lIns="0" tIns="0" rIns="0" bIns="0" rtlCol="0"/>
          <a:lstStyle/>
          <a:p>
            <a:endParaRPr sz="1634"/>
          </a:p>
        </p:txBody>
      </p:sp>
      <p:sp>
        <p:nvSpPr>
          <p:cNvPr id="6" name="object 6"/>
          <p:cNvSpPr txBox="1"/>
          <p:nvPr/>
        </p:nvSpPr>
        <p:spPr>
          <a:xfrm>
            <a:off x="3664820" y="2162748"/>
            <a:ext cx="6066737" cy="223459"/>
          </a:xfrm>
          <a:prstGeom prst="rect">
            <a:avLst/>
          </a:prstGeom>
        </p:spPr>
        <p:txBody>
          <a:bodyPr vert="horz" wrap="square" lIns="0" tIns="0" rIns="0" bIns="0" rtlCol="0">
            <a:spAutoFit/>
          </a:bodyPr>
          <a:lstStyle/>
          <a:p>
            <a:pPr marL="11527"/>
            <a:r>
              <a:rPr sz="1452" b="1" spc="-9" dirty="0">
                <a:latin typeface="Times New Roman"/>
                <a:cs typeface="Times New Roman"/>
              </a:rPr>
              <a:t>Déterminer </a:t>
            </a:r>
            <a:r>
              <a:rPr sz="1452" b="1" spc="-5" dirty="0">
                <a:latin typeface="Times New Roman"/>
                <a:cs typeface="Times New Roman"/>
              </a:rPr>
              <a:t>la variation comptable des postes de bilan et </a:t>
            </a:r>
            <a:r>
              <a:rPr sz="1452" b="1" spc="-9" dirty="0">
                <a:latin typeface="Times New Roman"/>
                <a:cs typeface="Times New Roman"/>
              </a:rPr>
              <a:t>compte </a:t>
            </a:r>
            <a:r>
              <a:rPr sz="1452" b="1" spc="-5" dirty="0">
                <a:latin typeface="Times New Roman"/>
                <a:cs typeface="Times New Roman"/>
              </a:rPr>
              <a:t>de résultat</a:t>
            </a:r>
            <a:r>
              <a:rPr sz="1452" b="1" spc="290" dirty="0">
                <a:latin typeface="Times New Roman"/>
                <a:cs typeface="Times New Roman"/>
              </a:rPr>
              <a:t> </a:t>
            </a:r>
            <a:r>
              <a:rPr sz="1452" b="1" spc="-5" dirty="0">
                <a:latin typeface="Times New Roman"/>
                <a:cs typeface="Times New Roman"/>
              </a:rPr>
              <a:t>:</a:t>
            </a:r>
            <a:endParaRPr sz="1452">
              <a:latin typeface="Times New Roman"/>
              <a:cs typeface="Times New Roman"/>
            </a:endParaRPr>
          </a:p>
        </p:txBody>
      </p:sp>
      <p:sp>
        <p:nvSpPr>
          <p:cNvPr id="7" name="object 7"/>
          <p:cNvSpPr txBox="1"/>
          <p:nvPr/>
        </p:nvSpPr>
        <p:spPr>
          <a:xfrm>
            <a:off x="3664821" y="2436605"/>
            <a:ext cx="6281121" cy="737446"/>
          </a:xfrm>
          <a:prstGeom prst="rect">
            <a:avLst/>
          </a:prstGeom>
        </p:spPr>
        <p:txBody>
          <a:bodyPr vert="horz" wrap="square" lIns="0" tIns="0" rIns="0" bIns="0" rtlCol="0">
            <a:spAutoFit/>
          </a:bodyPr>
          <a:lstStyle/>
          <a:p>
            <a:pPr marL="322743" indent="-311216">
              <a:buFont typeface="Symbol"/>
              <a:buChar char=""/>
              <a:tabLst>
                <a:tab pos="322166" algn="l"/>
                <a:tab pos="322743" algn="l"/>
              </a:tabLst>
            </a:pPr>
            <a:r>
              <a:rPr sz="1452" b="1" spc="-5" dirty="0">
                <a:latin typeface="Times New Roman"/>
                <a:cs typeface="Times New Roman"/>
              </a:rPr>
              <a:t>Postes du bilan </a:t>
            </a:r>
            <a:r>
              <a:rPr sz="1452" spc="-5" dirty="0">
                <a:latin typeface="Times New Roman"/>
                <a:cs typeface="Times New Roman"/>
              </a:rPr>
              <a:t>= variation entre N et </a:t>
            </a:r>
            <a:r>
              <a:rPr sz="1452" spc="-9" dirty="0">
                <a:latin typeface="Times New Roman"/>
                <a:cs typeface="Times New Roman"/>
              </a:rPr>
              <a:t>N-1 </a:t>
            </a:r>
            <a:r>
              <a:rPr sz="1452" spc="-5" dirty="0">
                <a:latin typeface="Times New Roman"/>
                <a:cs typeface="Times New Roman"/>
              </a:rPr>
              <a:t>(augmentation </a:t>
            </a:r>
            <a:r>
              <a:rPr sz="1452" dirty="0">
                <a:latin typeface="Times New Roman"/>
                <a:cs typeface="Times New Roman"/>
              </a:rPr>
              <a:t>ou</a:t>
            </a:r>
            <a:r>
              <a:rPr sz="1452" spc="200" dirty="0">
                <a:latin typeface="Times New Roman"/>
                <a:cs typeface="Times New Roman"/>
              </a:rPr>
              <a:t> </a:t>
            </a:r>
            <a:r>
              <a:rPr sz="1452" spc="-5" dirty="0">
                <a:latin typeface="Times New Roman"/>
                <a:cs typeface="Times New Roman"/>
              </a:rPr>
              <a:t>diminution)</a:t>
            </a:r>
            <a:endParaRPr sz="1452">
              <a:latin typeface="Times New Roman"/>
              <a:cs typeface="Times New Roman"/>
            </a:endParaRPr>
          </a:p>
          <a:p>
            <a:pPr marL="322743" marR="4611" indent="-311216">
              <a:lnSpc>
                <a:spcPct val="114999"/>
              </a:lnSpc>
              <a:buFont typeface="Symbol"/>
              <a:buChar char=""/>
              <a:tabLst>
                <a:tab pos="322166" algn="l"/>
                <a:tab pos="322743" algn="l"/>
              </a:tabLst>
            </a:pPr>
            <a:r>
              <a:rPr sz="1452" b="1" spc="-5" dirty="0">
                <a:latin typeface="Times New Roman"/>
                <a:cs typeface="Times New Roman"/>
              </a:rPr>
              <a:t>Postes du </a:t>
            </a:r>
            <a:r>
              <a:rPr sz="1452" b="1" dirty="0">
                <a:latin typeface="Times New Roman"/>
                <a:cs typeface="Times New Roman"/>
              </a:rPr>
              <a:t>compte </a:t>
            </a:r>
            <a:r>
              <a:rPr sz="1452" b="1" spc="-5" dirty="0">
                <a:latin typeface="Times New Roman"/>
                <a:cs typeface="Times New Roman"/>
              </a:rPr>
              <a:t>de résultat </a:t>
            </a:r>
            <a:r>
              <a:rPr sz="1452" spc="-5" dirty="0">
                <a:latin typeface="Times New Roman"/>
                <a:cs typeface="Times New Roman"/>
              </a:rPr>
              <a:t>= la </a:t>
            </a:r>
            <a:r>
              <a:rPr sz="1452" dirty="0">
                <a:latin typeface="Times New Roman"/>
                <a:cs typeface="Times New Roman"/>
              </a:rPr>
              <a:t>variation </a:t>
            </a:r>
            <a:r>
              <a:rPr sz="1452" spc="-5" dirty="0">
                <a:latin typeface="Times New Roman"/>
                <a:cs typeface="Times New Roman"/>
              </a:rPr>
              <a:t>entre N et N-1 </a:t>
            </a:r>
            <a:r>
              <a:rPr sz="1452" dirty="0">
                <a:latin typeface="Times New Roman"/>
                <a:cs typeface="Times New Roman"/>
              </a:rPr>
              <a:t>correspond  </a:t>
            </a:r>
            <a:r>
              <a:rPr sz="1452" spc="-5" dirty="0">
                <a:latin typeface="Times New Roman"/>
                <a:cs typeface="Times New Roman"/>
              </a:rPr>
              <a:t>directement à  la </a:t>
            </a:r>
            <a:r>
              <a:rPr sz="1452" spc="-9" dirty="0">
                <a:latin typeface="Times New Roman"/>
                <a:cs typeface="Times New Roman"/>
              </a:rPr>
              <a:t>charge </a:t>
            </a:r>
            <a:r>
              <a:rPr sz="1452" dirty="0">
                <a:latin typeface="Times New Roman"/>
                <a:cs typeface="Times New Roman"/>
              </a:rPr>
              <a:t>ou </a:t>
            </a:r>
            <a:r>
              <a:rPr sz="1452" spc="-5" dirty="0">
                <a:latin typeface="Times New Roman"/>
                <a:cs typeface="Times New Roman"/>
              </a:rPr>
              <a:t>au </a:t>
            </a:r>
            <a:r>
              <a:rPr sz="1452" dirty="0">
                <a:latin typeface="Times New Roman"/>
                <a:cs typeface="Times New Roman"/>
              </a:rPr>
              <a:t>produit de</a:t>
            </a:r>
            <a:r>
              <a:rPr sz="1452" spc="54" dirty="0">
                <a:latin typeface="Times New Roman"/>
                <a:cs typeface="Times New Roman"/>
              </a:rPr>
              <a:t> </a:t>
            </a:r>
            <a:r>
              <a:rPr sz="1452" spc="-5" dirty="0">
                <a:latin typeface="Times New Roman"/>
                <a:cs typeface="Times New Roman"/>
              </a:rPr>
              <a:t>l’exercice.</a:t>
            </a:r>
            <a:endParaRPr sz="1452">
              <a:latin typeface="Times New Roman"/>
              <a:cs typeface="Times New Roman"/>
            </a:endParaRPr>
          </a:p>
        </p:txBody>
      </p:sp>
      <p:sp>
        <p:nvSpPr>
          <p:cNvPr id="8" name="object 8"/>
          <p:cNvSpPr/>
          <p:nvPr/>
        </p:nvSpPr>
        <p:spPr>
          <a:xfrm>
            <a:off x="3586438" y="3477178"/>
            <a:ext cx="6437068" cy="1656984"/>
          </a:xfrm>
          <a:prstGeom prst="rect">
            <a:avLst/>
          </a:prstGeom>
          <a:blipFill>
            <a:blip r:embed="rId4" cstate="print"/>
            <a:stretch>
              <a:fillRect/>
            </a:stretch>
          </a:blipFill>
        </p:spPr>
        <p:txBody>
          <a:bodyPr wrap="square" lIns="0" tIns="0" rIns="0" bIns="0" rtlCol="0"/>
          <a:lstStyle/>
          <a:p>
            <a:endParaRPr sz="1634"/>
          </a:p>
        </p:txBody>
      </p:sp>
      <p:sp>
        <p:nvSpPr>
          <p:cNvPr id="9" name="object 9"/>
          <p:cNvSpPr txBox="1"/>
          <p:nvPr/>
        </p:nvSpPr>
        <p:spPr>
          <a:xfrm>
            <a:off x="3664821" y="3696633"/>
            <a:ext cx="6279391" cy="562333"/>
          </a:xfrm>
          <a:prstGeom prst="rect">
            <a:avLst/>
          </a:prstGeom>
        </p:spPr>
        <p:txBody>
          <a:bodyPr vert="horz" wrap="square" lIns="0" tIns="0" rIns="0" bIns="0" rtlCol="0">
            <a:spAutoFit/>
          </a:bodyPr>
          <a:lstStyle/>
          <a:p>
            <a:pPr marL="11527">
              <a:tabLst>
                <a:tab pos="1301344" algn="l"/>
              </a:tabLst>
            </a:pPr>
            <a:r>
              <a:rPr sz="1452" b="1" spc="-5" dirty="0">
                <a:latin typeface="Times New Roman"/>
                <a:cs typeface="Times New Roman"/>
              </a:rPr>
              <a:t>Déterminer</a:t>
            </a:r>
            <a:r>
              <a:rPr sz="1452" b="1" spc="91" dirty="0">
                <a:latin typeface="Times New Roman"/>
                <a:cs typeface="Times New Roman"/>
              </a:rPr>
              <a:t> </a:t>
            </a:r>
            <a:r>
              <a:rPr sz="1452" b="1" spc="-5" dirty="0">
                <a:latin typeface="Times New Roman"/>
                <a:cs typeface="Times New Roman"/>
              </a:rPr>
              <a:t>les	</a:t>
            </a:r>
            <a:r>
              <a:rPr sz="1452" b="1" dirty="0">
                <a:latin typeface="Times New Roman"/>
                <a:cs typeface="Times New Roman"/>
              </a:rPr>
              <a:t>flux </a:t>
            </a:r>
            <a:r>
              <a:rPr sz="1452" b="1" spc="-5" dirty="0">
                <a:latin typeface="Times New Roman"/>
                <a:cs typeface="Times New Roman"/>
              </a:rPr>
              <a:t>de trésorerie potentiels (flux encaissables </a:t>
            </a:r>
            <a:r>
              <a:rPr sz="1452" b="1" dirty="0">
                <a:latin typeface="Times New Roman"/>
                <a:cs typeface="Times New Roman"/>
              </a:rPr>
              <a:t>ou  </a:t>
            </a:r>
            <a:r>
              <a:rPr sz="1452" b="1" spc="36" dirty="0">
                <a:latin typeface="Times New Roman"/>
                <a:cs typeface="Times New Roman"/>
              </a:rPr>
              <a:t> </a:t>
            </a:r>
            <a:r>
              <a:rPr sz="1452" b="1" dirty="0">
                <a:latin typeface="Times New Roman"/>
                <a:cs typeface="Times New Roman"/>
              </a:rPr>
              <a:t>décaissables)</a:t>
            </a:r>
            <a:endParaRPr sz="1452">
              <a:latin typeface="Times New Roman"/>
              <a:cs typeface="Times New Roman"/>
            </a:endParaRPr>
          </a:p>
          <a:p>
            <a:pPr marL="11527">
              <a:spcBef>
                <a:spcPts val="871"/>
              </a:spcBef>
            </a:pPr>
            <a:r>
              <a:rPr sz="1452" b="1" spc="-5" dirty="0">
                <a:latin typeface="Times New Roman"/>
                <a:cs typeface="Times New Roman"/>
              </a:rPr>
              <a:t>=</a:t>
            </a:r>
            <a:endParaRPr sz="1452">
              <a:latin typeface="Times New Roman"/>
              <a:cs typeface="Times New Roman"/>
            </a:endParaRPr>
          </a:p>
        </p:txBody>
      </p:sp>
      <p:sp>
        <p:nvSpPr>
          <p:cNvPr id="10" name="object 10"/>
          <p:cNvSpPr txBox="1"/>
          <p:nvPr/>
        </p:nvSpPr>
        <p:spPr>
          <a:xfrm>
            <a:off x="3664821" y="4302442"/>
            <a:ext cx="6278816" cy="737446"/>
          </a:xfrm>
          <a:prstGeom prst="rect">
            <a:avLst/>
          </a:prstGeom>
        </p:spPr>
        <p:txBody>
          <a:bodyPr vert="horz" wrap="square" lIns="0" tIns="0" rIns="0" bIns="0" rtlCol="0">
            <a:spAutoFit/>
          </a:bodyPr>
          <a:lstStyle/>
          <a:p>
            <a:pPr marL="322743" indent="-311216">
              <a:buFont typeface="Symbol"/>
              <a:buChar char=""/>
              <a:tabLst>
                <a:tab pos="322166" algn="l"/>
                <a:tab pos="322743" algn="l"/>
              </a:tabLst>
            </a:pPr>
            <a:r>
              <a:rPr sz="1452" spc="-23" dirty="0">
                <a:latin typeface="Times New Roman"/>
                <a:cs typeface="Times New Roman"/>
              </a:rPr>
              <a:t>Variation </a:t>
            </a:r>
            <a:r>
              <a:rPr sz="1452" spc="-5" dirty="0">
                <a:latin typeface="Times New Roman"/>
                <a:cs typeface="Times New Roman"/>
              </a:rPr>
              <a:t>comptable des postes </a:t>
            </a:r>
            <a:r>
              <a:rPr sz="1452" dirty="0">
                <a:latin typeface="Times New Roman"/>
                <a:cs typeface="Times New Roman"/>
              </a:rPr>
              <a:t>de </a:t>
            </a:r>
            <a:r>
              <a:rPr sz="1452" spc="-5" dirty="0">
                <a:latin typeface="Times New Roman"/>
                <a:cs typeface="Times New Roman"/>
              </a:rPr>
              <a:t>bilan et </a:t>
            </a:r>
            <a:r>
              <a:rPr sz="1452" spc="-9" dirty="0">
                <a:latin typeface="Times New Roman"/>
                <a:cs typeface="Times New Roman"/>
              </a:rPr>
              <a:t>compte </a:t>
            </a:r>
            <a:r>
              <a:rPr sz="1452" dirty="0">
                <a:latin typeface="Times New Roman"/>
                <a:cs typeface="Times New Roman"/>
              </a:rPr>
              <a:t>de</a:t>
            </a:r>
            <a:r>
              <a:rPr sz="1452" spc="213" dirty="0">
                <a:latin typeface="Times New Roman"/>
                <a:cs typeface="Times New Roman"/>
              </a:rPr>
              <a:t> </a:t>
            </a:r>
            <a:r>
              <a:rPr sz="1452" spc="-5" dirty="0">
                <a:latin typeface="Times New Roman"/>
                <a:cs typeface="Times New Roman"/>
              </a:rPr>
              <a:t>résultat</a:t>
            </a:r>
            <a:endParaRPr sz="1452">
              <a:latin typeface="Times New Roman"/>
              <a:cs typeface="Times New Roman"/>
            </a:endParaRPr>
          </a:p>
          <a:p>
            <a:pPr marL="322166" marR="4611" indent="-311216">
              <a:lnSpc>
                <a:spcPct val="114999"/>
              </a:lnSpc>
              <a:tabLst>
                <a:tab pos="322166" algn="l"/>
                <a:tab pos="4424455" algn="l"/>
              </a:tabLst>
            </a:pPr>
            <a:r>
              <a:rPr sz="1452" spc="-5" dirty="0">
                <a:latin typeface="Symbol"/>
                <a:cs typeface="Symbol"/>
              </a:rPr>
              <a:t></a:t>
            </a:r>
            <a:r>
              <a:rPr sz="1452" spc="-5" dirty="0">
                <a:latin typeface="Times New Roman"/>
                <a:cs typeface="Times New Roman"/>
              </a:rPr>
              <a:t>	+/-  Non-flux  </a:t>
            </a:r>
            <a:r>
              <a:rPr sz="1452" dirty="0">
                <a:latin typeface="Times New Roman"/>
                <a:cs typeface="Times New Roman"/>
              </a:rPr>
              <a:t>ou </a:t>
            </a:r>
            <a:r>
              <a:rPr sz="1452" spc="5" dirty="0">
                <a:latin typeface="Times New Roman"/>
                <a:cs typeface="Times New Roman"/>
              </a:rPr>
              <a:t>flux </a:t>
            </a:r>
            <a:r>
              <a:rPr sz="1452" dirty="0">
                <a:latin typeface="Times New Roman"/>
                <a:cs typeface="Times New Roman"/>
              </a:rPr>
              <a:t>fictifs  (exclure</a:t>
            </a:r>
            <a:r>
              <a:rPr sz="1452" spc="231" dirty="0">
                <a:latin typeface="Times New Roman"/>
                <a:cs typeface="Times New Roman"/>
              </a:rPr>
              <a:t> </a:t>
            </a:r>
            <a:r>
              <a:rPr sz="1452" dirty="0">
                <a:latin typeface="Times New Roman"/>
                <a:cs typeface="Times New Roman"/>
              </a:rPr>
              <a:t>toute</a:t>
            </a:r>
            <a:r>
              <a:rPr sz="1452" spc="218" dirty="0">
                <a:latin typeface="Times New Roman"/>
                <a:cs typeface="Times New Roman"/>
              </a:rPr>
              <a:t> </a:t>
            </a:r>
            <a:r>
              <a:rPr sz="1452" dirty="0">
                <a:latin typeface="Times New Roman"/>
                <a:cs typeface="Times New Roman"/>
              </a:rPr>
              <a:t>variation	</a:t>
            </a:r>
            <a:r>
              <a:rPr sz="1452" spc="-5" dirty="0">
                <a:latin typeface="Times New Roman"/>
                <a:cs typeface="Times New Roman"/>
              </a:rPr>
              <a:t>n'ayant  pas</a:t>
            </a:r>
            <a:r>
              <a:rPr sz="1452" spc="27" dirty="0">
                <a:latin typeface="Times New Roman"/>
                <a:cs typeface="Times New Roman"/>
              </a:rPr>
              <a:t> </a:t>
            </a:r>
            <a:r>
              <a:rPr sz="1452" dirty="0">
                <a:latin typeface="Times New Roman"/>
                <a:cs typeface="Times New Roman"/>
              </a:rPr>
              <a:t>un</a:t>
            </a:r>
            <a:r>
              <a:rPr sz="1452" spc="191" dirty="0">
                <a:latin typeface="Times New Roman"/>
                <a:cs typeface="Times New Roman"/>
              </a:rPr>
              <a:t> </a:t>
            </a:r>
            <a:r>
              <a:rPr sz="1452" dirty="0">
                <a:latin typeface="Times New Roman"/>
                <a:cs typeface="Times New Roman"/>
              </a:rPr>
              <a:t>caractère </a:t>
            </a:r>
            <a:r>
              <a:rPr sz="1452" spc="-5" dirty="0">
                <a:latin typeface="Times New Roman"/>
                <a:cs typeface="Times New Roman"/>
              </a:rPr>
              <a:t> </a:t>
            </a:r>
            <a:r>
              <a:rPr sz="1452" spc="-9" dirty="0">
                <a:latin typeface="Times New Roman"/>
                <a:cs typeface="Times New Roman"/>
              </a:rPr>
              <a:t>monétaire </a:t>
            </a:r>
            <a:r>
              <a:rPr sz="1452" spc="-5" dirty="0">
                <a:latin typeface="Times New Roman"/>
                <a:cs typeface="Times New Roman"/>
              </a:rPr>
              <a:t>(par </a:t>
            </a:r>
            <a:r>
              <a:rPr sz="1452" spc="-9" dirty="0">
                <a:latin typeface="Times New Roman"/>
                <a:cs typeface="Times New Roman"/>
              </a:rPr>
              <a:t>exemple </a:t>
            </a:r>
            <a:r>
              <a:rPr sz="1452" spc="-5" dirty="0">
                <a:latin typeface="Times New Roman"/>
                <a:cs typeface="Times New Roman"/>
              </a:rPr>
              <a:t>: amortissements, </a:t>
            </a:r>
            <a:r>
              <a:rPr sz="1452" dirty="0">
                <a:latin typeface="Times New Roman"/>
                <a:cs typeface="Times New Roman"/>
              </a:rPr>
              <a:t>provisions </a:t>
            </a:r>
            <a:r>
              <a:rPr sz="1452" spc="-5" dirty="0">
                <a:latin typeface="Times New Roman"/>
                <a:cs typeface="Times New Roman"/>
              </a:rPr>
              <a:t>et dépréciations</a:t>
            </a:r>
            <a:r>
              <a:rPr sz="1452" spc="304" dirty="0">
                <a:latin typeface="Times New Roman"/>
                <a:cs typeface="Times New Roman"/>
              </a:rPr>
              <a:t> </a:t>
            </a:r>
            <a:r>
              <a:rPr sz="1452" spc="-5" dirty="0">
                <a:latin typeface="Times New Roman"/>
                <a:cs typeface="Times New Roman"/>
              </a:rPr>
              <a:t>...)</a:t>
            </a:r>
            <a:endParaRPr sz="1452">
              <a:latin typeface="Times New Roman"/>
              <a:cs typeface="Times New Roman"/>
            </a:endParaRPr>
          </a:p>
        </p:txBody>
      </p:sp>
      <p:sp>
        <p:nvSpPr>
          <p:cNvPr id="11" name="object 11"/>
          <p:cNvSpPr/>
          <p:nvPr/>
        </p:nvSpPr>
        <p:spPr>
          <a:xfrm>
            <a:off x="3586438" y="5250346"/>
            <a:ext cx="6437068" cy="1132779"/>
          </a:xfrm>
          <a:prstGeom prst="rect">
            <a:avLst/>
          </a:prstGeom>
          <a:blipFill>
            <a:blip r:embed="rId5" cstate="print"/>
            <a:stretch>
              <a:fillRect/>
            </a:stretch>
          </a:blipFill>
        </p:spPr>
        <p:txBody>
          <a:bodyPr wrap="square" lIns="0" tIns="0" rIns="0" bIns="0" rtlCol="0"/>
          <a:lstStyle/>
          <a:p>
            <a:endParaRPr sz="1634"/>
          </a:p>
        </p:txBody>
      </p:sp>
      <p:sp>
        <p:nvSpPr>
          <p:cNvPr id="12" name="object 12"/>
          <p:cNvSpPr txBox="1"/>
          <p:nvPr/>
        </p:nvSpPr>
        <p:spPr>
          <a:xfrm>
            <a:off x="3664820" y="5538957"/>
            <a:ext cx="4963694" cy="223459"/>
          </a:xfrm>
          <a:prstGeom prst="rect">
            <a:avLst/>
          </a:prstGeom>
        </p:spPr>
        <p:txBody>
          <a:bodyPr vert="horz" wrap="square" lIns="0" tIns="0" rIns="0" bIns="0" rtlCol="0">
            <a:spAutoFit/>
          </a:bodyPr>
          <a:lstStyle/>
          <a:p>
            <a:pPr marL="11527"/>
            <a:r>
              <a:rPr sz="1452" b="1" spc="-9" dirty="0">
                <a:latin typeface="Times New Roman"/>
                <a:cs typeface="Times New Roman"/>
              </a:rPr>
              <a:t>Déterminer </a:t>
            </a:r>
            <a:r>
              <a:rPr sz="1452" b="1" spc="-5" dirty="0">
                <a:latin typeface="Times New Roman"/>
                <a:cs typeface="Times New Roman"/>
              </a:rPr>
              <a:t>les flux de </a:t>
            </a:r>
            <a:r>
              <a:rPr sz="1452" b="1" spc="-9" dirty="0">
                <a:latin typeface="Times New Roman"/>
                <a:cs typeface="Times New Roman"/>
              </a:rPr>
              <a:t>trésorerie </a:t>
            </a:r>
            <a:r>
              <a:rPr sz="1452" b="1" spc="-5" dirty="0">
                <a:latin typeface="Times New Roman"/>
                <a:cs typeface="Times New Roman"/>
              </a:rPr>
              <a:t>(flux encaissés </a:t>
            </a:r>
            <a:r>
              <a:rPr sz="1452" b="1" dirty="0">
                <a:latin typeface="Times New Roman"/>
                <a:cs typeface="Times New Roman"/>
              </a:rPr>
              <a:t>ou </a:t>
            </a:r>
            <a:r>
              <a:rPr sz="1452" b="1" spc="-5" dirty="0">
                <a:latin typeface="Times New Roman"/>
                <a:cs typeface="Times New Roman"/>
              </a:rPr>
              <a:t>décaissés)</a:t>
            </a:r>
            <a:r>
              <a:rPr sz="1452" b="1" spc="213" dirty="0">
                <a:latin typeface="Times New Roman"/>
                <a:cs typeface="Times New Roman"/>
              </a:rPr>
              <a:t> </a:t>
            </a:r>
            <a:r>
              <a:rPr sz="1452" b="1" spc="-5" dirty="0">
                <a:latin typeface="Times New Roman"/>
                <a:cs typeface="Times New Roman"/>
              </a:rPr>
              <a:t>=</a:t>
            </a:r>
            <a:endParaRPr sz="1452">
              <a:latin typeface="Times New Roman"/>
              <a:cs typeface="Times New Roman"/>
            </a:endParaRPr>
          </a:p>
        </p:txBody>
      </p:sp>
      <p:sp>
        <p:nvSpPr>
          <p:cNvPr id="13" name="object 13"/>
          <p:cNvSpPr txBox="1"/>
          <p:nvPr/>
        </p:nvSpPr>
        <p:spPr>
          <a:xfrm>
            <a:off x="3664820" y="5812816"/>
            <a:ext cx="4805210" cy="485389"/>
          </a:xfrm>
          <a:prstGeom prst="rect">
            <a:avLst/>
          </a:prstGeom>
        </p:spPr>
        <p:txBody>
          <a:bodyPr vert="horz" wrap="square" lIns="0" tIns="0" rIns="0" bIns="0" rtlCol="0">
            <a:spAutoFit/>
          </a:bodyPr>
          <a:lstStyle/>
          <a:p>
            <a:pPr marL="322743" indent="-311216">
              <a:buFont typeface="Symbol"/>
              <a:buChar char=""/>
              <a:tabLst>
                <a:tab pos="322166" algn="l"/>
                <a:tab pos="322743" algn="l"/>
              </a:tabLst>
            </a:pPr>
            <a:r>
              <a:rPr sz="1452" spc="-5" dirty="0">
                <a:latin typeface="Times New Roman"/>
                <a:cs typeface="Times New Roman"/>
              </a:rPr>
              <a:t>Flux </a:t>
            </a:r>
            <a:r>
              <a:rPr sz="1452" dirty="0">
                <a:latin typeface="Times New Roman"/>
                <a:cs typeface="Times New Roman"/>
              </a:rPr>
              <a:t>de </a:t>
            </a:r>
            <a:r>
              <a:rPr sz="1452" spc="-5" dirty="0">
                <a:latin typeface="Times New Roman"/>
                <a:cs typeface="Times New Roman"/>
              </a:rPr>
              <a:t>trésorerie</a:t>
            </a:r>
            <a:r>
              <a:rPr sz="1452" spc="23" dirty="0">
                <a:latin typeface="Times New Roman"/>
                <a:cs typeface="Times New Roman"/>
              </a:rPr>
              <a:t> </a:t>
            </a:r>
            <a:r>
              <a:rPr sz="1452" spc="-5" dirty="0">
                <a:latin typeface="Times New Roman"/>
                <a:cs typeface="Times New Roman"/>
              </a:rPr>
              <a:t>potentiels</a:t>
            </a:r>
            <a:endParaRPr sz="1452">
              <a:latin typeface="Times New Roman"/>
              <a:cs typeface="Times New Roman"/>
            </a:endParaRPr>
          </a:p>
          <a:p>
            <a:pPr marL="11527">
              <a:spcBef>
                <a:spcPts val="259"/>
              </a:spcBef>
              <a:tabLst>
                <a:tab pos="322166" algn="l"/>
              </a:tabLst>
            </a:pPr>
            <a:r>
              <a:rPr sz="1452" spc="-5" dirty="0">
                <a:latin typeface="Symbol"/>
                <a:cs typeface="Symbol"/>
              </a:rPr>
              <a:t></a:t>
            </a:r>
            <a:r>
              <a:rPr sz="1452" spc="-5" dirty="0">
                <a:latin typeface="Times New Roman"/>
                <a:cs typeface="Times New Roman"/>
              </a:rPr>
              <a:t>	+/- </a:t>
            </a:r>
            <a:r>
              <a:rPr sz="1452" spc="-23" dirty="0">
                <a:latin typeface="Times New Roman"/>
                <a:cs typeface="Times New Roman"/>
              </a:rPr>
              <a:t>Variation </a:t>
            </a:r>
            <a:r>
              <a:rPr sz="1452" spc="-5" dirty="0">
                <a:latin typeface="Times New Roman"/>
                <a:cs typeface="Times New Roman"/>
              </a:rPr>
              <a:t>des décalages </a:t>
            </a:r>
            <a:r>
              <a:rPr sz="1452" dirty="0">
                <a:latin typeface="Times New Roman"/>
                <a:cs typeface="Times New Roman"/>
              </a:rPr>
              <a:t>de </a:t>
            </a:r>
            <a:r>
              <a:rPr sz="1452" spc="-5" dirty="0">
                <a:latin typeface="Times New Roman"/>
                <a:cs typeface="Times New Roman"/>
              </a:rPr>
              <a:t>trésorerie (créances et</a:t>
            </a:r>
            <a:r>
              <a:rPr sz="1452" spc="154" dirty="0">
                <a:latin typeface="Times New Roman"/>
                <a:cs typeface="Times New Roman"/>
              </a:rPr>
              <a:t> </a:t>
            </a:r>
            <a:r>
              <a:rPr sz="1452" spc="-5" dirty="0">
                <a:latin typeface="Times New Roman"/>
                <a:cs typeface="Times New Roman"/>
              </a:rPr>
              <a:t>dettes).</a:t>
            </a:r>
            <a:endParaRPr sz="1452">
              <a:latin typeface="Times New Roman"/>
              <a:cs typeface="Times New Roman"/>
            </a:endParaRPr>
          </a:p>
        </p:txBody>
      </p:sp>
      <p:sp>
        <p:nvSpPr>
          <p:cNvPr id="14" name="object 14"/>
          <p:cNvSpPr/>
          <p:nvPr/>
        </p:nvSpPr>
        <p:spPr>
          <a:xfrm>
            <a:off x="6674958" y="3295989"/>
            <a:ext cx="213001" cy="250345"/>
          </a:xfrm>
          <a:prstGeom prst="rect">
            <a:avLst/>
          </a:prstGeom>
          <a:blipFill>
            <a:blip r:embed="rId6" cstate="print"/>
            <a:stretch>
              <a:fillRect/>
            </a:stretch>
          </a:blipFill>
        </p:spPr>
        <p:txBody>
          <a:bodyPr wrap="square" lIns="0" tIns="0" rIns="0" bIns="0" rtlCol="0"/>
          <a:lstStyle/>
          <a:p>
            <a:endParaRPr sz="1634"/>
          </a:p>
        </p:txBody>
      </p:sp>
      <p:sp>
        <p:nvSpPr>
          <p:cNvPr id="15" name="object 15"/>
          <p:cNvSpPr/>
          <p:nvPr/>
        </p:nvSpPr>
        <p:spPr>
          <a:xfrm>
            <a:off x="6668043" y="5053943"/>
            <a:ext cx="215767" cy="250345"/>
          </a:xfrm>
          <a:prstGeom prst="rect">
            <a:avLst/>
          </a:prstGeom>
          <a:blipFill>
            <a:blip r:embed="rId7" cstate="print"/>
            <a:stretch>
              <a:fillRect/>
            </a:stretch>
          </a:blipFill>
        </p:spPr>
        <p:txBody>
          <a:bodyPr wrap="square" lIns="0" tIns="0" rIns="0" bIns="0" rtlCol="0"/>
          <a:lstStyle/>
          <a:p>
            <a:endParaRPr sz="1634"/>
          </a:p>
        </p:txBody>
      </p:sp>
      <p:sp>
        <p:nvSpPr>
          <p:cNvPr id="16" name="object 16"/>
          <p:cNvSpPr/>
          <p:nvPr/>
        </p:nvSpPr>
        <p:spPr>
          <a:xfrm>
            <a:off x="2295982" y="2315353"/>
            <a:ext cx="982019" cy="337483"/>
          </a:xfrm>
          <a:prstGeom prst="rect">
            <a:avLst/>
          </a:prstGeom>
          <a:blipFill>
            <a:blip r:embed="rId8" cstate="print"/>
            <a:stretch>
              <a:fillRect/>
            </a:stretch>
          </a:blipFill>
        </p:spPr>
        <p:txBody>
          <a:bodyPr wrap="square" lIns="0" tIns="0" rIns="0" bIns="0" rtlCol="0"/>
          <a:lstStyle/>
          <a:p>
            <a:endParaRPr sz="1634"/>
          </a:p>
        </p:txBody>
      </p:sp>
      <p:sp>
        <p:nvSpPr>
          <p:cNvPr id="17" name="object 17"/>
          <p:cNvSpPr txBox="1"/>
          <p:nvPr/>
        </p:nvSpPr>
        <p:spPr>
          <a:xfrm>
            <a:off x="2515444" y="2380819"/>
            <a:ext cx="548064" cy="195566"/>
          </a:xfrm>
          <a:prstGeom prst="rect">
            <a:avLst/>
          </a:prstGeom>
        </p:spPr>
        <p:txBody>
          <a:bodyPr vert="horz" wrap="square" lIns="0" tIns="0" rIns="0" bIns="0" rtlCol="0">
            <a:spAutoFit/>
          </a:bodyPr>
          <a:lstStyle/>
          <a:p>
            <a:pPr marL="11527"/>
            <a:r>
              <a:rPr sz="1271" b="1" dirty="0">
                <a:solidFill>
                  <a:srgbClr val="FFFFFF"/>
                </a:solidFill>
                <a:latin typeface="Times New Roman"/>
                <a:cs typeface="Times New Roman"/>
              </a:rPr>
              <a:t>Etape</a:t>
            </a:r>
            <a:r>
              <a:rPr sz="1271" b="1" spc="-100" dirty="0">
                <a:solidFill>
                  <a:srgbClr val="FFFFFF"/>
                </a:solidFill>
                <a:latin typeface="Times New Roman"/>
                <a:cs typeface="Times New Roman"/>
              </a:rPr>
              <a:t> </a:t>
            </a:r>
            <a:r>
              <a:rPr sz="1271" b="1" dirty="0">
                <a:solidFill>
                  <a:srgbClr val="FFFFFF"/>
                </a:solidFill>
                <a:latin typeface="Times New Roman"/>
                <a:cs typeface="Times New Roman"/>
              </a:rPr>
              <a:t>1</a:t>
            </a:r>
            <a:endParaRPr sz="1271">
              <a:latin typeface="Times New Roman"/>
              <a:cs typeface="Times New Roman"/>
            </a:endParaRPr>
          </a:p>
        </p:txBody>
      </p:sp>
      <p:sp>
        <p:nvSpPr>
          <p:cNvPr id="18" name="object 18"/>
          <p:cNvSpPr/>
          <p:nvPr/>
        </p:nvSpPr>
        <p:spPr>
          <a:xfrm>
            <a:off x="3291832" y="2439834"/>
            <a:ext cx="250345" cy="103734"/>
          </a:xfrm>
          <a:prstGeom prst="rect">
            <a:avLst/>
          </a:prstGeom>
          <a:blipFill>
            <a:blip r:embed="rId9" cstate="print"/>
            <a:stretch>
              <a:fillRect/>
            </a:stretch>
          </a:blipFill>
        </p:spPr>
        <p:txBody>
          <a:bodyPr wrap="square" lIns="0" tIns="0" rIns="0" bIns="0" rtlCol="0"/>
          <a:lstStyle/>
          <a:p>
            <a:endParaRPr sz="1634"/>
          </a:p>
        </p:txBody>
      </p:sp>
      <p:sp>
        <p:nvSpPr>
          <p:cNvPr id="19" name="object 19"/>
          <p:cNvSpPr/>
          <p:nvPr/>
        </p:nvSpPr>
        <p:spPr>
          <a:xfrm>
            <a:off x="2363755" y="4197787"/>
            <a:ext cx="982019" cy="337483"/>
          </a:xfrm>
          <a:prstGeom prst="rect">
            <a:avLst/>
          </a:prstGeom>
          <a:blipFill>
            <a:blip r:embed="rId10" cstate="print"/>
            <a:stretch>
              <a:fillRect/>
            </a:stretch>
          </a:blipFill>
        </p:spPr>
        <p:txBody>
          <a:bodyPr wrap="square" lIns="0" tIns="0" rIns="0" bIns="0" rtlCol="0"/>
          <a:lstStyle/>
          <a:p>
            <a:endParaRPr sz="1634"/>
          </a:p>
        </p:txBody>
      </p:sp>
      <p:sp>
        <p:nvSpPr>
          <p:cNvPr id="20" name="object 20"/>
          <p:cNvSpPr txBox="1"/>
          <p:nvPr/>
        </p:nvSpPr>
        <p:spPr>
          <a:xfrm>
            <a:off x="2581834" y="4261870"/>
            <a:ext cx="548064" cy="195566"/>
          </a:xfrm>
          <a:prstGeom prst="rect">
            <a:avLst/>
          </a:prstGeom>
        </p:spPr>
        <p:txBody>
          <a:bodyPr vert="horz" wrap="square" lIns="0" tIns="0" rIns="0" bIns="0" rtlCol="0">
            <a:spAutoFit/>
          </a:bodyPr>
          <a:lstStyle/>
          <a:p>
            <a:pPr marL="11527"/>
            <a:r>
              <a:rPr sz="1271" b="1" dirty="0">
                <a:solidFill>
                  <a:srgbClr val="FFFFFF"/>
                </a:solidFill>
                <a:latin typeface="Times New Roman"/>
                <a:cs typeface="Times New Roman"/>
              </a:rPr>
              <a:t>Etape</a:t>
            </a:r>
            <a:r>
              <a:rPr sz="1271" b="1" spc="-100" dirty="0">
                <a:solidFill>
                  <a:srgbClr val="FFFFFF"/>
                </a:solidFill>
                <a:latin typeface="Times New Roman"/>
                <a:cs typeface="Times New Roman"/>
              </a:rPr>
              <a:t> </a:t>
            </a:r>
            <a:r>
              <a:rPr sz="1271" b="1" dirty="0">
                <a:solidFill>
                  <a:srgbClr val="FFFFFF"/>
                </a:solidFill>
                <a:latin typeface="Times New Roman"/>
                <a:cs typeface="Times New Roman"/>
              </a:rPr>
              <a:t>2</a:t>
            </a:r>
            <a:endParaRPr sz="1271">
              <a:latin typeface="Times New Roman"/>
              <a:cs typeface="Times New Roman"/>
            </a:endParaRPr>
          </a:p>
        </p:txBody>
      </p:sp>
      <p:sp>
        <p:nvSpPr>
          <p:cNvPr id="21" name="object 21"/>
          <p:cNvSpPr/>
          <p:nvPr/>
        </p:nvSpPr>
        <p:spPr>
          <a:xfrm>
            <a:off x="3307047" y="4352698"/>
            <a:ext cx="250345" cy="102351"/>
          </a:xfrm>
          <a:prstGeom prst="rect">
            <a:avLst/>
          </a:prstGeom>
          <a:blipFill>
            <a:blip r:embed="rId11" cstate="print"/>
            <a:stretch>
              <a:fillRect/>
            </a:stretch>
          </a:blipFill>
        </p:spPr>
        <p:txBody>
          <a:bodyPr wrap="square" lIns="0" tIns="0" rIns="0" bIns="0" rtlCol="0"/>
          <a:lstStyle/>
          <a:p>
            <a:endParaRPr sz="1634"/>
          </a:p>
        </p:txBody>
      </p:sp>
      <p:sp>
        <p:nvSpPr>
          <p:cNvPr id="22" name="object 22"/>
          <p:cNvSpPr/>
          <p:nvPr/>
        </p:nvSpPr>
        <p:spPr>
          <a:xfrm>
            <a:off x="2372054" y="5811895"/>
            <a:ext cx="984786" cy="333333"/>
          </a:xfrm>
          <a:prstGeom prst="rect">
            <a:avLst/>
          </a:prstGeom>
          <a:blipFill>
            <a:blip r:embed="rId12" cstate="print"/>
            <a:stretch>
              <a:fillRect/>
            </a:stretch>
          </a:blipFill>
        </p:spPr>
        <p:txBody>
          <a:bodyPr wrap="square" lIns="0" tIns="0" rIns="0" bIns="0" rtlCol="0"/>
          <a:lstStyle/>
          <a:p>
            <a:endParaRPr sz="1634"/>
          </a:p>
        </p:txBody>
      </p:sp>
      <p:sp>
        <p:nvSpPr>
          <p:cNvPr id="23" name="object 23"/>
          <p:cNvSpPr txBox="1"/>
          <p:nvPr/>
        </p:nvSpPr>
        <p:spPr>
          <a:xfrm>
            <a:off x="2552788" y="5858459"/>
            <a:ext cx="622983" cy="223459"/>
          </a:xfrm>
          <a:prstGeom prst="rect">
            <a:avLst/>
          </a:prstGeom>
        </p:spPr>
        <p:txBody>
          <a:bodyPr vert="horz" wrap="square" lIns="0" tIns="0" rIns="0" bIns="0" rtlCol="0">
            <a:spAutoFit/>
          </a:bodyPr>
          <a:lstStyle/>
          <a:p>
            <a:pPr marL="11527"/>
            <a:r>
              <a:rPr sz="1452" b="1" spc="-5" dirty="0">
                <a:solidFill>
                  <a:srgbClr val="FFFFFF"/>
                </a:solidFill>
                <a:latin typeface="Times New Roman"/>
                <a:cs typeface="Times New Roman"/>
              </a:rPr>
              <a:t>Etape</a:t>
            </a:r>
            <a:r>
              <a:rPr sz="1452" b="1" spc="-73" dirty="0">
                <a:solidFill>
                  <a:srgbClr val="FFFFFF"/>
                </a:solidFill>
                <a:latin typeface="Times New Roman"/>
                <a:cs typeface="Times New Roman"/>
              </a:rPr>
              <a:t> </a:t>
            </a:r>
            <a:r>
              <a:rPr sz="1452" b="1" spc="-5" dirty="0">
                <a:solidFill>
                  <a:srgbClr val="FFFFFF"/>
                </a:solidFill>
                <a:latin typeface="Times New Roman"/>
                <a:cs typeface="Times New Roman"/>
              </a:rPr>
              <a:t>3</a:t>
            </a:r>
            <a:endParaRPr sz="1452">
              <a:latin typeface="Times New Roman"/>
              <a:cs typeface="Times New Roman"/>
            </a:endParaRPr>
          </a:p>
        </p:txBody>
      </p:sp>
      <p:sp>
        <p:nvSpPr>
          <p:cNvPr id="24" name="object 24"/>
          <p:cNvSpPr/>
          <p:nvPr/>
        </p:nvSpPr>
        <p:spPr>
          <a:xfrm>
            <a:off x="3337475" y="5962657"/>
            <a:ext cx="254494" cy="103734"/>
          </a:xfrm>
          <a:prstGeom prst="rect">
            <a:avLst/>
          </a:prstGeom>
          <a:blipFill>
            <a:blip r:embed="rId13" cstate="print"/>
            <a:stretch>
              <a:fillRect/>
            </a:stretch>
          </a:blipFill>
        </p:spPr>
        <p:txBody>
          <a:bodyPr wrap="square" lIns="0" tIns="0" rIns="0" bIns="0" rtlCol="0"/>
          <a:lstStyle/>
          <a:p>
            <a:endParaRPr sz="1634"/>
          </a:p>
        </p:txBody>
      </p:sp>
      <p:sp>
        <p:nvSpPr>
          <p:cNvPr id="25" name="object 25"/>
          <p:cNvSpPr/>
          <p:nvPr/>
        </p:nvSpPr>
        <p:spPr>
          <a:xfrm>
            <a:off x="2175651" y="2814661"/>
            <a:ext cx="1374826" cy="979252"/>
          </a:xfrm>
          <a:prstGeom prst="rect">
            <a:avLst/>
          </a:prstGeom>
          <a:blipFill>
            <a:blip r:embed="rId14" cstate="print"/>
            <a:stretch>
              <a:fillRect/>
            </a:stretch>
          </a:blipFill>
        </p:spPr>
        <p:txBody>
          <a:bodyPr wrap="square" lIns="0" tIns="0" rIns="0" bIns="0" rtlCol="0"/>
          <a:lstStyle/>
          <a:p>
            <a:endParaRPr sz="1634"/>
          </a:p>
        </p:txBody>
      </p:sp>
      <p:sp>
        <p:nvSpPr>
          <p:cNvPr id="26" name="object 26"/>
          <p:cNvSpPr/>
          <p:nvPr/>
        </p:nvSpPr>
        <p:spPr>
          <a:xfrm>
            <a:off x="2109260" y="4605810"/>
            <a:ext cx="1323651" cy="1147994"/>
          </a:xfrm>
          <a:prstGeom prst="rect">
            <a:avLst/>
          </a:prstGeom>
          <a:blipFill>
            <a:blip r:embed="rId15" cstate="print"/>
            <a:stretch>
              <a:fillRect/>
            </a:stretch>
          </a:blipFill>
        </p:spPr>
        <p:txBody>
          <a:bodyPr wrap="square" lIns="0" tIns="0" rIns="0" bIns="0" rtlCol="0"/>
          <a:lstStyle/>
          <a:p>
            <a:endParaRPr sz="1634"/>
          </a:p>
        </p:txBody>
      </p:sp>
      <p:sp>
        <p:nvSpPr>
          <p:cNvPr id="27" name="Espace réservé de la date 26"/>
          <p:cNvSpPr>
            <a:spLocks noGrp="1"/>
          </p:cNvSpPr>
          <p:nvPr>
            <p:ph type="dt" sz="half" idx="10"/>
          </p:nvPr>
        </p:nvSpPr>
        <p:spPr/>
        <p:txBody>
          <a:bodyPr/>
          <a:lstStyle/>
          <a:p>
            <a:fld id="{0C5246EC-2FA3-4419-866D-6CD0A3E511E9}" type="datetime1">
              <a:rPr lang="fr-FR" smtClean="0"/>
              <a:pPr/>
              <a:t>06/03/2019</a:t>
            </a:fld>
            <a:endParaRPr lang="en-US" dirty="0"/>
          </a:p>
        </p:txBody>
      </p:sp>
      <p:sp>
        <p:nvSpPr>
          <p:cNvPr id="28" name="Espace réservé du numéro de diapositive 27"/>
          <p:cNvSpPr>
            <a:spLocks noGrp="1"/>
          </p:cNvSpPr>
          <p:nvPr>
            <p:ph type="sldNum" sz="quarter" idx="12"/>
          </p:nvPr>
        </p:nvSpPr>
        <p:spPr/>
        <p:txBody>
          <a:bodyPr/>
          <a:lstStyle/>
          <a:p>
            <a:fld id="{D57F1E4F-1CFF-5643-939E-217C01CDF565}" type="slidenum">
              <a:rPr lang="en-US" smtClean="0"/>
              <a:pPr/>
              <a:t>223</a:t>
            </a:fld>
            <a:endParaRPr lang="en-US" dirty="0"/>
          </a:p>
        </p:txBody>
      </p:sp>
    </p:spTree>
    <p:extLst>
      <p:ext uri="{BB962C8B-B14F-4D97-AF65-F5344CB8AC3E}">
        <p14:creationId xmlns:p14="http://schemas.microsoft.com/office/powerpoint/2010/main" xmlns="" val="370467830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75374" y="406640"/>
            <a:ext cx="7236515" cy="560165"/>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a:spLocks noGrp="1"/>
          </p:cNvSpPr>
          <p:nvPr>
            <p:ph type="title"/>
          </p:nvPr>
        </p:nvSpPr>
        <p:spPr>
          <a:xfrm>
            <a:off x="3828029" y="499308"/>
            <a:ext cx="4732596" cy="335156"/>
          </a:xfrm>
          <a:prstGeom prst="rect">
            <a:avLst/>
          </a:prstGeom>
        </p:spPr>
        <p:txBody>
          <a:bodyPr vert="horz" wrap="square" lIns="0" tIns="0" rIns="0" bIns="0" rtlCol="0" anchor="t">
            <a:spAutoFit/>
          </a:bodyPr>
          <a:lstStyle/>
          <a:p>
            <a:pPr marL="11527"/>
            <a:r>
              <a:rPr sz="2178" spc="-5" dirty="0">
                <a:solidFill>
                  <a:srgbClr val="051E5A"/>
                </a:solidFill>
              </a:rPr>
              <a:t>Trésorerie nette au 1er janvier</a:t>
            </a:r>
            <a:r>
              <a:rPr sz="2178" spc="-95" dirty="0">
                <a:solidFill>
                  <a:srgbClr val="051E5A"/>
                </a:solidFill>
              </a:rPr>
              <a:t> </a:t>
            </a:r>
            <a:r>
              <a:rPr sz="2178" dirty="0">
                <a:solidFill>
                  <a:srgbClr val="051E5A"/>
                </a:solidFill>
              </a:rPr>
              <a:t>N</a:t>
            </a:r>
            <a:endParaRPr sz="2178"/>
          </a:p>
        </p:txBody>
      </p:sp>
      <p:sp>
        <p:nvSpPr>
          <p:cNvPr id="4" name="object 4"/>
          <p:cNvSpPr/>
          <p:nvPr/>
        </p:nvSpPr>
        <p:spPr>
          <a:xfrm>
            <a:off x="2167351" y="1330567"/>
            <a:ext cx="7915630" cy="3340249"/>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p:nvPr/>
        </p:nvSpPr>
        <p:spPr>
          <a:xfrm>
            <a:off x="2653756" y="2125062"/>
            <a:ext cx="2135201" cy="1991507"/>
          </a:xfrm>
          <a:prstGeom prst="rect">
            <a:avLst/>
          </a:prstGeom>
        </p:spPr>
        <p:txBody>
          <a:bodyPr vert="horz" wrap="square" lIns="0" tIns="0" rIns="0" bIns="0" rtlCol="0">
            <a:spAutoFit/>
          </a:bodyPr>
          <a:lstStyle/>
          <a:p>
            <a:pPr marL="11527" marR="4611" indent="-1729" algn="ctr">
              <a:lnSpc>
                <a:spcPct val="88100"/>
              </a:lnSpc>
            </a:pPr>
            <a:r>
              <a:rPr sz="1634" b="1" spc="-5" dirty="0">
                <a:solidFill>
                  <a:srgbClr val="FFFFFF"/>
                </a:solidFill>
                <a:latin typeface="Bookman Old Style"/>
                <a:cs typeface="Bookman Old Style"/>
              </a:rPr>
              <a:t>Trésorerie-actif de  </a:t>
            </a:r>
            <a:r>
              <a:rPr sz="1634" b="1" dirty="0">
                <a:solidFill>
                  <a:srgbClr val="FFFFFF"/>
                </a:solidFill>
                <a:latin typeface="Bookman Old Style"/>
                <a:cs typeface="Bookman Old Style"/>
              </a:rPr>
              <a:t>N-1 </a:t>
            </a:r>
            <a:r>
              <a:rPr sz="1634" b="1" spc="-5" dirty="0">
                <a:solidFill>
                  <a:srgbClr val="FFFFFF"/>
                </a:solidFill>
                <a:latin typeface="Bookman Old Style"/>
                <a:cs typeface="Bookman Old Style"/>
              </a:rPr>
              <a:t>(corrigée de </a:t>
            </a:r>
            <a:r>
              <a:rPr sz="1634" b="1" dirty="0">
                <a:solidFill>
                  <a:srgbClr val="FFFFFF"/>
                </a:solidFill>
                <a:latin typeface="Bookman Old Style"/>
                <a:cs typeface="Bookman Old Style"/>
              </a:rPr>
              <a:t>la  </a:t>
            </a:r>
            <a:r>
              <a:rPr sz="1634" b="1" spc="-5" dirty="0">
                <a:solidFill>
                  <a:srgbClr val="FFFFFF"/>
                </a:solidFill>
                <a:latin typeface="Bookman Old Style"/>
                <a:cs typeface="Bookman Old Style"/>
              </a:rPr>
              <a:t>variation du  compte 472  versements restant  </a:t>
            </a:r>
            <a:r>
              <a:rPr sz="1634" b="1" dirty="0">
                <a:solidFill>
                  <a:srgbClr val="FFFFFF"/>
                </a:solidFill>
                <a:latin typeface="Bookman Old Style"/>
                <a:cs typeface="Bookman Old Style"/>
              </a:rPr>
              <a:t>à </a:t>
            </a:r>
            <a:r>
              <a:rPr sz="1634" b="1" spc="-5" dirty="0">
                <a:solidFill>
                  <a:srgbClr val="FFFFFF"/>
                </a:solidFill>
                <a:latin typeface="Bookman Old Style"/>
                <a:cs typeface="Bookman Old Style"/>
              </a:rPr>
              <a:t>effectuer sur  titres de</a:t>
            </a:r>
            <a:r>
              <a:rPr sz="1634" b="1" spc="-50" dirty="0">
                <a:solidFill>
                  <a:srgbClr val="FFFFFF"/>
                </a:solidFill>
                <a:latin typeface="Bookman Old Style"/>
                <a:cs typeface="Bookman Old Style"/>
              </a:rPr>
              <a:t> </a:t>
            </a:r>
            <a:r>
              <a:rPr sz="1634" b="1" spc="-5" dirty="0">
                <a:solidFill>
                  <a:srgbClr val="FFFFFF"/>
                </a:solidFill>
                <a:latin typeface="Bookman Old Style"/>
                <a:cs typeface="Bookman Old Style"/>
              </a:rPr>
              <a:t>placement  non libérés de  l’année</a:t>
            </a:r>
            <a:r>
              <a:rPr sz="1634" b="1" spc="-68" dirty="0">
                <a:solidFill>
                  <a:srgbClr val="FFFFFF"/>
                </a:solidFill>
                <a:latin typeface="Bookman Old Style"/>
                <a:cs typeface="Bookman Old Style"/>
              </a:rPr>
              <a:t> </a:t>
            </a:r>
            <a:r>
              <a:rPr sz="1634" b="1" spc="-5" dirty="0">
                <a:solidFill>
                  <a:srgbClr val="FFFFFF"/>
                </a:solidFill>
                <a:latin typeface="Bookman Old Style"/>
                <a:cs typeface="Bookman Old Style"/>
              </a:rPr>
              <a:t>N-1)</a:t>
            </a:r>
            <a:endParaRPr sz="1634">
              <a:latin typeface="Bookman Old Style"/>
              <a:cs typeface="Bookman Old Style"/>
            </a:endParaRPr>
          </a:p>
        </p:txBody>
      </p:sp>
      <p:sp>
        <p:nvSpPr>
          <p:cNvPr id="6" name="object 6"/>
          <p:cNvSpPr txBox="1"/>
          <p:nvPr/>
        </p:nvSpPr>
        <p:spPr>
          <a:xfrm>
            <a:off x="5805898" y="2950668"/>
            <a:ext cx="1375058" cy="730969"/>
          </a:xfrm>
          <a:prstGeom prst="rect">
            <a:avLst/>
          </a:prstGeom>
        </p:spPr>
        <p:txBody>
          <a:bodyPr vert="horz" wrap="square" lIns="0" tIns="0" rIns="0" bIns="0" rtlCol="0">
            <a:spAutoFit/>
          </a:bodyPr>
          <a:lstStyle/>
          <a:p>
            <a:pPr marL="11527" marR="4611" indent="-1729" algn="ctr">
              <a:lnSpc>
                <a:spcPts val="1915"/>
              </a:lnSpc>
            </a:pPr>
            <a:r>
              <a:rPr sz="1815" b="1" dirty="0">
                <a:solidFill>
                  <a:srgbClr val="FFFFFF"/>
                </a:solidFill>
                <a:latin typeface="Bookman Old Style"/>
                <a:cs typeface="Bookman Old Style"/>
              </a:rPr>
              <a:t>Trésorerie-  passif de  l’année</a:t>
            </a:r>
            <a:r>
              <a:rPr sz="1815" b="1" spc="-109" dirty="0">
                <a:solidFill>
                  <a:srgbClr val="FFFFFF"/>
                </a:solidFill>
                <a:latin typeface="Bookman Old Style"/>
                <a:cs typeface="Bookman Old Style"/>
              </a:rPr>
              <a:t> </a:t>
            </a:r>
            <a:r>
              <a:rPr sz="1815" b="1" dirty="0">
                <a:solidFill>
                  <a:srgbClr val="FFFFFF"/>
                </a:solidFill>
                <a:latin typeface="Bookman Old Style"/>
                <a:cs typeface="Bookman Old Style"/>
              </a:rPr>
              <a:t>N-1</a:t>
            </a:r>
            <a:endParaRPr sz="1815">
              <a:latin typeface="Bookman Old Style"/>
              <a:cs typeface="Bookman Old Style"/>
            </a:endParaRPr>
          </a:p>
        </p:txBody>
      </p:sp>
      <p:sp>
        <p:nvSpPr>
          <p:cNvPr id="7" name="object 7"/>
          <p:cNvSpPr txBox="1"/>
          <p:nvPr/>
        </p:nvSpPr>
        <p:spPr>
          <a:xfrm>
            <a:off x="8255414" y="1553711"/>
            <a:ext cx="1413670" cy="730969"/>
          </a:xfrm>
          <a:prstGeom prst="rect">
            <a:avLst/>
          </a:prstGeom>
        </p:spPr>
        <p:txBody>
          <a:bodyPr vert="horz" wrap="square" lIns="0" tIns="0" rIns="0" bIns="0" rtlCol="0">
            <a:spAutoFit/>
          </a:bodyPr>
          <a:lstStyle/>
          <a:p>
            <a:pPr marL="11527" marR="4611" indent="576" algn="ctr">
              <a:lnSpc>
                <a:spcPts val="1915"/>
              </a:lnSpc>
            </a:pPr>
            <a:r>
              <a:rPr sz="1815" b="1" dirty="0">
                <a:solidFill>
                  <a:srgbClr val="FFFFFF"/>
                </a:solidFill>
                <a:latin typeface="Bookman Old Style"/>
                <a:cs typeface="Bookman Old Style"/>
              </a:rPr>
              <a:t>Trésorerie  nette au</a:t>
            </a:r>
            <a:r>
              <a:rPr sz="1815" b="1" spc="-100" dirty="0">
                <a:solidFill>
                  <a:srgbClr val="FFFFFF"/>
                </a:solidFill>
                <a:latin typeface="Bookman Old Style"/>
                <a:cs typeface="Bookman Old Style"/>
              </a:rPr>
              <a:t> </a:t>
            </a:r>
            <a:r>
              <a:rPr sz="1815" b="1" spc="5" dirty="0">
                <a:solidFill>
                  <a:srgbClr val="FFFFFF"/>
                </a:solidFill>
                <a:latin typeface="Bookman Old Style"/>
                <a:cs typeface="Bookman Old Style"/>
              </a:rPr>
              <a:t>1</a:t>
            </a:r>
            <a:r>
              <a:rPr sz="1770" b="1" spc="6" baseline="25641" dirty="0">
                <a:solidFill>
                  <a:srgbClr val="FFFFFF"/>
                </a:solidFill>
                <a:latin typeface="Bookman Old Style"/>
                <a:cs typeface="Bookman Old Style"/>
              </a:rPr>
              <a:t>er  </a:t>
            </a:r>
            <a:r>
              <a:rPr sz="1815" b="1" dirty="0">
                <a:solidFill>
                  <a:srgbClr val="FFFFFF"/>
                </a:solidFill>
                <a:latin typeface="Bookman Old Style"/>
                <a:cs typeface="Bookman Old Style"/>
              </a:rPr>
              <a:t>janvier</a:t>
            </a:r>
            <a:r>
              <a:rPr sz="1815" b="1" spc="-103" dirty="0">
                <a:solidFill>
                  <a:srgbClr val="FFFFFF"/>
                </a:solidFill>
                <a:latin typeface="Bookman Old Style"/>
                <a:cs typeface="Bookman Old Style"/>
              </a:rPr>
              <a:t> </a:t>
            </a:r>
            <a:r>
              <a:rPr sz="1815" b="1" dirty="0">
                <a:solidFill>
                  <a:srgbClr val="FFFFFF"/>
                </a:solidFill>
                <a:latin typeface="Bookman Old Style"/>
                <a:cs typeface="Bookman Old Style"/>
              </a:rPr>
              <a:t>N</a:t>
            </a:r>
            <a:endParaRPr sz="1815">
              <a:latin typeface="Bookman Old Style"/>
              <a:cs typeface="Bookman Old Style"/>
            </a:endParaRPr>
          </a:p>
        </p:txBody>
      </p:sp>
      <p:sp>
        <p:nvSpPr>
          <p:cNvPr id="8" name="object 8"/>
          <p:cNvSpPr/>
          <p:nvPr/>
        </p:nvSpPr>
        <p:spPr>
          <a:xfrm>
            <a:off x="7533880" y="2514523"/>
            <a:ext cx="1764868" cy="1110650"/>
          </a:xfrm>
          <a:prstGeom prst="rect">
            <a:avLst/>
          </a:prstGeom>
          <a:blipFill>
            <a:blip r:embed="rId4" cstate="print"/>
            <a:stretch>
              <a:fillRect/>
            </a:stretch>
          </a:blipFill>
        </p:spPr>
        <p:txBody>
          <a:bodyPr wrap="square" lIns="0" tIns="0" rIns="0" bIns="0" rtlCol="0"/>
          <a:lstStyle/>
          <a:p>
            <a:endParaRPr sz="1634"/>
          </a:p>
        </p:txBody>
      </p:sp>
      <p:sp>
        <p:nvSpPr>
          <p:cNvPr id="9" name="object 9"/>
          <p:cNvSpPr/>
          <p:nvPr/>
        </p:nvSpPr>
        <p:spPr>
          <a:xfrm>
            <a:off x="8578140" y="2543568"/>
            <a:ext cx="610304" cy="108345"/>
          </a:xfrm>
          <a:custGeom>
            <a:avLst/>
            <a:gdLst/>
            <a:ahLst/>
            <a:cxnLst/>
            <a:rect l="l" t="t" r="r" b="b"/>
            <a:pathLst>
              <a:path w="672465" h="119380">
                <a:moveTo>
                  <a:pt x="672083" y="118871"/>
                </a:moveTo>
                <a:lnTo>
                  <a:pt x="672083" y="0"/>
                </a:lnTo>
                <a:lnTo>
                  <a:pt x="0" y="0"/>
                </a:lnTo>
                <a:lnTo>
                  <a:pt x="0" y="118871"/>
                </a:lnTo>
                <a:lnTo>
                  <a:pt x="672083" y="118871"/>
                </a:lnTo>
                <a:close/>
              </a:path>
            </a:pathLst>
          </a:custGeom>
          <a:solidFill>
            <a:srgbClr val="051F5A"/>
          </a:solidFill>
        </p:spPr>
        <p:txBody>
          <a:bodyPr wrap="square" lIns="0" tIns="0" rIns="0" bIns="0" rtlCol="0"/>
          <a:lstStyle/>
          <a:p>
            <a:endParaRPr sz="1634"/>
          </a:p>
        </p:txBody>
      </p:sp>
      <p:sp>
        <p:nvSpPr>
          <p:cNvPr id="10" name="object 10"/>
          <p:cNvSpPr/>
          <p:nvPr/>
        </p:nvSpPr>
        <p:spPr>
          <a:xfrm>
            <a:off x="8578140" y="2705395"/>
            <a:ext cx="610304" cy="106616"/>
          </a:xfrm>
          <a:custGeom>
            <a:avLst/>
            <a:gdLst/>
            <a:ahLst/>
            <a:cxnLst/>
            <a:rect l="l" t="t" r="r" b="b"/>
            <a:pathLst>
              <a:path w="672465" h="117475">
                <a:moveTo>
                  <a:pt x="672083" y="117347"/>
                </a:moveTo>
                <a:lnTo>
                  <a:pt x="672083" y="0"/>
                </a:lnTo>
                <a:lnTo>
                  <a:pt x="0" y="0"/>
                </a:lnTo>
                <a:lnTo>
                  <a:pt x="0" y="117347"/>
                </a:lnTo>
                <a:lnTo>
                  <a:pt x="672083" y="117347"/>
                </a:lnTo>
                <a:close/>
              </a:path>
            </a:pathLst>
          </a:custGeom>
          <a:solidFill>
            <a:srgbClr val="051F5A"/>
          </a:solidFill>
        </p:spPr>
        <p:txBody>
          <a:bodyPr wrap="square" lIns="0" tIns="0" rIns="0" bIns="0" rtlCol="0"/>
          <a:lstStyle/>
          <a:p>
            <a:endParaRPr sz="1634"/>
          </a:p>
        </p:txBody>
      </p:sp>
      <p:sp>
        <p:nvSpPr>
          <p:cNvPr id="11" name="object 11"/>
          <p:cNvSpPr/>
          <p:nvPr/>
        </p:nvSpPr>
        <p:spPr>
          <a:xfrm>
            <a:off x="8567074" y="2532504"/>
            <a:ext cx="632204" cy="292185"/>
          </a:xfrm>
          <a:custGeom>
            <a:avLst/>
            <a:gdLst/>
            <a:ahLst/>
            <a:cxnLst/>
            <a:rect l="l" t="t" r="r" b="b"/>
            <a:pathLst>
              <a:path w="696595" h="321944">
                <a:moveTo>
                  <a:pt x="696467" y="143255"/>
                </a:moveTo>
                <a:lnTo>
                  <a:pt x="696467" y="0"/>
                </a:lnTo>
                <a:lnTo>
                  <a:pt x="0" y="0"/>
                </a:lnTo>
                <a:lnTo>
                  <a:pt x="0" y="143255"/>
                </a:lnTo>
                <a:lnTo>
                  <a:pt x="12191" y="143255"/>
                </a:lnTo>
                <a:lnTo>
                  <a:pt x="12191" y="25907"/>
                </a:lnTo>
                <a:lnTo>
                  <a:pt x="25907" y="12191"/>
                </a:lnTo>
                <a:lnTo>
                  <a:pt x="25907" y="25907"/>
                </a:lnTo>
                <a:lnTo>
                  <a:pt x="672083" y="25907"/>
                </a:lnTo>
                <a:lnTo>
                  <a:pt x="672083" y="12191"/>
                </a:lnTo>
                <a:lnTo>
                  <a:pt x="684275" y="25907"/>
                </a:lnTo>
                <a:lnTo>
                  <a:pt x="684275" y="143255"/>
                </a:lnTo>
                <a:lnTo>
                  <a:pt x="696467" y="143255"/>
                </a:lnTo>
                <a:close/>
              </a:path>
              <a:path w="696595" h="321944">
                <a:moveTo>
                  <a:pt x="25907" y="25907"/>
                </a:moveTo>
                <a:lnTo>
                  <a:pt x="25907" y="12191"/>
                </a:lnTo>
                <a:lnTo>
                  <a:pt x="12191" y="25907"/>
                </a:lnTo>
                <a:lnTo>
                  <a:pt x="25907" y="25907"/>
                </a:lnTo>
                <a:close/>
              </a:path>
              <a:path w="696595" h="321944">
                <a:moveTo>
                  <a:pt x="25907" y="118871"/>
                </a:moveTo>
                <a:lnTo>
                  <a:pt x="25907" y="25907"/>
                </a:lnTo>
                <a:lnTo>
                  <a:pt x="12191" y="25907"/>
                </a:lnTo>
                <a:lnTo>
                  <a:pt x="12191" y="118871"/>
                </a:lnTo>
                <a:lnTo>
                  <a:pt x="25907" y="118871"/>
                </a:lnTo>
                <a:close/>
              </a:path>
              <a:path w="696595" h="321944">
                <a:moveTo>
                  <a:pt x="684275" y="118871"/>
                </a:moveTo>
                <a:lnTo>
                  <a:pt x="12191" y="118871"/>
                </a:lnTo>
                <a:lnTo>
                  <a:pt x="25907" y="131063"/>
                </a:lnTo>
                <a:lnTo>
                  <a:pt x="25907" y="143255"/>
                </a:lnTo>
                <a:lnTo>
                  <a:pt x="672083" y="143255"/>
                </a:lnTo>
                <a:lnTo>
                  <a:pt x="672083" y="131063"/>
                </a:lnTo>
                <a:lnTo>
                  <a:pt x="684275" y="118871"/>
                </a:lnTo>
                <a:close/>
              </a:path>
              <a:path w="696595" h="321944">
                <a:moveTo>
                  <a:pt x="25907" y="143255"/>
                </a:moveTo>
                <a:lnTo>
                  <a:pt x="25907" y="131063"/>
                </a:lnTo>
                <a:lnTo>
                  <a:pt x="12191" y="118871"/>
                </a:lnTo>
                <a:lnTo>
                  <a:pt x="12191" y="143255"/>
                </a:lnTo>
                <a:lnTo>
                  <a:pt x="25907" y="143255"/>
                </a:lnTo>
                <a:close/>
              </a:path>
              <a:path w="696595" h="321944">
                <a:moveTo>
                  <a:pt x="684275" y="25907"/>
                </a:moveTo>
                <a:lnTo>
                  <a:pt x="672083" y="12191"/>
                </a:lnTo>
                <a:lnTo>
                  <a:pt x="672083" y="25907"/>
                </a:lnTo>
                <a:lnTo>
                  <a:pt x="684275" y="25907"/>
                </a:lnTo>
                <a:close/>
              </a:path>
              <a:path w="696595" h="321944">
                <a:moveTo>
                  <a:pt x="684275" y="118871"/>
                </a:moveTo>
                <a:lnTo>
                  <a:pt x="684275" y="25907"/>
                </a:lnTo>
                <a:lnTo>
                  <a:pt x="672083" y="25907"/>
                </a:lnTo>
                <a:lnTo>
                  <a:pt x="672083" y="118871"/>
                </a:lnTo>
                <a:lnTo>
                  <a:pt x="684275" y="118871"/>
                </a:lnTo>
                <a:close/>
              </a:path>
              <a:path w="696595" h="321944">
                <a:moveTo>
                  <a:pt x="684275" y="143255"/>
                </a:moveTo>
                <a:lnTo>
                  <a:pt x="684275" y="118871"/>
                </a:lnTo>
                <a:lnTo>
                  <a:pt x="672083" y="131063"/>
                </a:lnTo>
                <a:lnTo>
                  <a:pt x="672083" y="143255"/>
                </a:lnTo>
                <a:lnTo>
                  <a:pt x="684275" y="143255"/>
                </a:lnTo>
                <a:close/>
              </a:path>
              <a:path w="696595" h="321944">
                <a:moveTo>
                  <a:pt x="696467" y="321563"/>
                </a:moveTo>
                <a:lnTo>
                  <a:pt x="696467" y="176783"/>
                </a:lnTo>
                <a:lnTo>
                  <a:pt x="0" y="176783"/>
                </a:lnTo>
                <a:lnTo>
                  <a:pt x="0" y="321563"/>
                </a:lnTo>
                <a:lnTo>
                  <a:pt x="12191" y="321563"/>
                </a:lnTo>
                <a:lnTo>
                  <a:pt x="12191" y="202691"/>
                </a:lnTo>
                <a:lnTo>
                  <a:pt x="25907" y="190499"/>
                </a:lnTo>
                <a:lnTo>
                  <a:pt x="25907" y="202691"/>
                </a:lnTo>
                <a:lnTo>
                  <a:pt x="672083" y="202691"/>
                </a:lnTo>
                <a:lnTo>
                  <a:pt x="672083" y="190499"/>
                </a:lnTo>
                <a:lnTo>
                  <a:pt x="684275" y="202691"/>
                </a:lnTo>
                <a:lnTo>
                  <a:pt x="684275" y="321563"/>
                </a:lnTo>
                <a:lnTo>
                  <a:pt x="696467" y="321563"/>
                </a:lnTo>
                <a:close/>
              </a:path>
              <a:path w="696595" h="321944">
                <a:moveTo>
                  <a:pt x="25907" y="202691"/>
                </a:moveTo>
                <a:lnTo>
                  <a:pt x="25907" y="190499"/>
                </a:lnTo>
                <a:lnTo>
                  <a:pt x="12191" y="202691"/>
                </a:lnTo>
                <a:lnTo>
                  <a:pt x="25907" y="202691"/>
                </a:lnTo>
                <a:close/>
              </a:path>
              <a:path w="696595" h="321944">
                <a:moveTo>
                  <a:pt x="25907" y="295655"/>
                </a:moveTo>
                <a:lnTo>
                  <a:pt x="25907" y="202691"/>
                </a:lnTo>
                <a:lnTo>
                  <a:pt x="12191" y="202691"/>
                </a:lnTo>
                <a:lnTo>
                  <a:pt x="12191" y="295655"/>
                </a:lnTo>
                <a:lnTo>
                  <a:pt x="25907" y="295655"/>
                </a:lnTo>
                <a:close/>
              </a:path>
              <a:path w="696595" h="321944">
                <a:moveTo>
                  <a:pt x="684275" y="295655"/>
                </a:moveTo>
                <a:lnTo>
                  <a:pt x="12191" y="295655"/>
                </a:lnTo>
                <a:lnTo>
                  <a:pt x="25907" y="307847"/>
                </a:lnTo>
                <a:lnTo>
                  <a:pt x="25907" y="321563"/>
                </a:lnTo>
                <a:lnTo>
                  <a:pt x="672083" y="321563"/>
                </a:lnTo>
                <a:lnTo>
                  <a:pt x="672083" y="307847"/>
                </a:lnTo>
                <a:lnTo>
                  <a:pt x="684275" y="295655"/>
                </a:lnTo>
                <a:close/>
              </a:path>
              <a:path w="696595" h="321944">
                <a:moveTo>
                  <a:pt x="25907" y="321563"/>
                </a:moveTo>
                <a:lnTo>
                  <a:pt x="25907" y="307847"/>
                </a:lnTo>
                <a:lnTo>
                  <a:pt x="12191" y="295655"/>
                </a:lnTo>
                <a:lnTo>
                  <a:pt x="12191" y="321563"/>
                </a:lnTo>
                <a:lnTo>
                  <a:pt x="25907" y="321563"/>
                </a:lnTo>
                <a:close/>
              </a:path>
              <a:path w="696595" h="321944">
                <a:moveTo>
                  <a:pt x="684275" y="202691"/>
                </a:moveTo>
                <a:lnTo>
                  <a:pt x="672083" y="190499"/>
                </a:lnTo>
                <a:lnTo>
                  <a:pt x="672083" y="202691"/>
                </a:lnTo>
                <a:lnTo>
                  <a:pt x="684275" y="202691"/>
                </a:lnTo>
                <a:close/>
              </a:path>
              <a:path w="696595" h="321944">
                <a:moveTo>
                  <a:pt x="684275" y="295655"/>
                </a:moveTo>
                <a:lnTo>
                  <a:pt x="684275" y="202691"/>
                </a:lnTo>
                <a:lnTo>
                  <a:pt x="672083" y="202691"/>
                </a:lnTo>
                <a:lnTo>
                  <a:pt x="672083" y="295655"/>
                </a:lnTo>
                <a:lnTo>
                  <a:pt x="684275" y="295655"/>
                </a:lnTo>
                <a:close/>
              </a:path>
              <a:path w="696595" h="321944">
                <a:moveTo>
                  <a:pt x="684275" y="321563"/>
                </a:moveTo>
                <a:lnTo>
                  <a:pt x="684275" y="295655"/>
                </a:lnTo>
                <a:lnTo>
                  <a:pt x="672083" y="307847"/>
                </a:lnTo>
                <a:lnTo>
                  <a:pt x="672083" y="321563"/>
                </a:lnTo>
                <a:lnTo>
                  <a:pt x="684275" y="321563"/>
                </a:lnTo>
                <a:close/>
              </a:path>
            </a:pathLst>
          </a:custGeom>
          <a:solidFill>
            <a:srgbClr val="021340"/>
          </a:solidFill>
        </p:spPr>
        <p:txBody>
          <a:bodyPr wrap="square" lIns="0" tIns="0" rIns="0" bIns="0" rtlCol="0"/>
          <a:lstStyle/>
          <a:p>
            <a:endParaRPr sz="1634"/>
          </a:p>
        </p:txBody>
      </p:sp>
      <p:sp>
        <p:nvSpPr>
          <p:cNvPr id="14" name="Espace réservé de la date 13"/>
          <p:cNvSpPr>
            <a:spLocks noGrp="1"/>
          </p:cNvSpPr>
          <p:nvPr>
            <p:ph type="dt" sz="half" idx="10"/>
          </p:nvPr>
        </p:nvSpPr>
        <p:spPr/>
        <p:txBody>
          <a:bodyPr/>
          <a:lstStyle/>
          <a:p>
            <a:fld id="{0C0DB7BD-190E-4C94-B86B-5CF6DF960B42}" type="datetime1">
              <a:rPr lang="fr-FR" smtClean="0"/>
              <a:pPr/>
              <a:t>06/03/2019</a:t>
            </a:fld>
            <a:endParaRPr lang="en-US" dirty="0"/>
          </a:p>
        </p:txBody>
      </p:sp>
      <p:sp>
        <p:nvSpPr>
          <p:cNvPr id="15" name="Espace réservé du numéro de diapositive 14"/>
          <p:cNvSpPr>
            <a:spLocks noGrp="1"/>
          </p:cNvSpPr>
          <p:nvPr>
            <p:ph type="sldNum" sz="quarter" idx="12"/>
          </p:nvPr>
        </p:nvSpPr>
        <p:spPr/>
        <p:txBody>
          <a:bodyPr/>
          <a:lstStyle/>
          <a:p>
            <a:fld id="{D57F1E4F-1CFF-5643-939E-217C01CDF565}" type="slidenum">
              <a:rPr lang="en-US" smtClean="0"/>
              <a:pPr/>
              <a:t>224</a:t>
            </a:fld>
            <a:endParaRPr lang="en-US" dirty="0"/>
          </a:p>
        </p:txBody>
      </p:sp>
    </p:spTree>
    <p:extLst>
      <p:ext uri="{BB962C8B-B14F-4D97-AF65-F5344CB8AC3E}">
        <p14:creationId xmlns:p14="http://schemas.microsoft.com/office/powerpoint/2010/main" xmlns="" val="183974108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5783" y="872754"/>
            <a:ext cx="8020746" cy="2196403"/>
          </a:xfrm>
          <a:prstGeom prst="rect">
            <a:avLst/>
          </a:prstGeom>
          <a:blipFill>
            <a:blip r:embed="rId3" cstate="print"/>
            <a:stretch>
              <a:fillRect/>
            </a:stretch>
          </a:blipFill>
        </p:spPr>
        <p:txBody>
          <a:bodyPr wrap="square" lIns="0" tIns="0" rIns="0" bIns="0" rtlCol="0"/>
          <a:lstStyle/>
          <a:p>
            <a:endParaRPr sz="1634"/>
          </a:p>
        </p:txBody>
      </p:sp>
      <p:sp>
        <p:nvSpPr>
          <p:cNvPr id="3" name="object 3"/>
          <p:cNvSpPr txBox="1"/>
          <p:nvPr/>
        </p:nvSpPr>
        <p:spPr>
          <a:xfrm>
            <a:off x="2597048" y="1493171"/>
            <a:ext cx="1599816" cy="1044838"/>
          </a:xfrm>
          <a:prstGeom prst="rect">
            <a:avLst/>
          </a:prstGeom>
        </p:spPr>
        <p:txBody>
          <a:bodyPr vert="horz" wrap="square" lIns="0" tIns="0" rIns="0" bIns="0" rtlCol="0">
            <a:spAutoFit/>
          </a:bodyPr>
          <a:lstStyle/>
          <a:p>
            <a:pPr marL="10950" marR="4611" indent="576" algn="ctr">
              <a:lnSpc>
                <a:spcPct val="88100"/>
              </a:lnSpc>
            </a:pPr>
            <a:r>
              <a:rPr sz="1543" b="1" spc="-5" dirty="0">
                <a:solidFill>
                  <a:srgbClr val="FFFFFF"/>
                </a:solidFill>
                <a:latin typeface="Bookman Old Style"/>
                <a:cs typeface="Bookman Old Style"/>
              </a:rPr>
              <a:t>Flux </a:t>
            </a:r>
            <a:r>
              <a:rPr sz="1543" b="1" dirty="0">
                <a:solidFill>
                  <a:srgbClr val="FFFFFF"/>
                </a:solidFill>
                <a:latin typeface="Bookman Old Style"/>
                <a:cs typeface="Bookman Old Style"/>
              </a:rPr>
              <a:t>de  </a:t>
            </a:r>
            <a:r>
              <a:rPr sz="1543" b="1" spc="-5" dirty="0">
                <a:solidFill>
                  <a:srgbClr val="FFFFFF"/>
                </a:solidFill>
                <a:latin typeface="Bookman Old Style"/>
                <a:cs typeface="Bookman Old Style"/>
              </a:rPr>
              <a:t>trésorerie  provenant </a:t>
            </a:r>
            <a:r>
              <a:rPr sz="1543" b="1" dirty="0">
                <a:solidFill>
                  <a:srgbClr val="FFFFFF"/>
                </a:solidFill>
                <a:latin typeface="Bookman Old Style"/>
                <a:cs typeface="Bookman Old Style"/>
              </a:rPr>
              <a:t>des  </a:t>
            </a:r>
            <a:r>
              <a:rPr sz="1543" b="1" spc="-5" dirty="0">
                <a:solidFill>
                  <a:srgbClr val="FFFFFF"/>
                </a:solidFill>
                <a:latin typeface="Bookman Old Style"/>
                <a:cs typeface="Bookman Old Style"/>
              </a:rPr>
              <a:t>activités  o</a:t>
            </a:r>
            <a:r>
              <a:rPr sz="1543" b="1" dirty="0">
                <a:solidFill>
                  <a:srgbClr val="FFFFFF"/>
                </a:solidFill>
                <a:latin typeface="Bookman Old Style"/>
                <a:cs typeface="Bookman Old Style"/>
              </a:rPr>
              <a:t>p</a:t>
            </a:r>
            <a:r>
              <a:rPr sz="1543" b="1" spc="-5" dirty="0">
                <a:solidFill>
                  <a:srgbClr val="FFFFFF"/>
                </a:solidFill>
                <a:latin typeface="Bookman Old Style"/>
                <a:cs typeface="Bookman Old Style"/>
              </a:rPr>
              <a:t>ératio</a:t>
            </a:r>
            <a:r>
              <a:rPr sz="1543" b="1" dirty="0">
                <a:solidFill>
                  <a:srgbClr val="FFFFFF"/>
                </a:solidFill>
                <a:latin typeface="Bookman Old Style"/>
                <a:cs typeface="Bookman Old Style"/>
              </a:rPr>
              <a:t>nn</a:t>
            </a:r>
            <a:r>
              <a:rPr sz="1543" b="1" spc="-5" dirty="0">
                <a:solidFill>
                  <a:srgbClr val="FFFFFF"/>
                </a:solidFill>
                <a:latin typeface="Bookman Old Style"/>
                <a:cs typeface="Bookman Old Style"/>
              </a:rPr>
              <a:t>elle</a:t>
            </a:r>
            <a:r>
              <a:rPr sz="1543" b="1" dirty="0">
                <a:solidFill>
                  <a:srgbClr val="FFFFFF"/>
                </a:solidFill>
                <a:latin typeface="Bookman Old Style"/>
                <a:cs typeface="Bookman Old Style"/>
              </a:rPr>
              <a:t>s</a:t>
            </a:r>
            <a:endParaRPr sz="1543">
              <a:latin typeface="Bookman Old Style"/>
              <a:cs typeface="Bookman Old Style"/>
            </a:endParaRPr>
          </a:p>
        </p:txBody>
      </p:sp>
      <p:sp>
        <p:nvSpPr>
          <p:cNvPr id="4" name="object 4"/>
          <p:cNvSpPr txBox="1"/>
          <p:nvPr/>
        </p:nvSpPr>
        <p:spPr>
          <a:xfrm>
            <a:off x="5236052" y="1409985"/>
            <a:ext cx="2076994" cy="663836"/>
          </a:xfrm>
          <a:prstGeom prst="rect">
            <a:avLst/>
          </a:prstGeom>
        </p:spPr>
        <p:txBody>
          <a:bodyPr vert="horz" wrap="square" lIns="0" tIns="0" rIns="0" bIns="0" rtlCol="0">
            <a:spAutoFit/>
          </a:bodyPr>
          <a:lstStyle/>
          <a:p>
            <a:pPr marL="11527" marR="4611" indent="1153" algn="ctr">
              <a:lnSpc>
                <a:spcPct val="88100"/>
              </a:lnSpc>
            </a:pPr>
            <a:r>
              <a:rPr sz="1634" b="1" spc="-5" dirty="0">
                <a:solidFill>
                  <a:srgbClr val="FFFFFF"/>
                </a:solidFill>
                <a:latin typeface="Bookman Old Style"/>
                <a:cs typeface="Bookman Old Style"/>
              </a:rPr>
              <a:t>Capacité  d</a:t>
            </a:r>
            <a:r>
              <a:rPr sz="1634" b="1" dirty="0">
                <a:solidFill>
                  <a:srgbClr val="FFFFFF"/>
                </a:solidFill>
                <a:latin typeface="Bookman Old Style"/>
                <a:cs typeface="Bookman Old Style"/>
              </a:rPr>
              <a:t>'</a:t>
            </a:r>
            <a:r>
              <a:rPr sz="1634" b="1" spc="-5" dirty="0">
                <a:solidFill>
                  <a:srgbClr val="FFFFFF"/>
                </a:solidFill>
                <a:latin typeface="Bookman Old Style"/>
                <a:cs typeface="Bookman Old Style"/>
              </a:rPr>
              <a:t>Au</a:t>
            </a:r>
            <a:r>
              <a:rPr sz="1634" b="1" dirty="0">
                <a:solidFill>
                  <a:srgbClr val="FFFFFF"/>
                </a:solidFill>
                <a:latin typeface="Bookman Old Style"/>
                <a:cs typeface="Bookman Old Style"/>
              </a:rPr>
              <a:t>t</a:t>
            </a:r>
            <a:r>
              <a:rPr sz="1634" b="1" spc="-5" dirty="0">
                <a:solidFill>
                  <a:srgbClr val="FFFFFF"/>
                </a:solidFill>
                <a:latin typeface="Bookman Old Style"/>
                <a:cs typeface="Bookman Old Style"/>
              </a:rPr>
              <a:t>o</a:t>
            </a:r>
            <a:r>
              <a:rPr sz="1634" b="1" dirty="0">
                <a:solidFill>
                  <a:srgbClr val="FFFFFF"/>
                </a:solidFill>
                <a:latin typeface="Bookman Old Style"/>
                <a:cs typeface="Bookman Old Style"/>
              </a:rPr>
              <a:t>fi</a:t>
            </a:r>
            <a:r>
              <a:rPr sz="1634" b="1" spc="-5" dirty="0">
                <a:solidFill>
                  <a:srgbClr val="FFFFFF"/>
                </a:solidFill>
                <a:latin typeface="Bookman Old Style"/>
                <a:cs typeface="Bookman Old Style"/>
              </a:rPr>
              <a:t>nance</a:t>
            </a:r>
            <a:r>
              <a:rPr sz="1634" b="1" dirty="0">
                <a:solidFill>
                  <a:srgbClr val="FFFFFF"/>
                </a:solidFill>
                <a:latin typeface="Bookman Old Style"/>
                <a:cs typeface="Bookman Old Style"/>
              </a:rPr>
              <a:t>m</a:t>
            </a:r>
            <a:r>
              <a:rPr sz="1634" b="1" spc="-5" dirty="0">
                <a:solidFill>
                  <a:srgbClr val="FFFFFF"/>
                </a:solidFill>
                <a:latin typeface="Bookman Old Style"/>
                <a:cs typeface="Bookman Old Style"/>
              </a:rPr>
              <a:t>en</a:t>
            </a:r>
            <a:r>
              <a:rPr sz="1634" b="1" dirty="0">
                <a:solidFill>
                  <a:srgbClr val="FFFFFF"/>
                </a:solidFill>
                <a:latin typeface="Bookman Old Style"/>
                <a:cs typeface="Bookman Old Style"/>
              </a:rPr>
              <a:t>t </a:t>
            </a:r>
            <a:r>
              <a:rPr sz="1634" dirty="0">
                <a:solidFill>
                  <a:srgbClr val="FFFFFF"/>
                </a:solidFill>
                <a:latin typeface="Times New Roman"/>
                <a:cs typeface="Times New Roman"/>
              </a:rPr>
              <a:t> </a:t>
            </a:r>
            <a:r>
              <a:rPr sz="1634" b="1" spc="-5" dirty="0">
                <a:solidFill>
                  <a:srgbClr val="FFFFFF"/>
                </a:solidFill>
                <a:latin typeface="Bookman Old Style"/>
                <a:cs typeface="Bookman Old Style"/>
              </a:rPr>
              <a:t>Globale</a:t>
            </a:r>
            <a:r>
              <a:rPr sz="1634" b="1" spc="-59" dirty="0">
                <a:solidFill>
                  <a:srgbClr val="FFFFFF"/>
                </a:solidFill>
                <a:latin typeface="Bookman Old Style"/>
                <a:cs typeface="Bookman Old Style"/>
              </a:rPr>
              <a:t> </a:t>
            </a:r>
            <a:r>
              <a:rPr sz="1634" b="1" spc="-5" dirty="0">
                <a:solidFill>
                  <a:srgbClr val="FFFFFF"/>
                </a:solidFill>
                <a:latin typeface="Bookman Old Style"/>
                <a:cs typeface="Bookman Old Style"/>
              </a:rPr>
              <a:t>(CAFG)</a:t>
            </a:r>
            <a:endParaRPr sz="1634">
              <a:latin typeface="Bookman Old Style"/>
              <a:cs typeface="Bookman Old Style"/>
            </a:endParaRPr>
          </a:p>
        </p:txBody>
      </p:sp>
      <p:sp>
        <p:nvSpPr>
          <p:cNvPr id="5" name="object 5"/>
          <p:cNvSpPr txBox="1"/>
          <p:nvPr/>
        </p:nvSpPr>
        <p:spPr>
          <a:xfrm>
            <a:off x="8399259" y="1321346"/>
            <a:ext cx="1551983" cy="577081"/>
          </a:xfrm>
          <a:prstGeom prst="rect">
            <a:avLst/>
          </a:prstGeom>
        </p:spPr>
        <p:txBody>
          <a:bodyPr vert="horz" wrap="square" lIns="0" tIns="0" rIns="0" bIns="0" rtlCol="0">
            <a:spAutoFit/>
          </a:bodyPr>
          <a:lstStyle/>
          <a:p>
            <a:pPr marL="11527" marR="4611" indent="8069" algn="just">
              <a:lnSpc>
                <a:spcPts val="1533"/>
              </a:lnSpc>
            </a:pPr>
            <a:r>
              <a:rPr sz="1452" b="1" spc="-9" dirty="0">
                <a:solidFill>
                  <a:srgbClr val="FFFFFF"/>
                </a:solidFill>
                <a:latin typeface="Bookman Old Style"/>
                <a:cs typeface="Bookman Old Style"/>
              </a:rPr>
              <a:t>Variation du </a:t>
            </a:r>
            <a:r>
              <a:rPr sz="1452" b="1" spc="-5" dirty="0">
                <a:solidFill>
                  <a:srgbClr val="FFFFFF"/>
                </a:solidFill>
                <a:latin typeface="Bookman Old Style"/>
                <a:cs typeface="Bookman Old Style"/>
              </a:rPr>
              <a:t>BF  lié aux</a:t>
            </a:r>
            <a:r>
              <a:rPr sz="1452" b="1" spc="-59" dirty="0">
                <a:solidFill>
                  <a:srgbClr val="FFFFFF"/>
                </a:solidFill>
                <a:latin typeface="Bookman Old Style"/>
                <a:cs typeface="Bookman Old Style"/>
              </a:rPr>
              <a:t> </a:t>
            </a:r>
            <a:r>
              <a:rPr sz="1452" b="1" spc="-5" dirty="0">
                <a:solidFill>
                  <a:srgbClr val="FFFFFF"/>
                </a:solidFill>
                <a:latin typeface="Bookman Old Style"/>
                <a:cs typeface="Bookman Old Style"/>
              </a:rPr>
              <a:t>activités  </a:t>
            </a:r>
            <a:r>
              <a:rPr sz="1452" b="1" spc="-9" dirty="0">
                <a:solidFill>
                  <a:srgbClr val="FFFFFF"/>
                </a:solidFill>
                <a:latin typeface="Bookman Old Style"/>
                <a:cs typeface="Bookman Old Style"/>
              </a:rPr>
              <a:t>opérationnelles</a:t>
            </a:r>
            <a:endParaRPr sz="1452" dirty="0">
              <a:latin typeface="Bookman Old Style"/>
              <a:cs typeface="Bookman Old Style"/>
            </a:endParaRPr>
          </a:p>
        </p:txBody>
      </p:sp>
      <p:sp>
        <p:nvSpPr>
          <p:cNvPr id="6" name="object 6"/>
          <p:cNvSpPr/>
          <p:nvPr/>
        </p:nvSpPr>
        <p:spPr>
          <a:xfrm>
            <a:off x="7536607" y="2910099"/>
            <a:ext cx="2587828" cy="748270"/>
          </a:xfrm>
          <a:prstGeom prst="rect">
            <a:avLst/>
          </a:prstGeom>
          <a:blipFill>
            <a:blip r:embed="rId4" cstate="print"/>
            <a:stretch>
              <a:fillRect/>
            </a:stretch>
          </a:blipFill>
        </p:spPr>
        <p:txBody>
          <a:bodyPr wrap="square" lIns="0" tIns="0" rIns="0" bIns="0" rtlCol="0"/>
          <a:lstStyle/>
          <a:p>
            <a:endParaRPr sz="1634"/>
          </a:p>
        </p:txBody>
      </p:sp>
      <p:sp>
        <p:nvSpPr>
          <p:cNvPr id="7" name="object 7"/>
          <p:cNvSpPr txBox="1"/>
          <p:nvPr/>
        </p:nvSpPr>
        <p:spPr>
          <a:xfrm>
            <a:off x="8082523" y="3056246"/>
            <a:ext cx="1844168" cy="410369"/>
          </a:xfrm>
          <a:prstGeom prst="rect">
            <a:avLst/>
          </a:prstGeom>
        </p:spPr>
        <p:txBody>
          <a:bodyPr vert="horz" wrap="square" lIns="0" tIns="0" rIns="0" bIns="0" rtlCol="0">
            <a:spAutoFit/>
          </a:bodyPr>
          <a:lstStyle/>
          <a:p>
            <a:pPr marL="240904" marR="4611" indent="-229954">
              <a:lnSpc>
                <a:spcPts val="1570"/>
              </a:lnSpc>
            </a:pPr>
            <a:r>
              <a:rPr sz="1452" b="1" spc="-9" dirty="0">
                <a:solidFill>
                  <a:srgbClr val="FFFFFF"/>
                </a:solidFill>
                <a:latin typeface="Bookman Old Style"/>
                <a:cs typeface="Bookman Old Style"/>
              </a:rPr>
              <a:t>Variation </a:t>
            </a:r>
            <a:r>
              <a:rPr sz="1452" b="1" spc="-5" dirty="0">
                <a:solidFill>
                  <a:srgbClr val="FFFFFF"/>
                </a:solidFill>
                <a:latin typeface="Bookman Old Style"/>
                <a:cs typeface="Bookman Old Style"/>
              </a:rPr>
              <a:t>de l’Actif  </a:t>
            </a:r>
            <a:r>
              <a:rPr sz="1452" b="1" spc="-9" dirty="0">
                <a:solidFill>
                  <a:srgbClr val="FFFFFF"/>
                </a:solidFill>
                <a:latin typeface="Bookman Old Style"/>
                <a:cs typeface="Bookman Old Style"/>
              </a:rPr>
              <a:t>circulant</a:t>
            </a:r>
            <a:r>
              <a:rPr sz="1452" b="1" spc="-23" dirty="0">
                <a:solidFill>
                  <a:srgbClr val="FFFFFF"/>
                </a:solidFill>
                <a:latin typeface="Bookman Old Style"/>
                <a:cs typeface="Bookman Old Style"/>
              </a:rPr>
              <a:t> </a:t>
            </a:r>
            <a:r>
              <a:rPr sz="1452" b="1" spc="-5" dirty="0">
                <a:solidFill>
                  <a:srgbClr val="FFFFFF"/>
                </a:solidFill>
                <a:latin typeface="Bookman Old Style"/>
                <a:cs typeface="Bookman Old Style"/>
              </a:rPr>
              <a:t>HAO</a:t>
            </a:r>
            <a:endParaRPr sz="1452" dirty="0">
              <a:latin typeface="Bookman Old Style"/>
              <a:cs typeface="Bookman Old Style"/>
            </a:endParaRPr>
          </a:p>
        </p:txBody>
      </p:sp>
      <p:sp>
        <p:nvSpPr>
          <p:cNvPr id="8" name="object 8"/>
          <p:cNvSpPr/>
          <p:nvPr/>
        </p:nvSpPr>
        <p:spPr>
          <a:xfrm>
            <a:off x="7807397" y="3991776"/>
            <a:ext cx="2143845" cy="600277"/>
          </a:xfrm>
          <a:prstGeom prst="rect">
            <a:avLst/>
          </a:prstGeom>
          <a:blipFill>
            <a:blip r:embed="rId5" cstate="print"/>
            <a:stretch>
              <a:fillRect/>
            </a:stretch>
          </a:blipFill>
        </p:spPr>
        <p:txBody>
          <a:bodyPr wrap="square" lIns="0" tIns="0" rIns="0" bIns="0" rtlCol="0"/>
          <a:lstStyle/>
          <a:p>
            <a:endParaRPr sz="1634"/>
          </a:p>
        </p:txBody>
      </p:sp>
      <p:sp>
        <p:nvSpPr>
          <p:cNvPr id="9" name="object 9"/>
          <p:cNvSpPr txBox="1"/>
          <p:nvPr/>
        </p:nvSpPr>
        <p:spPr>
          <a:xfrm>
            <a:off x="8480863" y="4108805"/>
            <a:ext cx="1293223" cy="410369"/>
          </a:xfrm>
          <a:prstGeom prst="rect">
            <a:avLst/>
          </a:prstGeom>
        </p:spPr>
        <p:txBody>
          <a:bodyPr vert="horz" wrap="square" lIns="0" tIns="0" rIns="0" bIns="0" rtlCol="0">
            <a:spAutoFit/>
          </a:bodyPr>
          <a:lstStyle/>
          <a:p>
            <a:pPr marL="337727" marR="4611" indent="-326777">
              <a:lnSpc>
                <a:spcPts val="1570"/>
              </a:lnSpc>
            </a:pPr>
            <a:r>
              <a:rPr sz="1452" b="1" spc="-9" dirty="0">
                <a:solidFill>
                  <a:srgbClr val="FFFFFF"/>
                </a:solidFill>
                <a:latin typeface="Bookman Old Style"/>
                <a:cs typeface="Bookman Old Style"/>
              </a:rPr>
              <a:t>Variation des  stocks</a:t>
            </a:r>
            <a:endParaRPr sz="1452" dirty="0">
              <a:latin typeface="Bookman Old Style"/>
              <a:cs typeface="Bookman Old Style"/>
            </a:endParaRPr>
          </a:p>
        </p:txBody>
      </p:sp>
      <p:sp>
        <p:nvSpPr>
          <p:cNvPr id="10" name="object 10"/>
          <p:cNvSpPr/>
          <p:nvPr/>
        </p:nvSpPr>
        <p:spPr>
          <a:xfrm>
            <a:off x="7984780" y="5841861"/>
            <a:ext cx="2458632" cy="1016139"/>
          </a:xfrm>
          <a:prstGeom prst="rect">
            <a:avLst/>
          </a:prstGeom>
          <a:blipFill>
            <a:blip r:embed="rId6" cstate="print"/>
            <a:stretch>
              <a:fillRect/>
            </a:stretch>
          </a:blipFill>
        </p:spPr>
        <p:txBody>
          <a:bodyPr wrap="square" lIns="0" tIns="0" rIns="0" bIns="0" rtlCol="0"/>
          <a:lstStyle/>
          <a:p>
            <a:endParaRPr sz="1634"/>
          </a:p>
        </p:txBody>
      </p:sp>
      <p:sp>
        <p:nvSpPr>
          <p:cNvPr id="11" name="object 11"/>
          <p:cNvSpPr/>
          <p:nvPr/>
        </p:nvSpPr>
        <p:spPr>
          <a:xfrm>
            <a:off x="7932684" y="4891199"/>
            <a:ext cx="2143845" cy="751037"/>
          </a:xfrm>
          <a:prstGeom prst="rect">
            <a:avLst/>
          </a:prstGeom>
          <a:blipFill>
            <a:blip r:embed="rId7" cstate="print"/>
            <a:stretch>
              <a:fillRect/>
            </a:stretch>
          </a:blipFill>
        </p:spPr>
        <p:txBody>
          <a:bodyPr wrap="square" lIns="0" tIns="0" rIns="0" bIns="0" rtlCol="0"/>
          <a:lstStyle/>
          <a:p>
            <a:endParaRPr sz="1634"/>
          </a:p>
        </p:txBody>
      </p:sp>
      <p:sp>
        <p:nvSpPr>
          <p:cNvPr id="12" name="object 12"/>
          <p:cNvSpPr txBox="1"/>
          <p:nvPr/>
        </p:nvSpPr>
        <p:spPr>
          <a:xfrm>
            <a:off x="8480863" y="5090824"/>
            <a:ext cx="1293223" cy="1521763"/>
          </a:xfrm>
          <a:prstGeom prst="rect">
            <a:avLst/>
          </a:prstGeom>
        </p:spPr>
        <p:txBody>
          <a:bodyPr vert="horz" wrap="square" lIns="0" tIns="0" rIns="0" bIns="0" rtlCol="0">
            <a:spAutoFit/>
          </a:bodyPr>
          <a:lstStyle/>
          <a:p>
            <a:pPr marL="11527" marR="4611" algn="ctr">
              <a:lnSpc>
                <a:spcPts val="1570"/>
              </a:lnSpc>
            </a:pPr>
            <a:r>
              <a:rPr sz="1452" b="1" spc="-9" dirty="0">
                <a:solidFill>
                  <a:srgbClr val="FFFFFF"/>
                </a:solidFill>
                <a:latin typeface="Bookman Old Style"/>
                <a:cs typeface="Bookman Old Style"/>
              </a:rPr>
              <a:t>Variation</a:t>
            </a:r>
            <a:r>
              <a:rPr sz="1452" b="1" spc="-32" dirty="0">
                <a:solidFill>
                  <a:srgbClr val="FFFFFF"/>
                </a:solidFill>
                <a:latin typeface="Bookman Old Style"/>
                <a:cs typeface="Bookman Old Style"/>
              </a:rPr>
              <a:t> </a:t>
            </a:r>
            <a:r>
              <a:rPr sz="1452" b="1" spc="-9" dirty="0">
                <a:solidFill>
                  <a:srgbClr val="FFFFFF"/>
                </a:solidFill>
                <a:latin typeface="Bookman Old Style"/>
                <a:cs typeface="Bookman Old Style"/>
              </a:rPr>
              <a:t>des  créances</a:t>
            </a:r>
            <a:endParaRPr sz="1452" dirty="0">
              <a:latin typeface="Bookman Old Style"/>
              <a:cs typeface="Bookman Old Style"/>
            </a:endParaRPr>
          </a:p>
          <a:p>
            <a:pPr>
              <a:lnSpc>
                <a:spcPct val="100000"/>
              </a:lnSpc>
            </a:pPr>
            <a:endParaRPr sz="1452" dirty="0">
              <a:latin typeface="Times New Roman"/>
              <a:cs typeface="Times New Roman"/>
            </a:endParaRPr>
          </a:p>
          <a:p>
            <a:pPr>
              <a:spcBef>
                <a:spcPts val="14"/>
              </a:spcBef>
            </a:pPr>
            <a:endParaRPr sz="1770" dirty="0">
              <a:latin typeface="Times New Roman"/>
              <a:cs typeface="Times New Roman"/>
            </a:endParaRPr>
          </a:p>
          <a:p>
            <a:pPr marL="80109" marR="14408" algn="ctr">
              <a:lnSpc>
                <a:spcPts val="1570"/>
              </a:lnSpc>
              <a:spcBef>
                <a:spcPts val="5"/>
              </a:spcBef>
            </a:pPr>
            <a:r>
              <a:rPr sz="1452" b="1" spc="-9" dirty="0">
                <a:solidFill>
                  <a:srgbClr val="FFFFFF"/>
                </a:solidFill>
                <a:latin typeface="Bookman Old Style"/>
                <a:cs typeface="Bookman Old Style"/>
              </a:rPr>
              <a:t>Variation du  passif  circulant</a:t>
            </a:r>
            <a:endParaRPr sz="1452" dirty="0">
              <a:latin typeface="Bookman Old Style"/>
              <a:cs typeface="Bookman Old Style"/>
            </a:endParaRPr>
          </a:p>
        </p:txBody>
      </p:sp>
      <p:sp>
        <p:nvSpPr>
          <p:cNvPr id="17" name="object 17"/>
          <p:cNvSpPr/>
          <p:nvPr/>
        </p:nvSpPr>
        <p:spPr>
          <a:xfrm>
            <a:off x="8792524" y="2297372"/>
            <a:ext cx="610304" cy="98548"/>
          </a:xfrm>
          <a:custGeom>
            <a:avLst/>
            <a:gdLst/>
            <a:ahLst/>
            <a:cxnLst/>
            <a:rect l="l" t="t" r="r" b="b"/>
            <a:pathLst>
              <a:path w="672465" h="108585">
                <a:moveTo>
                  <a:pt x="672083" y="108203"/>
                </a:moveTo>
                <a:lnTo>
                  <a:pt x="672083" y="0"/>
                </a:lnTo>
                <a:lnTo>
                  <a:pt x="0" y="0"/>
                </a:lnTo>
                <a:lnTo>
                  <a:pt x="0" y="108203"/>
                </a:lnTo>
                <a:lnTo>
                  <a:pt x="672083" y="108203"/>
                </a:lnTo>
                <a:close/>
              </a:path>
            </a:pathLst>
          </a:custGeom>
          <a:solidFill>
            <a:srgbClr val="C00000"/>
          </a:solidFill>
        </p:spPr>
        <p:txBody>
          <a:bodyPr wrap="square" lIns="0" tIns="0" rIns="0" bIns="0" rtlCol="0"/>
          <a:lstStyle/>
          <a:p>
            <a:endParaRPr sz="1634"/>
          </a:p>
        </p:txBody>
      </p:sp>
      <p:sp>
        <p:nvSpPr>
          <p:cNvPr id="18" name="object 18"/>
          <p:cNvSpPr/>
          <p:nvPr/>
        </p:nvSpPr>
        <p:spPr>
          <a:xfrm>
            <a:off x="8792524" y="2443983"/>
            <a:ext cx="610304" cy="98548"/>
          </a:xfrm>
          <a:custGeom>
            <a:avLst/>
            <a:gdLst/>
            <a:ahLst/>
            <a:cxnLst/>
            <a:rect l="l" t="t" r="r" b="b"/>
            <a:pathLst>
              <a:path w="672465" h="108585">
                <a:moveTo>
                  <a:pt x="672083" y="108203"/>
                </a:moveTo>
                <a:lnTo>
                  <a:pt x="672083" y="0"/>
                </a:lnTo>
                <a:lnTo>
                  <a:pt x="0" y="0"/>
                </a:lnTo>
                <a:lnTo>
                  <a:pt x="0" y="108203"/>
                </a:lnTo>
                <a:lnTo>
                  <a:pt x="672083" y="108203"/>
                </a:lnTo>
                <a:close/>
              </a:path>
            </a:pathLst>
          </a:custGeom>
          <a:solidFill>
            <a:srgbClr val="C00000"/>
          </a:solidFill>
        </p:spPr>
        <p:txBody>
          <a:bodyPr wrap="square" lIns="0" tIns="0" rIns="0" bIns="0" rtlCol="0"/>
          <a:lstStyle/>
          <a:p>
            <a:endParaRPr sz="1634"/>
          </a:p>
        </p:txBody>
      </p:sp>
      <p:sp>
        <p:nvSpPr>
          <p:cNvPr id="19" name="object 19"/>
          <p:cNvSpPr/>
          <p:nvPr/>
        </p:nvSpPr>
        <p:spPr>
          <a:xfrm>
            <a:off x="8781458" y="2286308"/>
            <a:ext cx="633933" cy="267404"/>
          </a:xfrm>
          <a:custGeom>
            <a:avLst/>
            <a:gdLst/>
            <a:ahLst/>
            <a:cxnLst/>
            <a:rect l="l" t="t" r="r" b="b"/>
            <a:pathLst>
              <a:path w="698500" h="294639">
                <a:moveTo>
                  <a:pt x="697991" y="132587"/>
                </a:moveTo>
                <a:lnTo>
                  <a:pt x="697991" y="0"/>
                </a:lnTo>
                <a:lnTo>
                  <a:pt x="0" y="0"/>
                </a:lnTo>
                <a:lnTo>
                  <a:pt x="0" y="132587"/>
                </a:lnTo>
                <a:lnTo>
                  <a:pt x="12191" y="132587"/>
                </a:lnTo>
                <a:lnTo>
                  <a:pt x="12191" y="24383"/>
                </a:lnTo>
                <a:lnTo>
                  <a:pt x="25907" y="12191"/>
                </a:lnTo>
                <a:lnTo>
                  <a:pt x="25907" y="24383"/>
                </a:lnTo>
                <a:lnTo>
                  <a:pt x="672083" y="24383"/>
                </a:lnTo>
                <a:lnTo>
                  <a:pt x="672083" y="12191"/>
                </a:lnTo>
                <a:lnTo>
                  <a:pt x="684275" y="24383"/>
                </a:lnTo>
                <a:lnTo>
                  <a:pt x="684275" y="132587"/>
                </a:lnTo>
                <a:lnTo>
                  <a:pt x="697991" y="132587"/>
                </a:lnTo>
                <a:close/>
              </a:path>
              <a:path w="698500" h="294639">
                <a:moveTo>
                  <a:pt x="25907" y="24383"/>
                </a:moveTo>
                <a:lnTo>
                  <a:pt x="25907" y="12191"/>
                </a:lnTo>
                <a:lnTo>
                  <a:pt x="12191" y="24383"/>
                </a:lnTo>
                <a:lnTo>
                  <a:pt x="25907" y="24383"/>
                </a:lnTo>
                <a:close/>
              </a:path>
              <a:path w="698500" h="294639">
                <a:moveTo>
                  <a:pt x="25907" y="106679"/>
                </a:moveTo>
                <a:lnTo>
                  <a:pt x="25907" y="24383"/>
                </a:lnTo>
                <a:lnTo>
                  <a:pt x="12191" y="24383"/>
                </a:lnTo>
                <a:lnTo>
                  <a:pt x="12191" y="106679"/>
                </a:lnTo>
                <a:lnTo>
                  <a:pt x="25907" y="106679"/>
                </a:lnTo>
                <a:close/>
              </a:path>
              <a:path w="698500" h="294639">
                <a:moveTo>
                  <a:pt x="684275" y="106679"/>
                </a:moveTo>
                <a:lnTo>
                  <a:pt x="12191" y="106679"/>
                </a:lnTo>
                <a:lnTo>
                  <a:pt x="25907" y="120395"/>
                </a:lnTo>
                <a:lnTo>
                  <a:pt x="25907" y="132587"/>
                </a:lnTo>
                <a:lnTo>
                  <a:pt x="672083" y="132587"/>
                </a:lnTo>
                <a:lnTo>
                  <a:pt x="672083" y="120395"/>
                </a:lnTo>
                <a:lnTo>
                  <a:pt x="684275" y="106679"/>
                </a:lnTo>
                <a:close/>
              </a:path>
              <a:path w="698500" h="294639">
                <a:moveTo>
                  <a:pt x="25907" y="132587"/>
                </a:moveTo>
                <a:lnTo>
                  <a:pt x="25907" y="120395"/>
                </a:lnTo>
                <a:lnTo>
                  <a:pt x="12191" y="106679"/>
                </a:lnTo>
                <a:lnTo>
                  <a:pt x="12191" y="132587"/>
                </a:lnTo>
                <a:lnTo>
                  <a:pt x="25907" y="132587"/>
                </a:lnTo>
                <a:close/>
              </a:path>
              <a:path w="698500" h="294639">
                <a:moveTo>
                  <a:pt x="684275" y="24383"/>
                </a:moveTo>
                <a:lnTo>
                  <a:pt x="672083" y="12191"/>
                </a:lnTo>
                <a:lnTo>
                  <a:pt x="672083" y="24383"/>
                </a:lnTo>
                <a:lnTo>
                  <a:pt x="684275" y="24383"/>
                </a:lnTo>
                <a:close/>
              </a:path>
              <a:path w="698500" h="294639">
                <a:moveTo>
                  <a:pt x="684275" y="106679"/>
                </a:moveTo>
                <a:lnTo>
                  <a:pt x="684275" y="24383"/>
                </a:lnTo>
                <a:lnTo>
                  <a:pt x="672083" y="24383"/>
                </a:lnTo>
                <a:lnTo>
                  <a:pt x="672083" y="106679"/>
                </a:lnTo>
                <a:lnTo>
                  <a:pt x="684275" y="106679"/>
                </a:lnTo>
                <a:close/>
              </a:path>
              <a:path w="698500" h="294639">
                <a:moveTo>
                  <a:pt x="684275" y="132587"/>
                </a:moveTo>
                <a:lnTo>
                  <a:pt x="684275" y="106679"/>
                </a:lnTo>
                <a:lnTo>
                  <a:pt x="672083" y="120395"/>
                </a:lnTo>
                <a:lnTo>
                  <a:pt x="672083" y="132587"/>
                </a:lnTo>
                <a:lnTo>
                  <a:pt x="684275" y="132587"/>
                </a:lnTo>
                <a:close/>
              </a:path>
              <a:path w="698500" h="294639">
                <a:moveTo>
                  <a:pt x="697991" y="294131"/>
                </a:moveTo>
                <a:lnTo>
                  <a:pt x="697991" y="161543"/>
                </a:lnTo>
                <a:lnTo>
                  <a:pt x="0" y="161543"/>
                </a:lnTo>
                <a:lnTo>
                  <a:pt x="0" y="294131"/>
                </a:lnTo>
                <a:lnTo>
                  <a:pt x="12191" y="294131"/>
                </a:lnTo>
                <a:lnTo>
                  <a:pt x="12191" y="185927"/>
                </a:lnTo>
                <a:lnTo>
                  <a:pt x="25907" y="173735"/>
                </a:lnTo>
                <a:lnTo>
                  <a:pt x="25907" y="185927"/>
                </a:lnTo>
                <a:lnTo>
                  <a:pt x="672083" y="185927"/>
                </a:lnTo>
                <a:lnTo>
                  <a:pt x="672083" y="173735"/>
                </a:lnTo>
                <a:lnTo>
                  <a:pt x="684275" y="185927"/>
                </a:lnTo>
                <a:lnTo>
                  <a:pt x="684275" y="294131"/>
                </a:lnTo>
                <a:lnTo>
                  <a:pt x="697991" y="294131"/>
                </a:lnTo>
                <a:close/>
              </a:path>
              <a:path w="698500" h="294639">
                <a:moveTo>
                  <a:pt x="25907" y="185927"/>
                </a:moveTo>
                <a:lnTo>
                  <a:pt x="25907" y="173735"/>
                </a:lnTo>
                <a:lnTo>
                  <a:pt x="12191" y="185927"/>
                </a:lnTo>
                <a:lnTo>
                  <a:pt x="25907" y="185927"/>
                </a:lnTo>
                <a:close/>
              </a:path>
              <a:path w="698500" h="294639">
                <a:moveTo>
                  <a:pt x="25907" y="268223"/>
                </a:moveTo>
                <a:lnTo>
                  <a:pt x="25907" y="185927"/>
                </a:lnTo>
                <a:lnTo>
                  <a:pt x="12191" y="185927"/>
                </a:lnTo>
                <a:lnTo>
                  <a:pt x="12191" y="268223"/>
                </a:lnTo>
                <a:lnTo>
                  <a:pt x="25907" y="268223"/>
                </a:lnTo>
                <a:close/>
              </a:path>
              <a:path w="698500" h="294639">
                <a:moveTo>
                  <a:pt x="684275" y="268223"/>
                </a:moveTo>
                <a:lnTo>
                  <a:pt x="12191" y="268223"/>
                </a:lnTo>
                <a:lnTo>
                  <a:pt x="25907" y="281939"/>
                </a:lnTo>
                <a:lnTo>
                  <a:pt x="25907" y="294131"/>
                </a:lnTo>
                <a:lnTo>
                  <a:pt x="672083" y="294131"/>
                </a:lnTo>
                <a:lnTo>
                  <a:pt x="672083" y="281939"/>
                </a:lnTo>
                <a:lnTo>
                  <a:pt x="684275" y="268223"/>
                </a:lnTo>
                <a:close/>
              </a:path>
              <a:path w="698500" h="294639">
                <a:moveTo>
                  <a:pt x="25907" y="294131"/>
                </a:moveTo>
                <a:lnTo>
                  <a:pt x="25907" y="281939"/>
                </a:lnTo>
                <a:lnTo>
                  <a:pt x="12191" y="268223"/>
                </a:lnTo>
                <a:lnTo>
                  <a:pt x="12191" y="294131"/>
                </a:lnTo>
                <a:lnTo>
                  <a:pt x="25907" y="294131"/>
                </a:lnTo>
                <a:close/>
              </a:path>
              <a:path w="698500" h="294639">
                <a:moveTo>
                  <a:pt x="684275" y="185927"/>
                </a:moveTo>
                <a:lnTo>
                  <a:pt x="672083" y="173735"/>
                </a:lnTo>
                <a:lnTo>
                  <a:pt x="672083" y="185927"/>
                </a:lnTo>
                <a:lnTo>
                  <a:pt x="684275" y="185927"/>
                </a:lnTo>
                <a:close/>
              </a:path>
              <a:path w="698500" h="294639">
                <a:moveTo>
                  <a:pt x="684275" y="268223"/>
                </a:moveTo>
                <a:lnTo>
                  <a:pt x="684275" y="185927"/>
                </a:lnTo>
                <a:lnTo>
                  <a:pt x="672083" y="185927"/>
                </a:lnTo>
                <a:lnTo>
                  <a:pt x="672083" y="268223"/>
                </a:lnTo>
                <a:lnTo>
                  <a:pt x="684275" y="268223"/>
                </a:lnTo>
                <a:close/>
              </a:path>
              <a:path w="698500" h="294639">
                <a:moveTo>
                  <a:pt x="684275" y="294131"/>
                </a:moveTo>
                <a:lnTo>
                  <a:pt x="684275" y="268223"/>
                </a:lnTo>
                <a:lnTo>
                  <a:pt x="672083" y="281939"/>
                </a:lnTo>
                <a:lnTo>
                  <a:pt x="672083" y="294131"/>
                </a:lnTo>
                <a:lnTo>
                  <a:pt x="684275" y="294131"/>
                </a:lnTo>
                <a:close/>
              </a:path>
            </a:pathLst>
          </a:custGeom>
          <a:solidFill>
            <a:srgbClr val="021340"/>
          </a:solidFill>
        </p:spPr>
        <p:txBody>
          <a:bodyPr wrap="square" lIns="0" tIns="0" rIns="0" bIns="0" rtlCol="0"/>
          <a:lstStyle/>
          <a:p>
            <a:endParaRPr sz="1634"/>
          </a:p>
        </p:txBody>
      </p:sp>
      <p:sp>
        <p:nvSpPr>
          <p:cNvPr id="20" name="object 20"/>
          <p:cNvSpPr/>
          <p:nvPr/>
        </p:nvSpPr>
        <p:spPr>
          <a:xfrm>
            <a:off x="5497918" y="3000000"/>
            <a:ext cx="1970955" cy="3109267"/>
          </a:xfrm>
          <a:prstGeom prst="rect">
            <a:avLst/>
          </a:prstGeom>
          <a:blipFill>
            <a:blip r:embed="rId8" cstate="print"/>
            <a:stretch>
              <a:fillRect/>
            </a:stretch>
          </a:blipFill>
        </p:spPr>
        <p:txBody>
          <a:bodyPr wrap="square" lIns="0" tIns="0" rIns="0" bIns="0" rtlCol="0"/>
          <a:lstStyle/>
          <a:p>
            <a:endParaRPr sz="1634"/>
          </a:p>
        </p:txBody>
      </p:sp>
      <p:sp>
        <p:nvSpPr>
          <p:cNvPr id="21" name="object 21"/>
          <p:cNvSpPr/>
          <p:nvPr/>
        </p:nvSpPr>
        <p:spPr>
          <a:xfrm>
            <a:off x="2632081" y="316735"/>
            <a:ext cx="7236515" cy="320885"/>
          </a:xfrm>
          <a:prstGeom prst="rect">
            <a:avLst/>
          </a:prstGeom>
          <a:blipFill>
            <a:blip r:embed="rId9" cstate="print"/>
            <a:stretch>
              <a:fillRect/>
            </a:stretch>
          </a:blipFill>
        </p:spPr>
        <p:txBody>
          <a:bodyPr wrap="square" lIns="0" tIns="0" rIns="0" bIns="0" rtlCol="0"/>
          <a:lstStyle/>
          <a:p>
            <a:endParaRPr sz="1634"/>
          </a:p>
        </p:txBody>
      </p:sp>
      <p:sp>
        <p:nvSpPr>
          <p:cNvPr id="22" name="object 22"/>
          <p:cNvSpPr txBox="1">
            <a:spLocks noGrp="1"/>
          </p:cNvSpPr>
          <p:nvPr>
            <p:ph type="title"/>
          </p:nvPr>
        </p:nvSpPr>
        <p:spPr>
          <a:xfrm>
            <a:off x="2754725" y="296449"/>
            <a:ext cx="6994006" cy="279307"/>
          </a:xfrm>
          <a:prstGeom prst="rect">
            <a:avLst/>
          </a:prstGeom>
        </p:spPr>
        <p:txBody>
          <a:bodyPr vert="horz" wrap="square" lIns="0" tIns="0" rIns="0" bIns="0" rtlCol="0" anchor="t">
            <a:spAutoFit/>
          </a:bodyPr>
          <a:lstStyle/>
          <a:p>
            <a:pPr marL="11527"/>
            <a:r>
              <a:rPr sz="1815" dirty="0">
                <a:solidFill>
                  <a:srgbClr val="051E5A"/>
                </a:solidFill>
              </a:rPr>
              <a:t>Flux de trésorerie provenant des activités</a:t>
            </a:r>
            <a:r>
              <a:rPr sz="1815" spc="-127" dirty="0">
                <a:solidFill>
                  <a:srgbClr val="051E5A"/>
                </a:solidFill>
              </a:rPr>
              <a:t> </a:t>
            </a:r>
            <a:r>
              <a:rPr sz="1815" dirty="0">
                <a:solidFill>
                  <a:srgbClr val="051E5A"/>
                </a:solidFill>
              </a:rPr>
              <a:t>opérationnelles</a:t>
            </a:r>
            <a:endParaRPr sz="1815"/>
          </a:p>
        </p:txBody>
      </p:sp>
      <p:sp>
        <p:nvSpPr>
          <p:cNvPr id="23" name="object 23"/>
          <p:cNvSpPr/>
          <p:nvPr/>
        </p:nvSpPr>
        <p:spPr>
          <a:xfrm>
            <a:off x="4001375" y="647303"/>
            <a:ext cx="1246197" cy="914245"/>
          </a:xfrm>
          <a:prstGeom prst="rect">
            <a:avLst/>
          </a:prstGeom>
          <a:blipFill>
            <a:blip r:embed="rId10" cstate="print"/>
            <a:stretch>
              <a:fillRect/>
            </a:stretch>
          </a:blipFill>
        </p:spPr>
        <p:txBody>
          <a:bodyPr wrap="square" lIns="0" tIns="0" rIns="0" bIns="0" rtlCol="0"/>
          <a:lstStyle/>
          <a:p>
            <a:endParaRPr sz="1634"/>
          </a:p>
        </p:txBody>
      </p:sp>
      <p:sp>
        <p:nvSpPr>
          <p:cNvPr id="24" name="object 24"/>
          <p:cNvSpPr txBox="1"/>
          <p:nvPr/>
        </p:nvSpPr>
        <p:spPr>
          <a:xfrm>
            <a:off x="4278928" y="763484"/>
            <a:ext cx="693868" cy="167610"/>
          </a:xfrm>
          <a:prstGeom prst="rect">
            <a:avLst/>
          </a:prstGeom>
        </p:spPr>
        <p:txBody>
          <a:bodyPr vert="horz" wrap="square" lIns="0" tIns="0" rIns="0" bIns="0" rtlCol="0">
            <a:spAutoFit/>
          </a:bodyPr>
          <a:lstStyle/>
          <a:p>
            <a:pPr marL="11527"/>
            <a:r>
              <a:rPr sz="1089" b="1" spc="-5" dirty="0">
                <a:solidFill>
                  <a:srgbClr val="FFFFFF"/>
                </a:solidFill>
                <a:latin typeface="Arial"/>
                <a:cs typeface="Arial"/>
              </a:rPr>
              <a:t>Cliquer</a:t>
            </a:r>
            <a:r>
              <a:rPr sz="1089" b="1" spc="-73" dirty="0">
                <a:solidFill>
                  <a:srgbClr val="FFFFFF"/>
                </a:solidFill>
                <a:latin typeface="Arial"/>
                <a:cs typeface="Arial"/>
              </a:rPr>
              <a:t> </a:t>
            </a:r>
            <a:r>
              <a:rPr sz="1089" b="1" dirty="0">
                <a:solidFill>
                  <a:srgbClr val="FFFFFF"/>
                </a:solidFill>
                <a:latin typeface="Arial"/>
                <a:cs typeface="Arial"/>
              </a:rPr>
              <a:t>ici</a:t>
            </a:r>
            <a:endParaRPr sz="1089">
              <a:latin typeface="Arial"/>
              <a:cs typeface="Arial"/>
            </a:endParaRPr>
          </a:p>
        </p:txBody>
      </p:sp>
      <p:sp>
        <p:nvSpPr>
          <p:cNvPr id="25" name="Plus 24"/>
          <p:cNvSpPr/>
          <p:nvPr/>
        </p:nvSpPr>
        <p:spPr>
          <a:xfrm>
            <a:off x="8869812" y="5607195"/>
            <a:ext cx="455727" cy="4058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Moins 25"/>
          <p:cNvSpPr/>
          <p:nvPr/>
        </p:nvSpPr>
        <p:spPr>
          <a:xfrm>
            <a:off x="8732800" y="4470628"/>
            <a:ext cx="571736" cy="51078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Moins 26"/>
          <p:cNvSpPr/>
          <p:nvPr/>
        </p:nvSpPr>
        <p:spPr>
          <a:xfrm>
            <a:off x="8654620" y="3569581"/>
            <a:ext cx="571736" cy="51078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e la date 27"/>
          <p:cNvSpPr>
            <a:spLocks noGrp="1"/>
          </p:cNvSpPr>
          <p:nvPr>
            <p:ph type="dt" sz="half" idx="10"/>
          </p:nvPr>
        </p:nvSpPr>
        <p:spPr/>
        <p:txBody>
          <a:bodyPr/>
          <a:lstStyle/>
          <a:p>
            <a:fld id="{11C6FE14-6801-49D3-93D9-A4F6DABC1E60}" type="datetime1">
              <a:rPr lang="fr-FR" smtClean="0"/>
              <a:pPr/>
              <a:t>06/03/2019</a:t>
            </a:fld>
            <a:endParaRPr lang="en-US" dirty="0"/>
          </a:p>
        </p:txBody>
      </p:sp>
      <p:sp>
        <p:nvSpPr>
          <p:cNvPr id="29" name="Espace réservé du numéro de diapositive 28"/>
          <p:cNvSpPr>
            <a:spLocks noGrp="1"/>
          </p:cNvSpPr>
          <p:nvPr>
            <p:ph type="sldNum" sz="quarter" idx="12"/>
          </p:nvPr>
        </p:nvSpPr>
        <p:spPr/>
        <p:txBody>
          <a:bodyPr/>
          <a:lstStyle/>
          <a:p>
            <a:fld id="{D57F1E4F-1CFF-5643-939E-217C01CDF565}" type="slidenum">
              <a:rPr lang="en-US" smtClean="0"/>
              <a:pPr/>
              <a:t>225</a:t>
            </a:fld>
            <a:endParaRPr lang="en-US" dirty="0"/>
          </a:p>
        </p:txBody>
      </p:sp>
    </p:spTree>
    <p:extLst>
      <p:ext uri="{BB962C8B-B14F-4D97-AF65-F5344CB8AC3E}">
        <p14:creationId xmlns:p14="http://schemas.microsoft.com/office/powerpoint/2010/main" xmlns="" val="231735555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txBox="1"/>
          <p:nvPr/>
        </p:nvSpPr>
        <p:spPr>
          <a:xfrm>
            <a:off x="5247115" y="425541"/>
            <a:ext cx="3397880" cy="223459"/>
          </a:xfrm>
          <a:prstGeom prst="rect">
            <a:avLst/>
          </a:prstGeom>
        </p:spPr>
        <p:txBody>
          <a:bodyPr vert="horz" wrap="square" lIns="0" tIns="0" rIns="0" bIns="0" rtlCol="0">
            <a:spAutoFit/>
          </a:bodyPr>
          <a:lstStyle/>
          <a:p>
            <a:pPr marL="11527"/>
            <a:r>
              <a:rPr sz="1452" b="1" spc="-23" dirty="0">
                <a:solidFill>
                  <a:srgbClr val="538DD4"/>
                </a:solidFill>
                <a:latin typeface="Times New Roman"/>
                <a:cs typeface="Times New Roman"/>
              </a:rPr>
              <a:t>TABLEAU </a:t>
            </a:r>
            <a:r>
              <a:rPr sz="1452" b="1" spc="-5" dirty="0">
                <a:solidFill>
                  <a:srgbClr val="538DD4"/>
                </a:solidFill>
                <a:latin typeface="Times New Roman"/>
                <a:cs typeface="Times New Roman"/>
              </a:rPr>
              <a:t>DES </a:t>
            </a:r>
            <a:r>
              <a:rPr sz="1452" b="1" spc="-9" dirty="0">
                <a:solidFill>
                  <a:srgbClr val="538DD4"/>
                </a:solidFill>
                <a:latin typeface="Times New Roman"/>
                <a:cs typeface="Times New Roman"/>
              </a:rPr>
              <a:t>FLUX DE</a:t>
            </a:r>
            <a:r>
              <a:rPr sz="1452" b="1" spc="-32" dirty="0">
                <a:solidFill>
                  <a:srgbClr val="538DD4"/>
                </a:solidFill>
                <a:latin typeface="Times New Roman"/>
                <a:cs typeface="Times New Roman"/>
              </a:rPr>
              <a:t> </a:t>
            </a:r>
            <a:r>
              <a:rPr sz="1452" b="1" spc="-9" dirty="0">
                <a:solidFill>
                  <a:srgbClr val="538DD4"/>
                </a:solidFill>
                <a:latin typeface="Times New Roman"/>
                <a:cs typeface="Times New Roman"/>
              </a:rPr>
              <a:t>TRESORERIE</a:t>
            </a:r>
            <a:endParaRPr sz="1452">
              <a:latin typeface="Times New Roman"/>
              <a:cs typeface="Times New Roman"/>
            </a:endParaRPr>
          </a:p>
        </p:txBody>
      </p:sp>
      <p:graphicFrame>
        <p:nvGraphicFramePr>
          <p:cNvPr id="5" name="object 5"/>
          <p:cNvGraphicFramePr>
            <a:graphicFrameLocks noGrp="1"/>
          </p:cNvGraphicFramePr>
          <p:nvPr/>
        </p:nvGraphicFramePr>
        <p:xfrm>
          <a:off x="2070304" y="666435"/>
          <a:ext cx="8071916" cy="3817415"/>
        </p:xfrm>
        <a:graphic>
          <a:graphicData uri="http://schemas.openxmlformats.org/drawingml/2006/table">
            <a:tbl>
              <a:tblPr firstRow="1" bandRow="1">
                <a:tableStyleId>{2D5ABB26-0587-4C30-8999-92F81FD0307C}</a:tableStyleId>
              </a:tblPr>
              <a:tblGrid>
                <a:gridCol w="492392"/>
                <a:gridCol w="4232362"/>
                <a:gridCol w="688796"/>
                <a:gridCol w="690179"/>
                <a:gridCol w="1081604"/>
                <a:gridCol w="886583"/>
              </a:tblGrid>
              <a:tr h="508989">
                <a:tc>
                  <a:txBody>
                    <a:bodyPr/>
                    <a:lstStyle/>
                    <a:p>
                      <a:pPr algn="ctr">
                        <a:lnSpc>
                          <a:spcPct val="100000"/>
                        </a:lnSpc>
                        <a:spcBef>
                          <a:spcPts val="1120"/>
                        </a:spcBef>
                      </a:pPr>
                      <a:r>
                        <a:rPr sz="1500" b="1" spc="-5" dirty="0">
                          <a:solidFill>
                            <a:srgbClr val="FFFFFF"/>
                          </a:solidFill>
                          <a:latin typeface="Times New Roman"/>
                          <a:cs typeface="Times New Roman"/>
                        </a:rPr>
                        <a:t>REF</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gridSpan="2">
                  <a:txBody>
                    <a:bodyPr/>
                    <a:lstStyle/>
                    <a:p>
                      <a:pPr algn="ctr">
                        <a:lnSpc>
                          <a:spcPct val="100000"/>
                        </a:lnSpc>
                        <a:spcBef>
                          <a:spcPts val="1120"/>
                        </a:spcBef>
                      </a:pPr>
                      <a:r>
                        <a:rPr sz="1500" b="1" spc="-5" dirty="0">
                          <a:solidFill>
                            <a:srgbClr val="FFFFFF"/>
                          </a:solidFill>
                          <a:latin typeface="Times New Roman"/>
                          <a:cs typeface="Times New Roman"/>
                        </a:rPr>
                        <a:t>LIBELLES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hMerge="1">
                  <a:txBody>
                    <a:bodyPr/>
                    <a:lstStyle/>
                    <a:p>
                      <a:endParaRPr/>
                    </a:p>
                  </a:txBody>
                  <a:tcPr marL="0" marR="0" marT="0" marB="0"/>
                </a:tc>
                <a:tc>
                  <a:txBody>
                    <a:bodyPr/>
                    <a:lstStyle/>
                    <a:p>
                      <a:pPr marL="171450">
                        <a:lnSpc>
                          <a:spcPct val="100000"/>
                        </a:lnSpc>
                        <a:spcBef>
                          <a:spcPts val="1120"/>
                        </a:spcBef>
                      </a:pPr>
                      <a:r>
                        <a:rPr sz="1500" b="1" spc="-5" dirty="0">
                          <a:solidFill>
                            <a:srgbClr val="FFFFFF"/>
                          </a:solidFill>
                          <a:latin typeface="Times New Roman"/>
                          <a:cs typeface="Times New Roman"/>
                        </a:rPr>
                        <a:t>Note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a:txBody>
                    <a:bodyPr/>
                    <a:lstStyle/>
                    <a:p>
                      <a:pPr algn="ctr">
                        <a:lnSpc>
                          <a:spcPct val="100000"/>
                        </a:lnSpc>
                        <a:spcBef>
                          <a:spcPts val="15"/>
                        </a:spcBef>
                      </a:pPr>
                      <a:r>
                        <a:rPr sz="1500" b="1" spc="-10" dirty="0">
                          <a:solidFill>
                            <a:srgbClr val="FFFFFF"/>
                          </a:solidFill>
                          <a:latin typeface="Times New Roman"/>
                          <a:cs typeface="Times New Roman"/>
                        </a:rPr>
                        <a:t>EXERCICE</a:t>
                      </a:r>
                      <a:endParaRPr sz="1500">
                        <a:latin typeface="Times New Roman"/>
                        <a:cs typeface="Times New Roman"/>
                      </a:endParaRPr>
                    </a:p>
                    <a:p>
                      <a:pPr algn="ctr">
                        <a:lnSpc>
                          <a:spcPct val="100000"/>
                        </a:lnSpc>
                        <a:spcBef>
                          <a:spcPts val="285"/>
                        </a:spcBef>
                      </a:pPr>
                      <a:r>
                        <a:rPr sz="1500" b="1" dirty="0">
                          <a:solidFill>
                            <a:srgbClr val="FFFFFF"/>
                          </a:solidFill>
                          <a:latin typeface="Times New Roman"/>
                          <a:cs typeface="Times New Roman"/>
                        </a:rPr>
                        <a:t>N</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a:txBody>
                    <a:bodyPr/>
                    <a:lstStyle/>
                    <a:p>
                      <a:pPr marL="342265" marR="5080" indent="-330835">
                        <a:lnSpc>
                          <a:spcPct val="114999"/>
                        </a:lnSpc>
                        <a:spcBef>
                          <a:spcPts val="35"/>
                        </a:spcBef>
                      </a:pPr>
                      <a:r>
                        <a:rPr sz="1300" b="1" spc="-5" dirty="0">
                          <a:solidFill>
                            <a:srgbClr val="FFFFFF"/>
                          </a:solidFill>
                          <a:latin typeface="Times New Roman"/>
                          <a:cs typeface="Times New Roman"/>
                        </a:rPr>
                        <a:t>E</a:t>
                      </a:r>
                      <a:r>
                        <a:rPr sz="1300" b="1" spc="-10" dirty="0">
                          <a:solidFill>
                            <a:srgbClr val="FFFFFF"/>
                          </a:solidFill>
                          <a:latin typeface="Times New Roman"/>
                          <a:cs typeface="Times New Roman"/>
                        </a:rPr>
                        <a:t>X</a:t>
                      </a:r>
                      <a:r>
                        <a:rPr sz="1300" b="1" spc="-5" dirty="0">
                          <a:solidFill>
                            <a:srgbClr val="FFFFFF"/>
                          </a:solidFill>
                          <a:latin typeface="Times New Roman"/>
                          <a:cs typeface="Times New Roman"/>
                        </a:rPr>
                        <a:t>E</a:t>
                      </a:r>
                      <a:r>
                        <a:rPr sz="1300" b="1" spc="-10" dirty="0">
                          <a:solidFill>
                            <a:srgbClr val="FFFFFF"/>
                          </a:solidFill>
                          <a:latin typeface="Times New Roman"/>
                          <a:cs typeface="Times New Roman"/>
                        </a:rPr>
                        <a:t>RC</a:t>
                      </a:r>
                      <a:r>
                        <a:rPr sz="1300" b="1" spc="5" dirty="0">
                          <a:solidFill>
                            <a:srgbClr val="FFFFFF"/>
                          </a:solidFill>
                          <a:latin typeface="Times New Roman"/>
                          <a:cs typeface="Times New Roman"/>
                        </a:rPr>
                        <a:t>I</a:t>
                      </a:r>
                      <a:r>
                        <a:rPr sz="1300" b="1" spc="-10" dirty="0">
                          <a:solidFill>
                            <a:srgbClr val="FFFFFF"/>
                          </a:solidFill>
                          <a:latin typeface="Times New Roman"/>
                          <a:cs typeface="Times New Roman"/>
                        </a:rPr>
                        <a:t>C</a:t>
                      </a:r>
                      <a:r>
                        <a:rPr sz="1300" b="1" dirty="0">
                          <a:solidFill>
                            <a:srgbClr val="FFFFFF"/>
                          </a:solidFill>
                          <a:latin typeface="Times New Roman"/>
                          <a:cs typeface="Times New Roman"/>
                        </a:rPr>
                        <a:t>E  </a:t>
                      </a:r>
                      <a:r>
                        <a:rPr sz="1300" b="1" spc="-5" dirty="0">
                          <a:solidFill>
                            <a:srgbClr val="FFFFFF"/>
                          </a:solidFill>
                          <a:latin typeface="Times New Roman"/>
                          <a:cs typeface="Times New Roman"/>
                        </a:rPr>
                        <a:t>N-1</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r>
              <a:tr h="508989">
                <a:tc>
                  <a:txBody>
                    <a:bodyPr/>
                    <a:lstStyle/>
                    <a:p>
                      <a:pPr marL="1270" algn="ctr">
                        <a:lnSpc>
                          <a:spcPct val="100000"/>
                        </a:lnSpc>
                        <a:spcBef>
                          <a:spcPts val="1120"/>
                        </a:spcBef>
                      </a:pPr>
                      <a:r>
                        <a:rPr sz="1500" b="1" spc="-20" dirty="0">
                          <a:latin typeface="Times New Roman"/>
                          <a:cs typeface="Times New Roman"/>
                        </a:rPr>
                        <a:t>ZA</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20" dirty="0">
                          <a:solidFill>
                            <a:srgbClr val="FFFFFF"/>
                          </a:solidFill>
                          <a:latin typeface="Times New Roman"/>
                          <a:cs typeface="Times New Roman"/>
                        </a:rPr>
                        <a:t>Trésorerie </a:t>
                      </a:r>
                      <a:r>
                        <a:rPr sz="1500" b="1" spc="-5" dirty="0">
                          <a:solidFill>
                            <a:srgbClr val="FFFFFF"/>
                          </a:solidFill>
                          <a:latin typeface="Times New Roman"/>
                          <a:cs typeface="Times New Roman"/>
                        </a:rPr>
                        <a:t>nette </a:t>
                      </a:r>
                      <a:r>
                        <a:rPr sz="1500" b="1" dirty="0">
                          <a:solidFill>
                            <a:srgbClr val="FFFFFF"/>
                          </a:solidFill>
                          <a:latin typeface="Times New Roman"/>
                          <a:cs typeface="Times New Roman"/>
                        </a:rPr>
                        <a:t>au </a:t>
                      </a:r>
                      <a:r>
                        <a:rPr sz="1500" b="1" spc="5" dirty="0">
                          <a:solidFill>
                            <a:srgbClr val="FFFFFF"/>
                          </a:solidFill>
                          <a:latin typeface="Times New Roman"/>
                          <a:cs typeface="Times New Roman"/>
                        </a:rPr>
                        <a:t>1</a:t>
                      </a:r>
                      <a:r>
                        <a:rPr sz="1400" b="1" spc="7" baseline="26455" dirty="0">
                          <a:solidFill>
                            <a:srgbClr val="FFFFFF"/>
                          </a:solidFill>
                          <a:latin typeface="Times New Roman"/>
                          <a:cs typeface="Times New Roman"/>
                        </a:rPr>
                        <a:t>er</a:t>
                      </a:r>
                      <a:r>
                        <a:rPr sz="1400" b="1" spc="179" baseline="26455" dirty="0">
                          <a:solidFill>
                            <a:srgbClr val="FFFFFF"/>
                          </a:solidFill>
                          <a:latin typeface="Times New Roman"/>
                          <a:cs typeface="Times New Roman"/>
                        </a:rPr>
                        <a:t> </a:t>
                      </a:r>
                      <a:r>
                        <a:rPr sz="1500" b="1" spc="-5" dirty="0">
                          <a:solidFill>
                            <a:srgbClr val="FFFFFF"/>
                          </a:solidFill>
                          <a:latin typeface="Times New Roman"/>
                          <a:cs typeface="Times New Roman"/>
                        </a:rPr>
                        <a:t>janvier</a:t>
                      </a:r>
                      <a:endParaRPr sz="1500">
                        <a:latin typeface="Times New Roman"/>
                        <a:cs typeface="Times New Roman"/>
                      </a:endParaRPr>
                    </a:p>
                    <a:p>
                      <a:pPr>
                        <a:lnSpc>
                          <a:spcPct val="100000"/>
                        </a:lnSpc>
                        <a:spcBef>
                          <a:spcPts val="285"/>
                        </a:spcBef>
                      </a:pPr>
                      <a:r>
                        <a:rPr sz="1500" spc="-10" dirty="0">
                          <a:solidFill>
                            <a:srgbClr val="FFFFFF"/>
                          </a:solidFill>
                          <a:latin typeface="Times New Roman"/>
                          <a:cs typeface="Times New Roman"/>
                        </a:rPr>
                        <a:t>(Trésorerie </a:t>
                      </a:r>
                      <a:r>
                        <a:rPr sz="1500" spc="-5" dirty="0">
                          <a:solidFill>
                            <a:srgbClr val="FFFFFF"/>
                          </a:solidFill>
                          <a:latin typeface="Times New Roman"/>
                          <a:cs typeface="Times New Roman"/>
                        </a:rPr>
                        <a:t>actif </a:t>
                      </a:r>
                      <a:r>
                        <a:rPr sz="1500" spc="-10" dirty="0">
                          <a:solidFill>
                            <a:srgbClr val="FFFFFF"/>
                          </a:solidFill>
                          <a:latin typeface="Times New Roman"/>
                          <a:cs typeface="Times New Roman"/>
                        </a:rPr>
                        <a:t>N-1 </a:t>
                      </a:r>
                      <a:r>
                        <a:rPr sz="1500" spc="-5" dirty="0">
                          <a:solidFill>
                            <a:srgbClr val="FFFFFF"/>
                          </a:solidFill>
                          <a:latin typeface="Times New Roman"/>
                          <a:cs typeface="Times New Roman"/>
                        </a:rPr>
                        <a:t>- </a:t>
                      </a:r>
                      <a:r>
                        <a:rPr sz="1500" spc="-15" dirty="0">
                          <a:solidFill>
                            <a:srgbClr val="FFFFFF"/>
                          </a:solidFill>
                          <a:latin typeface="Times New Roman"/>
                          <a:cs typeface="Times New Roman"/>
                        </a:rPr>
                        <a:t>Trésorerie </a:t>
                      </a:r>
                      <a:r>
                        <a:rPr sz="1500" spc="-5" dirty="0">
                          <a:solidFill>
                            <a:srgbClr val="FFFFFF"/>
                          </a:solidFill>
                          <a:latin typeface="Times New Roman"/>
                          <a:cs typeface="Times New Roman"/>
                        </a:rPr>
                        <a:t>passif</a:t>
                      </a:r>
                      <a:r>
                        <a:rPr sz="1500" spc="170" dirty="0">
                          <a:solidFill>
                            <a:srgbClr val="FFFFFF"/>
                          </a:solidFill>
                          <a:latin typeface="Times New Roman"/>
                          <a:cs typeface="Times New Roman"/>
                        </a:rPr>
                        <a:t> </a:t>
                      </a:r>
                      <a:r>
                        <a:rPr sz="1500" spc="-5" dirty="0">
                          <a:solidFill>
                            <a:srgbClr val="FFFFFF"/>
                          </a:solidFill>
                          <a:latin typeface="Times New Roman"/>
                          <a:cs typeface="Times New Roman"/>
                        </a:rPr>
                        <a:t>N-1)</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pPr algn="ctr">
                        <a:lnSpc>
                          <a:spcPct val="100000"/>
                        </a:lnSpc>
                        <a:spcBef>
                          <a:spcPts val="1120"/>
                        </a:spcBef>
                      </a:pPr>
                      <a:r>
                        <a:rPr sz="1500" b="1" dirty="0">
                          <a:solidFill>
                            <a:srgbClr val="FFFFFF"/>
                          </a:solidFill>
                          <a:latin typeface="Times New Roman"/>
                          <a:cs typeface="Times New Roman"/>
                        </a:rPr>
                        <a:t>A</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7F63A1"/>
                    </a:solidFill>
                  </a:tcPr>
                </a:tc>
              </a:tr>
              <a:tr h="508989">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Flux de </a:t>
                      </a:r>
                      <a:r>
                        <a:rPr sz="1500" b="1" spc="-10" dirty="0">
                          <a:latin typeface="Times New Roman"/>
                          <a:cs typeface="Times New Roman"/>
                        </a:rPr>
                        <a:t>trésorerie </a:t>
                      </a:r>
                      <a:r>
                        <a:rPr sz="1500" b="1" spc="-5" dirty="0">
                          <a:latin typeface="Times New Roman"/>
                          <a:cs typeface="Times New Roman"/>
                        </a:rPr>
                        <a:t>provenant des</a:t>
                      </a:r>
                      <a:r>
                        <a:rPr sz="1500" b="1" spc="55" dirty="0">
                          <a:latin typeface="Times New Roman"/>
                          <a:cs typeface="Times New Roman"/>
                        </a:rPr>
                        <a:t> </a:t>
                      </a:r>
                      <a:r>
                        <a:rPr sz="1500" b="1" spc="-5" dirty="0">
                          <a:latin typeface="Times New Roman"/>
                          <a:cs typeface="Times New Roman"/>
                        </a:rPr>
                        <a:t>activités</a:t>
                      </a:r>
                      <a:endParaRPr sz="1500">
                        <a:latin typeface="Times New Roman"/>
                        <a:cs typeface="Times New Roman"/>
                      </a:endParaRPr>
                    </a:p>
                    <a:p>
                      <a:pPr>
                        <a:lnSpc>
                          <a:spcPct val="100000"/>
                        </a:lnSpc>
                        <a:spcBef>
                          <a:spcPts val="285"/>
                        </a:spcBef>
                      </a:pPr>
                      <a:r>
                        <a:rPr sz="1500" b="1" spc="-5" dirty="0">
                          <a:latin typeface="Times New Roman"/>
                          <a:cs typeface="Times New Roman"/>
                        </a:rPr>
                        <a:t>opérationnelles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54494">
                <a:tc>
                  <a:txBody>
                    <a:bodyPr/>
                    <a:lstStyle/>
                    <a:p>
                      <a:pPr algn="ctr">
                        <a:lnSpc>
                          <a:spcPct val="100000"/>
                        </a:lnSpc>
                        <a:spcBef>
                          <a:spcPts val="15"/>
                        </a:spcBef>
                      </a:pPr>
                      <a:r>
                        <a:rPr sz="1500" spc="-65" dirty="0">
                          <a:latin typeface="Times New Roman"/>
                          <a:cs typeface="Times New Roman"/>
                        </a:rPr>
                        <a:t>FA</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01600">
                        <a:lnSpc>
                          <a:spcPct val="100000"/>
                        </a:lnSpc>
                        <a:spcBef>
                          <a:spcPts val="15"/>
                        </a:spcBef>
                      </a:pPr>
                      <a:r>
                        <a:rPr sz="1500" b="1" spc="-5" dirty="0">
                          <a:latin typeface="Times New Roman"/>
                          <a:cs typeface="Times New Roman"/>
                        </a:rPr>
                        <a:t>Capacité d'Autofinancement Globale</a:t>
                      </a:r>
                      <a:r>
                        <a:rPr sz="1500" b="1" spc="65" dirty="0">
                          <a:latin typeface="Times New Roman"/>
                          <a:cs typeface="Times New Roman"/>
                        </a:rPr>
                        <a:t> </a:t>
                      </a:r>
                      <a:r>
                        <a:rPr sz="1500" b="1" spc="-10" dirty="0">
                          <a:latin typeface="Times New Roman"/>
                          <a:cs typeface="Times New Roman"/>
                        </a:rPr>
                        <a:t>(CAFG)</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marL="635" algn="ctr">
                        <a:lnSpc>
                          <a:spcPct val="100000"/>
                        </a:lnSpc>
                        <a:spcBef>
                          <a:spcPts val="15"/>
                        </a:spcBef>
                      </a:pPr>
                      <a:r>
                        <a:rPr sz="1500" spc="-5" dirty="0">
                          <a:latin typeface="Times New Roman"/>
                          <a:cs typeface="Times New Roman"/>
                        </a:rPr>
                        <a:t>FB</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49530">
                        <a:lnSpc>
                          <a:spcPct val="100000"/>
                        </a:lnSpc>
                        <a:spcBef>
                          <a:spcPts val="15"/>
                        </a:spcBef>
                      </a:pPr>
                      <a:r>
                        <a:rPr sz="1500" spc="-5" dirty="0">
                          <a:latin typeface="Times New Roman"/>
                          <a:cs typeface="Times New Roman"/>
                        </a:rPr>
                        <a:t>- </a:t>
                      </a:r>
                      <a:r>
                        <a:rPr sz="1500" spc="-25" dirty="0">
                          <a:latin typeface="Times New Roman"/>
                          <a:cs typeface="Times New Roman"/>
                        </a:rPr>
                        <a:t>Variation </a:t>
                      </a:r>
                      <a:r>
                        <a:rPr sz="1500" dirty="0">
                          <a:latin typeface="Times New Roman"/>
                          <a:cs typeface="Times New Roman"/>
                        </a:rPr>
                        <a:t>de </a:t>
                      </a:r>
                      <a:r>
                        <a:rPr sz="1500" spc="-5" dirty="0">
                          <a:latin typeface="Times New Roman"/>
                          <a:cs typeface="Times New Roman"/>
                        </a:rPr>
                        <a:t>l’Actif circulant </a:t>
                      </a:r>
                      <a:r>
                        <a:rPr sz="1500" spc="-10" dirty="0">
                          <a:latin typeface="Times New Roman"/>
                          <a:cs typeface="Times New Roman"/>
                        </a:rPr>
                        <a:t>HAO</a:t>
                      </a:r>
                      <a:r>
                        <a:rPr sz="1500" spc="85" dirty="0">
                          <a:latin typeface="Times New Roman"/>
                          <a:cs typeface="Times New Roman"/>
                        </a:rPr>
                        <a:t> </a:t>
                      </a:r>
                      <a:r>
                        <a:rPr sz="1400" spc="7" baseline="26455" dirty="0">
                          <a:latin typeface="Times New Roman"/>
                          <a:cs typeface="Times New Roman"/>
                        </a:rPr>
                        <a:t>(1)</a:t>
                      </a:r>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marL="635" algn="ctr">
                        <a:lnSpc>
                          <a:spcPct val="100000"/>
                        </a:lnSpc>
                        <a:spcBef>
                          <a:spcPts val="15"/>
                        </a:spcBef>
                      </a:pPr>
                      <a:r>
                        <a:rPr sz="1500" spc="-5" dirty="0">
                          <a:latin typeface="Times New Roman"/>
                          <a:cs typeface="Times New Roman"/>
                        </a:rPr>
                        <a:t>FC</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25" dirty="0">
                          <a:latin typeface="Times New Roman"/>
                          <a:cs typeface="Times New Roman"/>
                        </a:rPr>
                        <a:t>Variation </a:t>
                      </a:r>
                      <a:r>
                        <a:rPr sz="1500" spc="-5" dirty="0">
                          <a:latin typeface="Times New Roman"/>
                          <a:cs typeface="Times New Roman"/>
                        </a:rPr>
                        <a:t>des stocks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algn="ctr">
                        <a:lnSpc>
                          <a:spcPct val="100000"/>
                        </a:lnSpc>
                        <a:spcBef>
                          <a:spcPts val="15"/>
                        </a:spcBef>
                      </a:pPr>
                      <a:r>
                        <a:rPr sz="1500" spc="-5" dirty="0">
                          <a:latin typeface="Times New Roman"/>
                          <a:cs typeface="Times New Roman"/>
                        </a:rPr>
                        <a:t>FD</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25" dirty="0">
                          <a:latin typeface="Times New Roman"/>
                          <a:cs typeface="Times New Roman"/>
                        </a:rPr>
                        <a:t>Variation </a:t>
                      </a:r>
                      <a:r>
                        <a:rPr sz="1500" spc="-5" dirty="0">
                          <a:latin typeface="Times New Roman"/>
                          <a:cs typeface="Times New Roman"/>
                        </a:rPr>
                        <a:t>des</a:t>
                      </a:r>
                      <a:r>
                        <a:rPr sz="1500" spc="5" dirty="0">
                          <a:latin typeface="Times New Roman"/>
                          <a:cs typeface="Times New Roman"/>
                        </a:rPr>
                        <a:t> </a:t>
                      </a:r>
                      <a:r>
                        <a:rPr sz="1500" spc="-5" dirty="0">
                          <a:latin typeface="Times New Roman"/>
                          <a:cs typeface="Times New Roman"/>
                        </a:rPr>
                        <a:t>créances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marL="1905" algn="ctr">
                        <a:lnSpc>
                          <a:spcPct val="100000"/>
                        </a:lnSpc>
                        <a:spcBef>
                          <a:spcPts val="15"/>
                        </a:spcBef>
                      </a:pPr>
                      <a:r>
                        <a:rPr sz="1500" spc="-5" dirty="0">
                          <a:latin typeface="Times New Roman"/>
                          <a:cs typeface="Times New Roman"/>
                        </a:rPr>
                        <a:t>FE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25" dirty="0">
                          <a:latin typeface="Times New Roman"/>
                          <a:cs typeface="Times New Roman"/>
                        </a:rPr>
                        <a:t>Variation </a:t>
                      </a:r>
                      <a:r>
                        <a:rPr sz="1500" dirty="0">
                          <a:latin typeface="Times New Roman"/>
                          <a:cs typeface="Times New Roman"/>
                        </a:rPr>
                        <a:t>du </a:t>
                      </a:r>
                      <a:r>
                        <a:rPr sz="1500" spc="-5" dirty="0">
                          <a:latin typeface="Times New Roman"/>
                          <a:cs typeface="Times New Roman"/>
                        </a:rPr>
                        <a:t>passif circulant</a:t>
                      </a:r>
                      <a:r>
                        <a:rPr sz="1500" spc="80" dirty="0">
                          <a:latin typeface="Times New Roman"/>
                          <a:cs typeface="Times New Roman"/>
                        </a:rPr>
                        <a:t> </a:t>
                      </a:r>
                      <a:r>
                        <a:rPr sz="1400" b="1" spc="7" baseline="26455" dirty="0">
                          <a:latin typeface="Times New Roman"/>
                          <a:cs typeface="Times New Roman"/>
                        </a:rPr>
                        <a:t>(1)</a:t>
                      </a:r>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endParaRPr sz="1400" baseline="26455">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20" dirty="0">
                          <a:latin typeface="Times New Roman"/>
                          <a:cs typeface="Times New Roman"/>
                        </a:rPr>
                        <a:t>Variation </a:t>
                      </a:r>
                      <a:r>
                        <a:rPr sz="1500" b="1" spc="-5" dirty="0">
                          <a:latin typeface="Times New Roman"/>
                          <a:cs typeface="Times New Roman"/>
                        </a:rPr>
                        <a:t>du BF lié aux activités</a:t>
                      </a:r>
                      <a:r>
                        <a:rPr sz="1500" b="1" spc="35" dirty="0">
                          <a:latin typeface="Times New Roman"/>
                          <a:cs typeface="Times New Roman"/>
                        </a:rPr>
                        <a:t> </a:t>
                      </a:r>
                      <a:r>
                        <a:rPr sz="1500" b="1" spc="-5" dirty="0">
                          <a:latin typeface="Times New Roman"/>
                          <a:cs typeface="Times New Roman"/>
                        </a:rPr>
                        <a:t>opérationnelles</a:t>
                      </a:r>
                      <a:endParaRPr sz="1500">
                        <a:latin typeface="Times New Roman"/>
                        <a:cs typeface="Times New Roman"/>
                      </a:endParaRPr>
                    </a:p>
                    <a:p>
                      <a:pPr marL="49530">
                        <a:lnSpc>
                          <a:spcPct val="100000"/>
                        </a:lnSpc>
                        <a:spcBef>
                          <a:spcPts val="285"/>
                        </a:spcBef>
                      </a:pPr>
                      <a:r>
                        <a:rPr sz="1500" b="1" spc="-5" dirty="0">
                          <a:latin typeface="Times New Roman"/>
                          <a:cs typeface="Times New Roman"/>
                        </a:rPr>
                        <a:t>(FB+FC+FD+FE) :</a:t>
                      </a:r>
                      <a:r>
                        <a:rPr sz="1500" b="1" spc="-75" dirty="0">
                          <a:latin typeface="Times New Roman"/>
                          <a:cs typeface="Times New Roman"/>
                        </a:rPr>
                        <a:t> </a:t>
                      </a:r>
                      <a:r>
                        <a:rPr sz="1500" b="1" spc="-5" dirty="0">
                          <a:latin typeface="Times New Roman"/>
                          <a:cs typeface="Times New Roman"/>
                        </a:rPr>
                        <a:t>………...............</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algn="ctr">
                        <a:lnSpc>
                          <a:spcPct val="100000"/>
                        </a:lnSpc>
                        <a:spcBef>
                          <a:spcPts val="1120"/>
                        </a:spcBef>
                      </a:pPr>
                      <a:r>
                        <a:rPr sz="1500" b="1" spc="-20" dirty="0">
                          <a:latin typeface="Times New Roman"/>
                          <a:cs typeface="Times New Roman"/>
                        </a:rPr>
                        <a:t>ZB</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solidFill>
                            <a:srgbClr val="FFFFFF"/>
                          </a:solidFill>
                          <a:latin typeface="Times New Roman"/>
                          <a:cs typeface="Times New Roman"/>
                        </a:rPr>
                        <a:t>Flux de </a:t>
                      </a:r>
                      <a:r>
                        <a:rPr sz="1500" b="1" spc="-10" dirty="0">
                          <a:solidFill>
                            <a:srgbClr val="FFFFFF"/>
                          </a:solidFill>
                          <a:latin typeface="Times New Roman"/>
                          <a:cs typeface="Times New Roman"/>
                        </a:rPr>
                        <a:t>trésorerie </a:t>
                      </a:r>
                      <a:r>
                        <a:rPr sz="1500" b="1" spc="-5" dirty="0">
                          <a:solidFill>
                            <a:srgbClr val="FFFFFF"/>
                          </a:solidFill>
                          <a:latin typeface="Times New Roman"/>
                          <a:cs typeface="Times New Roman"/>
                        </a:rPr>
                        <a:t>provenant des</a:t>
                      </a:r>
                      <a:r>
                        <a:rPr sz="1500" b="1" spc="55" dirty="0">
                          <a:solidFill>
                            <a:srgbClr val="FFFFFF"/>
                          </a:solidFill>
                          <a:latin typeface="Times New Roman"/>
                          <a:cs typeface="Times New Roman"/>
                        </a:rPr>
                        <a:t> </a:t>
                      </a:r>
                      <a:r>
                        <a:rPr sz="1500" b="1" spc="-5" dirty="0">
                          <a:solidFill>
                            <a:srgbClr val="FFFFFF"/>
                          </a:solidFill>
                          <a:latin typeface="Times New Roman"/>
                          <a:cs typeface="Times New Roman"/>
                        </a:rPr>
                        <a:t>activités</a:t>
                      </a:r>
                      <a:endParaRPr sz="1500">
                        <a:latin typeface="Times New Roman"/>
                        <a:cs typeface="Times New Roman"/>
                      </a:endParaRPr>
                    </a:p>
                    <a:p>
                      <a:pPr>
                        <a:lnSpc>
                          <a:spcPct val="100000"/>
                        </a:lnSpc>
                        <a:spcBef>
                          <a:spcPts val="285"/>
                        </a:spcBef>
                      </a:pPr>
                      <a:r>
                        <a:rPr sz="1500" b="1" spc="-5" dirty="0">
                          <a:solidFill>
                            <a:srgbClr val="FFFFFF"/>
                          </a:solidFill>
                          <a:latin typeface="Times New Roman"/>
                          <a:cs typeface="Times New Roman"/>
                        </a:rPr>
                        <a:t>opérationnelles </a:t>
                      </a:r>
                      <a:r>
                        <a:rPr sz="1500" b="1" spc="-10" dirty="0">
                          <a:solidFill>
                            <a:srgbClr val="FFFFFF"/>
                          </a:solidFill>
                          <a:latin typeface="Times New Roman"/>
                          <a:cs typeface="Times New Roman"/>
                        </a:rPr>
                        <a:t>(somme </a:t>
                      </a:r>
                      <a:r>
                        <a:rPr sz="1500" b="1" spc="-70" dirty="0">
                          <a:solidFill>
                            <a:srgbClr val="FFFFFF"/>
                          </a:solidFill>
                          <a:latin typeface="Times New Roman"/>
                          <a:cs typeface="Times New Roman"/>
                        </a:rPr>
                        <a:t>FA </a:t>
                      </a:r>
                      <a:r>
                        <a:rPr sz="1500" b="1" spc="-5" dirty="0">
                          <a:solidFill>
                            <a:srgbClr val="FFFFFF"/>
                          </a:solidFill>
                          <a:latin typeface="Times New Roman"/>
                          <a:cs typeface="Times New Roman"/>
                        </a:rPr>
                        <a:t>à</a:t>
                      </a:r>
                      <a:r>
                        <a:rPr sz="1500" b="1" spc="50" dirty="0">
                          <a:solidFill>
                            <a:srgbClr val="FFFFFF"/>
                          </a:solidFill>
                          <a:latin typeface="Times New Roman"/>
                          <a:cs typeface="Times New Roman"/>
                        </a:rPr>
                        <a:t> </a:t>
                      </a:r>
                      <a:r>
                        <a:rPr sz="1500" b="1" spc="-5" dirty="0">
                          <a:solidFill>
                            <a:srgbClr val="FFFFFF"/>
                          </a:solidFill>
                          <a:latin typeface="Times New Roman"/>
                          <a:cs typeface="Times New Roman"/>
                        </a:rPr>
                        <a:t>FE)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pPr marL="635" algn="ctr">
                        <a:lnSpc>
                          <a:spcPct val="100000"/>
                        </a:lnSpc>
                        <a:spcBef>
                          <a:spcPts val="1120"/>
                        </a:spcBef>
                      </a:pPr>
                      <a:r>
                        <a:rPr sz="1500" b="1" dirty="0">
                          <a:solidFill>
                            <a:srgbClr val="FFFFFF"/>
                          </a:solidFill>
                          <a:latin typeface="Times New Roman"/>
                          <a:cs typeface="Times New Roman"/>
                        </a:rPr>
                        <a:t>B</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bl>
          </a:graphicData>
        </a:graphic>
      </p:graphicFrame>
      <p:sp>
        <p:nvSpPr>
          <p:cNvPr id="6" name="object 6"/>
          <p:cNvSpPr/>
          <p:nvPr/>
        </p:nvSpPr>
        <p:spPr>
          <a:xfrm>
            <a:off x="8113410" y="5706778"/>
            <a:ext cx="1781465" cy="573996"/>
          </a:xfrm>
          <a:prstGeom prst="rect">
            <a:avLst/>
          </a:prstGeom>
          <a:blipFill>
            <a:blip r:embed="rId2" cstate="print"/>
            <a:stretch>
              <a:fillRect/>
            </a:stretch>
          </a:blipFill>
        </p:spPr>
        <p:txBody>
          <a:bodyPr wrap="square" lIns="0" tIns="0" rIns="0" bIns="0" rtlCol="0"/>
          <a:lstStyle/>
          <a:p>
            <a:endParaRPr sz="1634"/>
          </a:p>
        </p:txBody>
      </p:sp>
      <p:sp>
        <p:nvSpPr>
          <p:cNvPr id="7" name="object 7"/>
          <p:cNvSpPr txBox="1"/>
          <p:nvPr/>
        </p:nvSpPr>
        <p:spPr>
          <a:xfrm>
            <a:off x="8471182" y="5849699"/>
            <a:ext cx="1067889" cy="279307"/>
          </a:xfrm>
          <a:prstGeom prst="rect">
            <a:avLst/>
          </a:prstGeom>
        </p:spPr>
        <p:txBody>
          <a:bodyPr vert="horz" wrap="square" lIns="0" tIns="0" rIns="0" bIns="0" rtlCol="0">
            <a:spAutoFit/>
          </a:bodyPr>
          <a:lstStyle/>
          <a:p>
            <a:pPr marL="11527"/>
            <a:r>
              <a:rPr sz="1815" b="1" spc="-5" dirty="0">
                <a:solidFill>
                  <a:srgbClr val="FFFFFF"/>
                </a:solidFill>
                <a:latin typeface="Bookman Old Style"/>
                <a:cs typeface="Bookman Old Style"/>
              </a:rPr>
              <a:t>RE</a:t>
            </a:r>
            <a:r>
              <a:rPr sz="1815" b="1" dirty="0">
                <a:solidFill>
                  <a:srgbClr val="FFFFFF"/>
                </a:solidFill>
                <a:latin typeface="Bookman Old Style"/>
                <a:cs typeface="Bookman Old Style"/>
              </a:rPr>
              <a:t>T</a:t>
            </a:r>
            <a:r>
              <a:rPr sz="1815" b="1" spc="5" dirty="0">
                <a:solidFill>
                  <a:srgbClr val="FFFFFF"/>
                </a:solidFill>
                <a:latin typeface="Bookman Old Style"/>
                <a:cs typeface="Bookman Old Style"/>
              </a:rPr>
              <a:t>OU</a:t>
            </a:r>
            <a:r>
              <a:rPr sz="1815" b="1" dirty="0">
                <a:solidFill>
                  <a:srgbClr val="FFFFFF"/>
                </a:solidFill>
                <a:latin typeface="Bookman Old Style"/>
                <a:cs typeface="Bookman Old Style"/>
              </a:rPr>
              <a:t>R</a:t>
            </a:r>
            <a:endParaRPr sz="1815">
              <a:latin typeface="Bookman Old Style"/>
              <a:cs typeface="Bookman Old Style"/>
            </a:endParaRPr>
          </a:p>
        </p:txBody>
      </p:sp>
      <p:sp>
        <p:nvSpPr>
          <p:cNvPr id="8" name="Espace réservé de la date 7"/>
          <p:cNvSpPr>
            <a:spLocks noGrp="1"/>
          </p:cNvSpPr>
          <p:nvPr>
            <p:ph type="dt" sz="half" idx="6"/>
          </p:nvPr>
        </p:nvSpPr>
        <p:spPr/>
        <p:txBody>
          <a:bodyPr/>
          <a:lstStyle/>
          <a:p>
            <a:fld id="{7C807F3F-DFEC-42C4-A238-C35F607B3907}" type="datetime1">
              <a:rPr lang="fr-FR" smtClean="0"/>
              <a:pPr/>
              <a:t>06/03/2019</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226</a:t>
            </a:fld>
            <a:endParaRPr lang="fr-FR"/>
          </a:p>
        </p:txBody>
      </p:sp>
    </p:spTree>
    <p:extLst>
      <p:ext uri="{BB962C8B-B14F-4D97-AF65-F5344CB8AC3E}">
        <p14:creationId xmlns:p14="http://schemas.microsoft.com/office/powerpoint/2010/main" xmlns="" val="83326144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467497"/>
            <a:ext cx="8298753" cy="558782"/>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a:spLocks noGrp="1"/>
          </p:cNvSpPr>
          <p:nvPr>
            <p:ph type="title"/>
          </p:nvPr>
        </p:nvSpPr>
        <p:spPr>
          <a:xfrm>
            <a:off x="2176574" y="562931"/>
            <a:ext cx="7815238" cy="335156"/>
          </a:xfrm>
          <a:prstGeom prst="rect">
            <a:avLst/>
          </a:prstGeom>
        </p:spPr>
        <p:txBody>
          <a:bodyPr vert="horz" wrap="square" lIns="0" tIns="0" rIns="0" bIns="0" rtlCol="0" anchor="t">
            <a:spAutoFit/>
          </a:bodyPr>
          <a:lstStyle/>
          <a:p>
            <a:pPr marL="11527"/>
            <a:r>
              <a:rPr sz="2178" b="1" spc="-5" dirty="0">
                <a:solidFill>
                  <a:srgbClr val="C00000"/>
                </a:solidFill>
                <a:latin typeface="Arial"/>
                <a:cs typeface="Arial"/>
              </a:rPr>
              <a:t>Flux de trésorerie provenant des activités</a:t>
            </a:r>
            <a:r>
              <a:rPr sz="2178" b="1" spc="18" dirty="0">
                <a:solidFill>
                  <a:srgbClr val="C00000"/>
                </a:solidFill>
                <a:latin typeface="Arial"/>
                <a:cs typeface="Arial"/>
              </a:rPr>
              <a:t> </a:t>
            </a:r>
            <a:r>
              <a:rPr sz="2178" b="1" spc="-5" dirty="0">
                <a:solidFill>
                  <a:srgbClr val="C00000"/>
                </a:solidFill>
                <a:latin typeface="Arial"/>
                <a:cs typeface="Arial"/>
              </a:rPr>
              <a:t>d’investissement</a:t>
            </a:r>
            <a:endParaRPr sz="2178">
              <a:latin typeface="Arial"/>
              <a:cs typeface="Arial"/>
            </a:endParaRPr>
          </a:p>
        </p:txBody>
      </p:sp>
      <p:sp>
        <p:nvSpPr>
          <p:cNvPr id="4" name="object 4"/>
          <p:cNvSpPr/>
          <p:nvPr/>
        </p:nvSpPr>
        <p:spPr>
          <a:xfrm>
            <a:off x="2461957" y="1817428"/>
            <a:ext cx="7271094" cy="3656984"/>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p:nvPr/>
        </p:nvSpPr>
        <p:spPr>
          <a:xfrm>
            <a:off x="2674503" y="1967265"/>
            <a:ext cx="1843591" cy="769441"/>
          </a:xfrm>
          <a:prstGeom prst="rect">
            <a:avLst/>
          </a:prstGeom>
        </p:spPr>
        <p:txBody>
          <a:bodyPr vert="horz" wrap="square" lIns="0" tIns="0" rIns="0" bIns="0" rtlCol="0">
            <a:spAutoFit/>
          </a:bodyPr>
          <a:lstStyle/>
          <a:p>
            <a:pPr marL="130250" marR="4611" indent="-119299" algn="r">
              <a:lnSpc>
                <a:spcPts val="1533"/>
              </a:lnSpc>
            </a:pPr>
            <a:r>
              <a:rPr sz="1452" b="1" spc="-9" dirty="0">
                <a:solidFill>
                  <a:srgbClr val="FFFFFF"/>
                </a:solidFill>
                <a:latin typeface="Bookman Old Style"/>
                <a:cs typeface="Bookman Old Style"/>
              </a:rPr>
              <a:t>Décaissements </a:t>
            </a:r>
            <a:r>
              <a:rPr sz="1452" b="1" spc="-5" dirty="0">
                <a:solidFill>
                  <a:srgbClr val="FFFFFF"/>
                </a:solidFill>
                <a:latin typeface="Bookman Old Style"/>
                <a:cs typeface="Bookman Old Style"/>
              </a:rPr>
              <a:t>liés </a:t>
            </a:r>
            <a:r>
              <a:rPr sz="1452" spc="-5" dirty="0">
                <a:solidFill>
                  <a:srgbClr val="FFFFFF"/>
                </a:solidFill>
                <a:latin typeface="Times New Roman"/>
                <a:cs typeface="Times New Roman"/>
              </a:rPr>
              <a:t> </a:t>
            </a:r>
            <a:r>
              <a:rPr sz="1452" b="1" spc="-5" dirty="0">
                <a:solidFill>
                  <a:srgbClr val="FFFFFF"/>
                </a:solidFill>
                <a:latin typeface="Bookman Old Style"/>
                <a:cs typeface="Bookman Old Style"/>
              </a:rPr>
              <a:t>aux</a:t>
            </a:r>
            <a:r>
              <a:rPr sz="1452" b="1" spc="-41" dirty="0">
                <a:solidFill>
                  <a:srgbClr val="FFFFFF"/>
                </a:solidFill>
                <a:latin typeface="Bookman Old Style"/>
                <a:cs typeface="Bookman Old Style"/>
              </a:rPr>
              <a:t> </a:t>
            </a:r>
            <a:r>
              <a:rPr sz="1452" b="1" spc="-9" dirty="0">
                <a:solidFill>
                  <a:srgbClr val="FFFFFF"/>
                </a:solidFill>
                <a:latin typeface="Bookman Old Style"/>
                <a:cs typeface="Bookman Old Style"/>
              </a:rPr>
              <a:t>acquisitions </a:t>
            </a:r>
            <a:r>
              <a:rPr sz="1452" spc="-5" dirty="0">
                <a:solidFill>
                  <a:srgbClr val="FFFFFF"/>
                </a:solidFill>
                <a:latin typeface="Times New Roman"/>
                <a:cs typeface="Times New Roman"/>
              </a:rPr>
              <a:t> </a:t>
            </a:r>
            <a:r>
              <a:rPr sz="1452" b="1" spc="-9" dirty="0">
                <a:solidFill>
                  <a:srgbClr val="FFFFFF"/>
                </a:solidFill>
                <a:latin typeface="Bookman Old Style"/>
                <a:cs typeface="Bookman Old Style"/>
              </a:rPr>
              <a:t>d</a:t>
            </a:r>
            <a:r>
              <a:rPr sz="1452" b="1" spc="-5" dirty="0">
                <a:solidFill>
                  <a:srgbClr val="FFFFFF"/>
                </a:solidFill>
                <a:latin typeface="Bookman Old Style"/>
                <a:cs typeface="Bookman Old Style"/>
              </a:rPr>
              <a:t>'imm</a:t>
            </a:r>
            <a:r>
              <a:rPr sz="1452" b="1" spc="-14" dirty="0">
                <a:solidFill>
                  <a:srgbClr val="FFFFFF"/>
                </a:solidFill>
                <a:latin typeface="Bookman Old Style"/>
                <a:cs typeface="Bookman Old Style"/>
              </a:rPr>
              <a:t>o</a:t>
            </a:r>
            <a:r>
              <a:rPr sz="1452" b="1" spc="-5" dirty="0">
                <a:solidFill>
                  <a:srgbClr val="FFFFFF"/>
                </a:solidFill>
                <a:latin typeface="Bookman Old Style"/>
                <a:cs typeface="Bookman Old Style"/>
              </a:rPr>
              <a:t>bi</a:t>
            </a:r>
            <a:r>
              <a:rPr sz="1452" b="1" spc="-9" dirty="0">
                <a:solidFill>
                  <a:srgbClr val="FFFFFF"/>
                </a:solidFill>
                <a:latin typeface="Bookman Old Style"/>
                <a:cs typeface="Bookman Old Style"/>
              </a:rPr>
              <a:t>l</a:t>
            </a:r>
            <a:r>
              <a:rPr sz="1452" b="1" spc="-5" dirty="0">
                <a:solidFill>
                  <a:srgbClr val="FFFFFF"/>
                </a:solidFill>
                <a:latin typeface="Bookman Old Style"/>
                <a:cs typeface="Bookman Old Style"/>
              </a:rPr>
              <a:t>i</a:t>
            </a:r>
            <a:r>
              <a:rPr sz="1452" b="1" spc="-9" dirty="0">
                <a:solidFill>
                  <a:srgbClr val="FFFFFF"/>
                </a:solidFill>
                <a:latin typeface="Bookman Old Style"/>
                <a:cs typeface="Bookman Old Style"/>
              </a:rPr>
              <a:t>sat</a:t>
            </a:r>
            <a:r>
              <a:rPr sz="1452" b="1" spc="-5" dirty="0">
                <a:solidFill>
                  <a:srgbClr val="FFFFFF"/>
                </a:solidFill>
                <a:latin typeface="Bookman Old Style"/>
                <a:cs typeface="Bookman Old Style"/>
              </a:rPr>
              <a:t>i</a:t>
            </a:r>
            <a:r>
              <a:rPr sz="1452" b="1" spc="-14" dirty="0">
                <a:solidFill>
                  <a:srgbClr val="FFFFFF"/>
                </a:solidFill>
                <a:latin typeface="Bookman Old Style"/>
                <a:cs typeface="Bookman Old Style"/>
              </a:rPr>
              <a:t>on</a:t>
            </a:r>
            <a:r>
              <a:rPr sz="1452" b="1" spc="-5" dirty="0">
                <a:solidFill>
                  <a:srgbClr val="FFFFFF"/>
                </a:solidFill>
                <a:latin typeface="Bookman Old Style"/>
                <a:cs typeface="Bookman Old Style"/>
              </a:rPr>
              <a:t>s </a:t>
            </a:r>
            <a:r>
              <a:rPr sz="1452" spc="-5" dirty="0">
                <a:solidFill>
                  <a:srgbClr val="FFFFFF"/>
                </a:solidFill>
                <a:latin typeface="Times New Roman"/>
                <a:cs typeface="Times New Roman"/>
              </a:rPr>
              <a:t> </a:t>
            </a:r>
            <a:r>
              <a:rPr sz="1452" b="1" spc="-5" dirty="0">
                <a:solidFill>
                  <a:srgbClr val="FFFFFF"/>
                </a:solidFill>
                <a:latin typeface="Bookman Old Style"/>
                <a:cs typeface="Bookman Old Style"/>
              </a:rPr>
              <a:t>i</a:t>
            </a:r>
            <a:r>
              <a:rPr sz="1452" b="1" spc="-14" dirty="0">
                <a:solidFill>
                  <a:srgbClr val="FFFFFF"/>
                </a:solidFill>
                <a:latin typeface="Bookman Old Style"/>
                <a:cs typeface="Bookman Old Style"/>
              </a:rPr>
              <a:t>n</a:t>
            </a:r>
            <a:r>
              <a:rPr sz="1452" b="1" spc="-9" dirty="0">
                <a:solidFill>
                  <a:srgbClr val="FFFFFF"/>
                </a:solidFill>
                <a:latin typeface="Bookman Old Style"/>
                <a:cs typeface="Bookman Old Style"/>
              </a:rPr>
              <a:t>c</a:t>
            </a:r>
            <a:r>
              <a:rPr sz="1452" b="1" spc="-14" dirty="0">
                <a:solidFill>
                  <a:srgbClr val="FFFFFF"/>
                </a:solidFill>
                <a:latin typeface="Bookman Old Style"/>
                <a:cs typeface="Bookman Old Style"/>
              </a:rPr>
              <a:t>o</a:t>
            </a:r>
            <a:r>
              <a:rPr sz="1452" b="1" spc="-9" dirty="0">
                <a:solidFill>
                  <a:srgbClr val="FFFFFF"/>
                </a:solidFill>
                <a:latin typeface="Bookman Old Style"/>
                <a:cs typeface="Bookman Old Style"/>
              </a:rPr>
              <a:t>rp</a:t>
            </a:r>
            <a:r>
              <a:rPr sz="1452" b="1" spc="-14" dirty="0">
                <a:solidFill>
                  <a:srgbClr val="FFFFFF"/>
                </a:solidFill>
                <a:latin typeface="Bookman Old Style"/>
                <a:cs typeface="Bookman Old Style"/>
              </a:rPr>
              <a:t>o</a:t>
            </a:r>
            <a:r>
              <a:rPr sz="1452" b="1" spc="-9" dirty="0">
                <a:solidFill>
                  <a:srgbClr val="FFFFFF"/>
                </a:solidFill>
                <a:latin typeface="Bookman Old Style"/>
                <a:cs typeface="Bookman Old Style"/>
              </a:rPr>
              <a:t>relle</a:t>
            </a:r>
            <a:r>
              <a:rPr sz="1452" b="1" spc="-5" dirty="0">
                <a:solidFill>
                  <a:srgbClr val="FFFFFF"/>
                </a:solidFill>
                <a:latin typeface="Bookman Old Style"/>
                <a:cs typeface="Bookman Old Style"/>
              </a:rPr>
              <a:t>s</a:t>
            </a:r>
            <a:endParaRPr sz="1452">
              <a:latin typeface="Bookman Old Style"/>
              <a:cs typeface="Bookman Old Style"/>
            </a:endParaRPr>
          </a:p>
        </p:txBody>
      </p:sp>
      <p:sp>
        <p:nvSpPr>
          <p:cNvPr id="6" name="object 6"/>
          <p:cNvSpPr txBox="1"/>
          <p:nvPr/>
        </p:nvSpPr>
        <p:spPr>
          <a:xfrm>
            <a:off x="5130934" y="1972152"/>
            <a:ext cx="1724873" cy="983283"/>
          </a:xfrm>
          <a:prstGeom prst="rect">
            <a:avLst/>
          </a:prstGeom>
        </p:spPr>
        <p:txBody>
          <a:bodyPr vert="horz" wrap="square" lIns="0" tIns="0" rIns="0" bIns="0" rtlCol="0">
            <a:spAutoFit/>
          </a:bodyPr>
          <a:lstStyle/>
          <a:p>
            <a:pPr marL="11527" marR="4611" indent="-576" algn="ctr">
              <a:lnSpc>
                <a:spcPct val="88000"/>
              </a:lnSpc>
            </a:pPr>
            <a:r>
              <a:rPr sz="1452" b="1" spc="-9" dirty="0">
                <a:solidFill>
                  <a:srgbClr val="051E5A"/>
                </a:solidFill>
                <a:latin typeface="Bookman Old Style"/>
                <a:cs typeface="Bookman Old Style"/>
              </a:rPr>
              <a:t>Décaissements  </a:t>
            </a:r>
            <a:r>
              <a:rPr sz="1452" b="1" spc="-5" dirty="0">
                <a:solidFill>
                  <a:srgbClr val="051E5A"/>
                </a:solidFill>
                <a:latin typeface="Bookman Old Style"/>
                <a:cs typeface="Bookman Old Style"/>
              </a:rPr>
              <a:t>liés aux  </a:t>
            </a:r>
            <a:r>
              <a:rPr sz="1452" b="1" spc="-9" dirty="0">
                <a:solidFill>
                  <a:srgbClr val="051E5A"/>
                </a:solidFill>
                <a:latin typeface="Bookman Old Style"/>
                <a:cs typeface="Bookman Old Style"/>
              </a:rPr>
              <a:t>acquisitions  d</a:t>
            </a:r>
            <a:r>
              <a:rPr sz="1452" b="1" spc="-5" dirty="0">
                <a:solidFill>
                  <a:srgbClr val="051E5A"/>
                </a:solidFill>
                <a:latin typeface="Bookman Old Style"/>
                <a:cs typeface="Bookman Old Style"/>
              </a:rPr>
              <a:t>'imm</a:t>
            </a:r>
            <a:r>
              <a:rPr sz="1452" b="1" spc="-14" dirty="0">
                <a:solidFill>
                  <a:srgbClr val="051E5A"/>
                </a:solidFill>
                <a:latin typeface="Bookman Old Style"/>
                <a:cs typeface="Bookman Old Style"/>
              </a:rPr>
              <a:t>o</a:t>
            </a:r>
            <a:r>
              <a:rPr sz="1452" b="1" spc="-5" dirty="0">
                <a:solidFill>
                  <a:srgbClr val="051E5A"/>
                </a:solidFill>
                <a:latin typeface="Bookman Old Style"/>
                <a:cs typeface="Bookman Old Style"/>
              </a:rPr>
              <a:t>bi</a:t>
            </a:r>
            <a:r>
              <a:rPr sz="1452" b="1" spc="-9" dirty="0">
                <a:solidFill>
                  <a:srgbClr val="051E5A"/>
                </a:solidFill>
                <a:latin typeface="Bookman Old Style"/>
                <a:cs typeface="Bookman Old Style"/>
              </a:rPr>
              <a:t>l</a:t>
            </a:r>
            <a:r>
              <a:rPr sz="1452" b="1" spc="-5" dirty="0">
                <a:solidFill>
                  <a:srgbClr val="051E5A"/>
                </a:solidFill>
                <a:latin typeface="Bookman Old Style"/>
                <a:cs typeface="Bookman Old Style"/>
              </a:rPr>
              <a:t>i</a:t>
            </a:r>
            <a:r>
              <a:rPr sz="1452" b="1" spc="-9" dirty="0">
                <a:solidFill>
                  <a:srgbClr val="051E5A"/>
                </a:solidFill>
                <a:latin typeface="Bookman Old Style"/>
                <a:cs typeface="Bookman Old Style"/>
              </a:rPr>
              <a:t>sat</a:t>
            </a:r>
            <a:r>
              <a:rPr sz="1452" b="1" spc="-5" dirty="0">
                <a:solidFill>
                  <a:srgbClr val="051E5A"/>
                </a:solidFill>
                <a:latin typeface="Bookman Old Style"/>
                <a:cs typeface="Bookman Old Style"/>
              </a:rPr>
              <a:t>i</a:t>
            </a:r>
            <a:r>
              <a:rPr sz="1452" b="1" spc="-14" dirty="0">
                <a:solidFill>
                  <a:srgbClr val="051E5A"/>
                </a:solidFill>
                <a:latin typeface="Bookman Old Style"/>
                <a:cs typeface="Bookman Old Style"/>
              </a:rPr>
              <a:t>on</a:t>
            </a:r>
            <a:r>
              <a:rPr sz="1452" b="1" spc="-5" dirty="0">
                <a:solidFill>
                  <a:srgbClr val="051E5A"/>
                </a:solidFill>
                <a:latin typeface="Bookman Old Style"/>
                <a:cs typeface="Bookman Old Style"/>
              </a:rPr>
              <a:t>s </a:t>
            </a:r>
            <a:r>
              <a:rPr sz="1452" spc="-5" dirty="0">
                <a:solidFill>
                  <a:srgbClr val="051E5A"/>
                </a:solidFill>
                <a:latin typeface="Times New Roman"/>
                <a:cs typeface="Times New Roman"/>
              </a:rPr>
              <a:t> </a:t>
            </a:r>
            <a:r>
              <a:rPr sz="1452" b="1" spc="-9" dirty="0">
                <a:solidFill>
                  <a:srgbClr val="051E5A"/>
                </a:solidFill>
                <a:latin typeface="Bookman Old Style"/>
                <a:cs typeface="Bookman Old Style"/>
              </a:rPr>
              <a:t>corporelles</a:t>
            </a:r>
            <a:endParaRPr sz="1452">
              <a:latin typeface="Bookman Old Style"/>
              <a:cs typeface="Bookman Old Style"/>
            </a:endParaRPr>
          </a:p>
        </p:txBody>
      </p:sp>
      <p:sp>
        <p:nvSpPr>
          <p:cNvPr id="7" name="object 7"/>
          <p:cNvSpPr txBox="1"/>
          <p:nvPr/>
        </p:nvSpPr>
        <p:spPr>
          <a:xfrm>
            <a:off x="7417240" y="2134623"/>
            <a:ext cx="2247004" cy="769441"/>
          </a:xfrm>
          <a:prstGeom prst="rect">
            <a:avLst/>
          </a:prstGeom>
        </p:spPr>
        <p:txBody>
          <a:bodyPr vert="horz" wrap="square" lIns="0" tIns="0" rIns="0" bIns="0" rtlCol="0">
            <a:spAutoFit/>
          </a:bodyPr>
          <a:lstStyle/>
          <a:p>
            <a:pPr marL="11527" marR="4611">
              <a:lnSpc>
                <a:spcPts val="1533"/>
              </a:lnSpc>
            </a:pPr>
            <a:r>
              <a:rPr sz="1452" b="1" spc="-9" dirty="0">
                <a:solidFill>
                  <a:srgbClr val="FFFFFF"/>
                </a:solidFill>
                <a:latin typeface="Bookman Old Style"/>
                <a:cs typeface="Bookman Old Style"/>
              </a:rPr>
              <a:t>Décaissements </a:t>
            </a:r>
            <a:r>
              <a:rPr sz="1452" b="1" spc="-5" dirty="0">
                <a:solidFill>
                  <a:srgbClr val="FFFFFF"/>
                </a:solidFill>
                <a:latin typeface="Bookman Old Style"/>
                <a:cs typeface="Bookman Old Style"/>
              </a:rPr>
              <a:t>liés aux  </a:t>
            </a:r>
            <a:r>
              <a:rPr sz="1452" b="1" spc="-9" dirty="0">
                <a:solidFill>
                  <a:srgbClr val="FFFFFF"/>
                </a:solidFill>
                <a:latin typeface="Bookman Old Style"/>
                <a:cs typeface="Bookman Old Style"/>
              </a:rPr>
              <a:t>acquisitions  d'immobilisations  financières</a:t>
            </a:r>
            <a:endParaRPr sz="1452">
              <a:latin typeface="Bookman Old Style"/>
              <a:cs typeface="Bookman Old Style"/>
            </a:endParaRPr>
          </a:p>
        </p:txBody>
      </p:sp>
      <p:sp>
        <p:nvSpPr>
          <p:cNvPr id="8" name="object 8"/>
          <p:cNvSpPr txBox="1"/>
          <p:nvPr/>
        </p:nvSpPr>
        <p:spPr>
          <a:xfrm>
            <a:off x="7545871" y="4093591"/>
            <a:ext cx="1852235" cy="1087029"/>
          </a:xfrm>
          <a:prstGeom prst="rect">
            <a:avLst/>
          </a:prstGeom>
        </p:spPr>
        <p:txBody>
          <a:bodyPr vert="horz" wrap="square" lIns="0" tIns="0" rIns="0" bIns="0" rtlCol="0">
            <a:spAutoFit/>
          </a:bodyPr>
          <a:lstStyle/>
          <a:p>
            <a:pPr marL="11527"/>
            <a:r>
              <a:rPr sz="1452" b="1" spc="-9" dirty="0">
                <a:solidFill>
                  <a:srgbClr val="FFFFFF"/>
                </a:solidFill>
                <a:latin typeface="Bookman Old Style"/>
                <a:cs typeface="Bookman Old Style"/>
              </a:rPr>
              <a:t>Encaissements</a:t>
            </a:r>
            <a:r>
              <a:rPr sz="1452" b="1" spc="-5" dirty="0">
                <a:solidFill>
                  <a:srgbClr val="FFFFFF"/>
                </a:solidFill>
                <a:latin typeface="Bookman Old Style"/>
                <a:cs typeface="Bookman Old Style"/>
              </a:rPr>
              <a:t> liés</a:t>
            </a:r>
            <a:endParaRPr sz="1452">
              <a:latin typeface="Bookman Old Style"/>
              <a:cs typeface="Bookman Old Style"/>
            </a:endParaRPr>
          </a:p>
          <a:p>
            <a:pPr marL="11527" marR="116418">
              <a:lnSpc>
                <a:spcPct val="87900"/>
              </a:lnSpc>
              <a:spcBef>
                <a:spcPts val="604"/>
              </a:spcBef>
            </a:pPr>
            <a:r>
              <a:rPr sz="1452" b="1" spc="-5" dirty="0">
                <a:solidFill>
                  <a:srgbClr val="FFFFFF"/>
                </a:solidFill>
                <a:latin typeface="Bookman Old Style"/>
                <a:cs typeface="Bookman Old Style"/>
              </a:rPr>
              <a:t>aux </a:t>
            </a:r>
            <a:r>
              <a:rPr sz="1452" b="1" spc="-9" dirty="0">
                <a:solidFill>
                  <a:srgbClr val="FFFFFF"/>
                </a:solidFill>
                <a:latin typeface="Bookman Old Style"/>
                <a:cs typeface="Bookman Old Style"/>
              </a:rPr>
              <a:t>cessions  d’immobilisations  incorporelles </a:t>
            </a:r>
            <a:r>
              <a:rPr sz="1452" b="1" spc="-5" dirty="0">
                <a:solidFill>
                  <a:srgbClr val="FFFFFF"/>
                </a:solidFill>
                <a:latin typeface="Bookman Old Style"/>
                <a:cs typeface="Bookman Old Style"/>
              </a:rPr>
              <a:t>et  </a:t>
            </a:r>
            <a:r>
              <a:rPr sz="1452" b="1" spc="-9" dirty="0">
                <a:solidFill>
                  <a:srgbClr val="FFFFFF"/>
                </a:solidFill>
                <a:latin typeface="Bookman Old Style"/>
                <a:cs typeface="Bookman Old Style"/>
              </a:rPr>
              <a:t>corporelles</a:t>
            </a:r>
            <a:endParaRPr sz="1452">
              <a:latin typeface="Bookman Old Style"/>
              <a:cs typeface="Bookman Old Style"/>
            </a:endParaRPr>
          </a:p>
        </p:txBody>
      </p:sp>
      <p:sp>
        <p:nvSpPr>
          <p:cNvPr id="9" name="object 9"/>
          <p:cNvSpPr txBox="1"/>
          <p:nvPr/>
        </p:nvSpPr>
        <p:spPr>
          <a:xfrm>
            <a:off x="5107420" y="4191332"/>
            <a:ext cx="1852235" cy="769441"/>
          </a:xfrm>
          <a:prstGeom prst="rect">
            <a:avLst/>
          </a:prstGeom>
        </p:spPr>
        <p:txBody>
          <a:bodyPr vert="horz" wrap="square" lIns="0" tIns="0" rIns="0" bIns="0" rtlCol="0">
            <a:spAutoFit/>
          </a:bodyPr>
          <a:lstStyle/>
          <a:p>
            <a:pPr marL="11527" marR="4611" algn="ctr">
              <a:lnSpc>
                <a:spcPts val="1533"/>
              </a:lnSpc>
            </a:pPr>
            <a:r>
              <a:rPr sz="1452" b="1" spc="-9" dirty="0">
                <a:solidFill>
                  <a:srgbClr val="FFFFFF"/>
                </a:solidFill>
                <a:latin typeface="Bookman Old Style"/>
                <a:cs typeface="Bookman Old Style"/>
              </a:rPr>
              <a:t>Encaissements </a:t>
            </a:r>
            <a:r>
              <a:rPr sz="1452" b="1" spc="-5" dirty="0">
                <a:solidFill>
                  <a:srgbClr val="FFFFFF"/>
                </a:solidFill>
                <a:latin typeface="Bookman Old Style"/>
                <a:cs typeface="Bookman Old Style"/>
              </a:rPr>
              <a:t>liés  aux </a:t>
            </a:r>
            <a:r>
              <a:rPr sz="1452" b="1" spc="-9" dirty="0">
                <a:solidFill>
                  <a:srgbClr val="FFFFFF"/>
                </a:solidFill>
                <a:latin typeface="Bookman Old Style"/>
                <a:cs typeface="Bookman Old Style"/>
              </a:rPr>
              <a:t>cessions  d’immobilisations  financières</a:t>
            </a:r>
            <a:endParaRPr sz="1452">
              <a:latin typeface="Bookman Old Style"/>
              <a:cs typeface="Bookman Old Style"/>
            </a:endParaRPr>
          </a:p>
        </p:txBody>
      </p:sp>
      <p:sp>
        <p:nvSpPr>
          <p:cNvPr id="10" name="object 10"/>
          <p:cNvSpPr txBox="1"/>
          <p:nvPr/>
        </p:nvSpPr>
        <p:spPr>
          <a:xfrm>
            <a:off x="2746425" y="4309819"/>
            <a:ext cx="1944445" cy="251479"/>
          </a:xfrm>
          <a:prstGeom prst="rect">
            <a:avLst/>
          </a:prstGeom>
        </p:spPr>
        <p:txBody>
          <a:bodyPr vert="horz" wrap="square" lIns="0" tIns="0" rIns="0" bIns="0" rtlCol="0">
            <a:spAutoFit/>
          </a:bodyPr>
          <a:lstStyle/>
          <a:p>
            <a:pPr marL="11527"/>
            <a:r>
              <a:rPr sz="1634" b="1" spc="-5" dirty="0">
                <a:solidFill>
                  <a:srgbClr val="FFFFFF"/>
                </a:solidFill>
                <a:latin typeface="Bookman Old Style"/>
                <a:cs typeface="Bookman Old Style"/>
              </a:rPr>
              <a:t>Flux de</a:t>
            </a:r>
            <a:r>
              <a:rPr sz="1634" b="1" spc="-45" dirty="0">
                <a:solidFill>
                  <a:srgbClr val="FFFFFF"/>
                </a:solidFill>
                <a:latin typeface="Bookman Old Style"/>
                <a:cs typeface="Bookman Old Style"/>
              </a:rPr>
              <a:t> </a:t>
            </a:r>
            <a:r>
              <a:rPr sz="1634" b="1" spc="-5" dirty="0">
                <a:solidFill>
                  <a:srgbClr val="FFFFFF"/>
                </a:solidFill>
                <a:latin typeface="Bookman Old Style"/>
                <a:cs typeface="Bookman Old Style"/>
              </a:rPr>
              <a:t>trésorerie</a:t>
            </a:r>
            <a:endParaRPr sz="1634">
              <a:latin typeface="Bookman Old Style"/>
              <a:cs typeface="Bookman Old Style"/>
            </a:endParaRPr>
          </a:p>
        </p:txBody>
      </p:sp>
      <p:sp>
        <p:nvSpPr>
          <p:cNvPr id="11" name="object 11"/>
          <p:cNvSpPr txBox="1"/>
          <p:nvPr/>
        </p:nvSpPr>
        <p:spPr>
          <a:xfrm>
            <a:off x="2995387" y="4528352"/>
            <a:ext cx="1695482" cy="251479"/>
          </a:xfrm>
          <a:prstGeom prst="rect">
            <a:avLst/>
          </a:prstGeom>
        </p:spPr>
        <p:txBody>
          <a:bodyPr vert="horz" wrap="square" lIns="0" tIns="0" rIns="0" bIns="0" rtlCol="0">
            <a:spAutoFit/>
          </a:bodyPr>
          <a:lstStyle/>
          <a:p>
            <a:pPr marL="11527">
              <a:tabLst>
                <a:tab pos="1322668" algn="l"/>
              </a:tabLst>
            </a:pPr>
            <a:r>
              <a:rPr sz="1634" b="1" spc="-5" dirty="0">
                <a:solidFill>
                  <a:srgbClr val="FFFFFF"/>
                </a:solidFill>
                <a:latin typeface="Bookman Old Style"/>
                <a:cs typeface="Bookman Old Style"/>
              </a:rPr>
              <a:t>p</a:t>
            </a:r>
            <a:r>
              <a:rPr sz="1634" b="1" dirty="0">
                <a:solidFill>
                  <a:srgbClr val="FFFFFF"/>
                </a:solidFill>
                <a:latin typeface="Bookman Old Style"/>
                <a:cs typeface="Bookman Old Style"/>
              </a:rPr>
              <a:t>r</a:t>
            </a:r>
            <a:r>
              <a:rPr sz="1634" b="1" spc="-5" dirty="0">
                <a:solidFill>
                  <a:srgbClr val="FFFFFF"/>
                </a:solidFill>
                <a:latin typeface="Bookman Old Style"/>
                <a:cs typeface="Bookman Old Style"/>
              </a:rPr>
              <a:t>ovenan</a:t>
            </a:r>
            <a:r>
              <a:rPr sz="1634" b="1" dirty="0">
                <a:solidFill>
                  <a:srgbClr val="FFFFFF"/>
                </a:solidFill>
                <a:latin typeface="Bookman Old Style"/>
                <a:cs typeface="Bookman Old Style"/>
              </a:rPr>
              <a:t>t</a:t>
            </a:r>
            <a:r>
              <a:rPr sz="1634" dirty="0">
                <a:solidFill>
                  <a:srgbClr val="FFFFFF"/>
                </a:solidFill>
                <a:latin typeface="Times New Roman"/>
                <a:cs typeface="Times New Roman"/>
              </a:rPr>
              <a:t>	</a:t>
            </a:r>
            <a:r>
              <a:rPr sz="1634" b="1" spc="-5" dirty="0">
                <a:solidFill>
                  <a:srgbClr val="FFFFFF"/>
                </a:solidFill>
                <a:latin typeface="Bookman Old Style"/>
                <a:cs typeface="Bookman Old Style"/>
              </a:rPr>
              <a:t>de</a:t>
            </a:r>
            <a:r>
              <a:rPr sz="1634" b="1" dirty="0">
                <a:solidFill>
                  <a:srgbClr val="FFFFFF"/>
                </a:solidFill>
                <a:latin typeface="Bookman Old Style"/>
                <a:cs typeface="Bookman Old Style"/>
              </a:rPr>
              <a:t>s</a:t>
            </a:r>
            <a:endParaRPr sz="1634">
              <a:latin typeface="Bookman Old Style"/>
              <a:cs typeface="Bookman Old Style"/>
            </a:endParaRPr>
          </a:p>
        </p:txBody>
      </p:sp>
      <p:sp>
        <p:nvSpPr>
          <p:cNvPr id="12" name="object 12"/>
          <p:cNvSpPr txBox="1"/>
          <p:nvPr/>
        </p:nvSpPr>
        <p:spPr>
          <a:xfrm>
            <a:off x="2620561" y="4780543"/>
            <a:ext cx="2070079" cy="487313"/>
          </a:xfrm>
          <a:prstGeom prst="rect">
            <a:avLst/>
          </a:prstGeom>
        </p:spPr>
        <p:txBody>
          <a:bodyPr vert="horz" wrap="square" lIns="0" tIns="0" rIns="0" bIns="0" rtlCol="0">
            <a:spAutoFit/>
          </a:bodyPr>
          <a:lstStyle/>
          <a:p>
            <a:pPr marL="11527" marR="4611" indent="1100783">
              <a:lnSpc>
                <a:spcPts val="1915"/>
              </a:lnSpc>
            </a:pPr>
            <a:r>
              <a:rPr sz="1634" b="1" spc="-5" dirty="0">
                <a:solidFill>
                  <a:srgbClr val="FFFFFF"/>
                </a:solidFill>
                <a:latin typeface="Bookman Old Style"/>
                <a:cs typeface="Bookman Old Style"/>
              </a:rPr>
              <a:t>ac</a:t>
            </a:r>
            <a:r>
              <a:rPr sz="1634" b="1" dirty="0">
                <a:solidFill>
                  <a:srgbClr val="FFFFFF"/>
                </a:solidFill>
                <a:latin typeface="Bookman Old Style"/>
                <a:cs typeface="Bookman Old Style"/>
              </a:rPr>
              <a:t>ti</a:t>
            </a:r>
            <a:r>
              <a:rPr sz="1634" b="1" spc="-5" dirty="0">
                <a:solidFill>
                  <a:srgbClr val="FFFFFF"/>
                </a:solidFill>
                <a:latin typeface="Bookman Old Style"/>
                <a:cs typeface="Bookman Old Style"/>
              </a:rPr>
              <a:t>v</a:t>
            </a:r>
            <a:r>
              <a:rPr sz="1634" b="1" dirty="0">
                <a:solidFill>
                  <a:srgbClr val="FFFFFF"/>
                </a:solidFill>
                <a:latin typeface="Bookman Old Style"/>
                <a:cs typeface="Bookman Old Style"/>
              </a:rPr>
              <a:t>it</a:t>
            </a:r>
            <a:r>
              <a:rPr sz="1634" b="1" spc="-5" dirty="0">
                <a:solidFill>
                  <a:srgbClr val="FFFFFF"/>
                </a:solidFill>
                <a:latin typeface="Bookman Old Style"/>
                <a:cs typeface="Bookman Old Style"/>
              </a:rPr>
              <a:t>é</a:t>
            </a:r>
            <a:r>
              <a:rPr sz="1815" b="1" dirty="0">
                <a:solidFill>
                  <a:srgbClr val="FFFFFF"/>
                </a:solidFill>
                <a:latin typeface="Bookman Old Style"/>
                <a:cs typeface="Bookman Old Style"/>
              </a:rPr>
              <a:t>s </a:t>
            </a:r>
            <a:r>
              <a:rPr sz="1815" dirty="0">
                <a:solidFill>
                  <a:srgbClr val="FFFFFF"/>
                </a:solidFill>
                <a:latin typeface="Times New Roman"/>
                <a:cs typeface="Times New Roman"/>
              </a:rPr>
              <a:t> </a:t>
            </a:r>
            <a:r>
              <a:rPr sz="1815" b="1" dirty="0">
                <a:solidFill>
                  <a:srgbClr val="FFFFFF"/>
                </a:solidFill>
                <a:latin typeface="Bookman Old Style"/>
                <a:cs typeface="Bookman Old Style"/>
              </a:rPr>
              <a:t>d</a:t>
            </a:r>
            <a:r>
              <a:rPr sz="1815" b="1" spc="-5" dirty="0">
                <a:solidFill>
                  <a:srgbClr val="FFFFFF"/>
                </a:solidFill>
                <a:latin typeface="Bookman Old Style"/>
                <a:cs typeface="Bookman Old Style"/>
              </a:rPr>
              <a:t>’i</a:t>
            </a:r>
            <a:r>
              <a:rPr sz="1815" b="1" dirty="0">
                <a:solidFill>
                  <a:srgbClr val="FFFFFF"/>
                </a:solidFill>
                <a:latin typeface="Bookman Old Style"/>
                <a:cs typeface="Bookman Old Style"/>
              </a:rPr>
              <a:t>n</a:t>
            </a:r>
            <a:r>
              <a:rPr sz="1815" b="1" spc="-5" dirty="0">
                <a:solidFill>
                  <a:srgbClr val="FFFFFF"/>
                </a:solidFill>
                <a:latin typeface="Bookman Old Style"/>
                <a:cs typeface="Bookman Old Style"/>
              </a:rPr>
              <a:t>v</a:t>
            </a:r>
            <a:r>
              <a:rPr sz="1815" b="1" dirty="0">
                <a:solidFill>
                  <a:srgbClr val="FFFFFF"/>
                </a:solidFill>
                <a:latin typeface="Bookman Old Style"/>
                <a:cs typeface="Bookman Old Style"/>
              </a:rPr>
              <a:t>est</a:t>
            </a:r>
            <a:r>
              <a:rPr sz="1815" b="1" spc="-5" dirty="0">
                <a:solidFill>
                  <a:srgbClr val="FFFFFF"/>
                </a:solidFill>
                <a:latin typeface="Bookman Old Style"/>
                <a:cs typeface="Bookman Old Style"/>
              </a:rPr>
              <a:t>i</a:t>
            </a:r>
            <a:r>
              <a:rPr sz="1815" b="1" dirty="0">
                <a:solidFill>
                  <a:srgbClr val="FFFFFF"/>
                </a:solidFill>
                <a:latin typeface="Bookman Old Style"/>
                <a:cs typeface="Bookman Old Style"/>
              </a:rPr>
              <a:t>sseme</a:t>
            </a:r>
            <a:r>
              <a:rPr sz="1815" b="1" spc="-9" dirty="0">
                <a:solidFill>
                  <a:srgbClr val="FFFFFF"/>
                </a:solidFill>
                <a:latin typeface="Bookman Old Style"/>
                <a:cs typeface="Bookman Old Style"/>
              </a:rPr>
              <a:t>n</a:t>
            </a:r>
            <a:r>
              <a:rPr sz="1815" b="1" dirty="0">
                <a:solidFill>
                  <a:srgbClr val="FFFFFF"/>
                </a:solidFill>
                <a:latin typeface="Bookman Old Style"/>
                <a:cs typeface="Bookman Old Style"/>
              </a:rPr>
              <a:t>t</a:t>
            </a:r>
            <a:endParaRPr sz="1815">
              <a:latin typeface="Bookman Old Style"/>
              <a:cs typeface="Bookman Old Style"/>
            </a:endParaRPr>
          </a:p>
        </p:txBody>
      </p:sp>
      <p:sp>
        <p:nvSpPr>
          <p:cNvPr id="13" name="object 13"/>
          <p:cNvSpPr/>
          <p:nvPr/>
        </p:nvSpPr>
        <p:spPr>
          <a:xfrm>
            <a:off x="2156286" y="2542185"/>
            <a:ext cx="243430" cy="91286"/>
          </a:xfrm>
          <a:prstGeom prst="rect">
            <a:avLst/>
          </a:prstGeom>
          <a:blipFill>
            <a:blip r:embed="rId4" cstate="print"/>
            <a:stretch>
              <a:fillRect/>
            </a:stretch>
          </a:blipFill>
        </p:spPr>
        <p:txBody>
          <a:bodyPr wrap="square" lIns="0" tIns="0" rIns="0" bIns="0" rtlCol="0"/>
          <a:lstStyle/>
          <a:p>
            <a:endParaRPr sz="1634"/>
          </a:p>
        </p:txBody>
      </p:sp>
      <p:sp>
        <p:nvSpPr>
          <p:cNvPr id="14" name="object 14"/>
          <p:cNvSpPr/>
          <p:nvPr/>
        </p:nvSpPr>
        <p:spPr>
          <a:xfrm>
            <a:off x="3986160" y="3481329"/>
            <a:ext cx="1246197" cy="759335"/>
          </a:xfrm>
          <a:prstGeom prst="rect">
            <a:avLst/>
          </a:prstGeom>
          <a:blipFill>
            <a:blip r:embed="rId5" cstate="print"/>
            <a:stretch>
              <a:fillRect/>
            </a:stretch>
          </a:blipFill>
        </p:spPr>
        <p:txBody>
          <a:bodyPr wrap="square" lIns="0" tIns="0" rIns="0" bIns="0" rtlCol="0"/>
          <a:lstStyle/>
          <a:p>
            <a:endParaRPr sz="1634"/>
          </a:p>
        </p:txBody>
      </p:sp>
      <p:sp>
        <p:nvSpPr>
          <p:cNvPr id="15" name="object 15"/>
          <p:cNvSpPr txBox="1"/>
          <p:nvPr/>
        </p:nvSpPr>
        <p:spPr>
          <a:xfrm>
            <a:off x="4263714" y="3562931"/>
            <a:ext cx="693868" cy="167610"/>
          </a:xfrm>
          <a:prstGeom prst="rect">
            <a:avLst/>
          </a:prstGeom>
        </p:spPr>
        <p:txBody>
          <a:bodyPr vert="horz" wrap="square" lIns="0" tIns="0" rIns="0" bIns="0" rtlCol="0">
            <a:spAutoFit/>
          </a:bodyPr>
          <a:lstStyle/>
          <a:p>
            <a:pPr marL="11527"/>
            <a:r>
              <a:rPr sz="1089" b="1" spc="-5" dirty="0">
                <a:solidFill>
                  <a:srgbClr val="FFFFFF"/>
                </a:solidFill>
                <a:latin typeface="Arial"/>
                <a:cs typeface="Arial"/>
              </a:rPr>
              <a:t>Cliquer</a:t>
            </a:r>
            <a:r>
              <a:rPr sz="1089" b="1" spc="-73" dirty="0">
                <a:solidFill>
                  <a:srgbClr val="FFFFFF"/>
                </a:solidFill>
                <a:latin typeface="Arial"/>
                <a:cs typeface="Arial"/>
              </a:rPr>
              <a:t> </a:t>
            </a:r>
            <a:r>
              <a:rPr sz="1089" b="1" dirty="0">
                <a:solidFill>
                  <a:srgbClr val="FFFFFF"/>
                </a:solidFill>
                <a:latin typeface="Arial"/>
                <a:cs typeface="Arial"/>
              </a:rPr>
              <a:t>ici</a:t>
            </a:r>
            <a:endParaRPr sz="1089">
              <a:latin typeface="Arial"/>
              <a:cs typeface="Arial"/>
            </a:endParaRPr>
          </a:p>
        </p:txBody>
      </p:sp>
      <p:sp>
        <p:nvSpPr>
          <p:cNvPr id="16" name="object 16"/>
          <p:cNvSpPr/>
          <p:nvPr/>
        </p:nvSpPr>
        <p:spPr>
          <a:xfrm>
            <a:off x="1946053" y="886583"/>
            <a:ext cx="1221297" cy="922544"/>
          </a:xfrm>
          <a:prstGeom prst="rect">
            <a:avLst/>
          </a:prstGeom>
          <a:blipFill>
            <a:blip r:embed="rId6" cstate="print"/>
            <a:stretch>
              <a:fillRect/>
            </a:stretch>
          </a:blipFill>
        </p:spPr>
        <p:txBody>
          <a:bodyPr wrap="square" lIns="0" tIns="0" rIns="0" bIns="0" rtlCol="0"/>
          <a:lstStyle/>
          <a:p>
            <a:endParaRPr sz="1634"/>
          </a:p>
        </p:txBody>
      </p:sp>
      <p:sp>
        <p:nvSpPr>
          <p:cNvPr id="18" name="object 18"/>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19" name="Espace réservé de la date 18"/>
          <p:cNvSpPr>
            <a:spLocks noGrp="1"/>
          </p:cNvSpPr>
          <p:nvPr>
            <p:ph type="dt" sz="half" idx="10"/>
          </p:nvPr>
        </p:nvSpPr>
        <p:spPr/>
        <p:txBody>
          <a:bodyPr/>
          <a:lstStyle/>
          <a:p>
            <a:fld id="{58533ABD-E2B4-461D-B903-A9E2223F2D27}" type="datetime1">
              <a:rPr lang="fr-FR" smtClean="0"/>
              <a:pPr/>
              <a:t>06/03/2019</a:t>
            </a:fld>
            <a:endParaRPr lang="en-US" dirty="0"/>
          </a:p>
        </p:txBody>
      </p:sp>
      <p:sp>
        <p:nvSpPr>
          <p:cNvPr id="20" name="Espace réservé du numéro de diapositive 19"/>
          <p:cNvSpPr>
            <a:spLocks noGrp="1"/>
          </p:cNvSpPr>
          <p:nvPr>
            <p:ph type="sldNum" sz="quarter" idx="12"/>
          </p:nvPr>
        </p:nvSpPr>
        <p:spPr/>
        <p:txBody>
          <a:bodyPr/>
          <a:lstStyle/>
          <a:p>
            <a:fld id="{D57F1E4F-1CFF-5643-939E-217C01CDF565}" type="slidenum">
              <a:rPr lang="en-US" smtClean="0"/>
              <a:pPr/>
              <a:t>227</a:t>
            </a:fld>
            <a:endParaRPr lang="en-US" dirty="0"/>
          </a:p>
        </p:txBody>
      </p:sp>
    </p:spTree>
    <p:extLst>
      <p:ext uri="{BB962C8B-B14F-4D97-AF65-F5344CB8AC3E}">
        <p14:creationId xmlns:p14="http://schemas.microsoft.com/office/powerpoint/2010/main" xmlns="" val="376006833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txBox="1"/>
          <p:nvPr/>
        </p:nvSpPr>
        <p:spPr>
          <a:xfrm>
            <a:off x="5298291" y="425081"/>
            <a:ext cx="2990434" cy="195566"/>
          </a:xfrm>
          <a:prstGeom prst="rect">
            <a:avLst/>
          </a:prstGeom>
        </p:spPr>
        <p:txBody>
          <a:bodyPr vert="horz" wrap="square" lIns="0" tIns="0" rIns="0" bIns="0" rtlCol="0">
            <a:spAutoFit/>
          </a:bodyPr>
          <a:lstStyle/>
          <a:p>
            <a:pPr marL="11527"/>
            <a:r>
              <a:rPr sz="1271" b="1" spc="-18" dirty="0">
                <a:solidFill>
                  <a:srgbClr val="538DD4"/>
                </a:solidFill>
                <a:latin typeface="Times New Roman"/>
                <a:cs typeface="Times New Roman"/>
              </a:rPr>
              <a:t>TABLEAU </a:t>
            </a:r>
            <a:r>
              <a:rPr sz="1271" b="1" spc="-5" dirty="0">
                <a:solidFill>
                  <a:srgbClr val="538DD4"/>
                </a:solidFill>
                <a:latin typeface="Times New Roman"/>
                <a:cs typeface="Times New Roman"/>
              </a:rPr>
              <a:t>DES FLUX DE</a:t>
            </a:r>
            <a:r>
              <a:rPr sz="1271" b="1" spc="-14" dirty="0">
                <a:solidFill>
                  <a:srgbClr val="538DD4"/>
                </a:solidFill>
                <a:latin typeface="Times New Roman"/>
                <a:cs typeface="Times New Roman"/>
              </a:rPr>
              <a:t> </a:t>
            </a:r>
            <a:r>
              <a:rPr sz="1271" b="1" spc="-5" dirty="0">
                <a:solidFill>
                  <a:srgbClr val="538DD4"/>
                </a:solidFill>
                <a:latin typeface="Times New Roman"/>
                <a:cs typeface="Times New Roman"/>
              </a:rPr>
              <a:t>TRESORERIE</a:t>
            </a:r>
            <a:endParaRPr sz="1271">
              <a:latin typeface="Times New Roman"/>
              <a:cs typeface="Times New Roman"/>
            </a:endParaRPr>
          </a:p>
        </p:txBody>
      </p:sp>
      <p:graphicFrame>
        <p:nvGraphicFramePr>
          <p:cNvPr id="5" name="object 5"/>
          <p:cNvGraphicFramePr>
            <a:graphicFrameLocks noGrp="1"/>
          </p:cNvGraphicFramePr>
          <p:nvPr/>
        </p:nvGraphicFramePr>
        <p:xfrm>
          <a:off x="2070304" y="634624"/>
          <a:ext cx="7875511" cy="4501734"/>
        </p:xfrm>
        <a:graphic>
          <a:graphicData uri="http://schemas.openxmlformats.org/drawingml/2006/table">
            <a:tbl>
              <a:tblPr firstRow="1" bandRow="1">
                <a:tableStyleId>{2D5ABB26-0587-4C30-8999-92F81FD0307C}</a:tableStyleId>
              </a:tblPr>
              <a:tblGrid>
                <a:gridCol w="460580"/>
                <a:gridCol w="3958503"/>
                <a:gridCol w="644536"/>
                <a:gridCol w="644536"/>
                <a:gridCol w="1012447"/>
                <a:gridCol w="1154909"/>
              </a:tblGrid>
              <a:tr h="508989">
                <a:tc>
                  <a:txBody>
                    <a:bodyPr/>
                    <a:lstStyle/>
                    <a:p>
                      <a:pPr marL="1905" algn="ctr">
                        <a:lnSpc>
                          <a:spcPct val="100000"/>
                        </a:lnSpc>
                        <a:spcBef>
                          <a:spcPts val="1120"/>
                        </a:spcBef>
                      </a:pPr>
                      <a:r>
                        <a:rPr sz="1500" b="1" spc="-5" dirty="0">
                          <a:solidFill>
                            <a:srgbClr val="FFFFFF"/>
                          </a:solidFill>
                          <a:latin typeface="Times New Roman"/>
                          <a:cs typeface="Times New Roman"/>
                        </a:rPr>
                        <a:t>REF</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gridSpan="2">
                  <a:txBody>
                    <a:bodyPr/>
                    <a:lstStyle/>
                    <a:p>
                      <a:pPr algn="ctr">
                        <a:lnSpc>
                          <a:spcPct val="100000"/>
                        </a:lnSpc>
                        <a:spcBef>
                          <a:spcPts val="1120"/>
                        </a:spcBef>
                      </a:pPr>
                      <a:r>
                        <a:rPr sz="1500" b="1" spc="-5" dirty="0">
                          <a:solidFill>
                            <a:srgbClr val="FFFFFF"/>
                          </a:solidFill>
                          <a:latin typeface="Times New Roman"/>
                          <a:cs typeface="Times New Roman"/>
                        </a:rPr>
                        <a:t>LIBELLES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hMerge="1">
                  <a:txBody>
                    <a:bodyPr/>
                    <a:lstStyle/>
                    <a:p>
                      <a:endParaRPr/>
                    </a:p>
                  </a:txBody>
                  <a:tcPr marL="0" marR="0" marT="0" marB="0"/>
                </a:tc>
                <a:tc>
                  <a:txBody>
                    <a:bodyPr/>
                    <a:lstStyle/>
                    <a:p>
                      <a:pPr marL="146050">
                        <a:lnSpc>
                          <a:spcPct val="100000"/>
                        </a:lnSpc>
                        <a:spcBef>
                          <a:spcPts val="1120"/>
                        </a:spcBef>
                      </a:pPr>
                      <a:r>
                        <a:rPr sz="1500" b="1" spc="-5" dirty="0">
                          <a:solidFill>
                            <a:srgbClr val="FFFFFF"/>
                          </a:solidFill>
                          <a:latin typeface="Times New Roman"/>
                          <a:cs typeface="Times New Roman"/>
                        </a:rPr>
                        <a:t>Note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a:txBody>
                    <a:bodyPr/>
                    <a:lstStyle/>
                    <a:p>
                      <a:pPr algn="ctr">
                        <a:lnSpc>
                          <a:spcPct val="100000"/>
                        </a:lnSpc>
                        <a:spcBef>
                          <a:spcPts val="15"/>
                        </a:spcBef>
                      </a:pPr>
                      <a:r>
                        <a:rPr sz="1500" b="1" spc="-10" dirty="0">
                          <a:solidFill>
                            <a:srgbClr val="FFFFFF"/>
                          </a:solidFill>
                          <a:latin typeface="Times New Roman"/>
                          <a:cs typeface="Times New Roman"/>
                        </a:rPr>
                        <a:t>EXERCICE</a:t>
                      </a:r>
                      <a:endParaRPr sz="1500">
                        <a:latin typeface="Times New Roman"/>
                        <a:cs typeface="Times New Roman"/>
                      </a:endParaRPr>
                    </a:p>
                    <a:p>
                      <a:pPr algn="ctr">
                        <a:lnSpc>
                          <a:spcPct val="100000"/>
                        </a:lnSpc>
                        <a:spcBef>
                          <a:spcPts val="285"/>
                        </a:spcBef>
                      </a:pPr>
                      <a:r>
                        <a:rPr sz="1500" b="1" dirty="0">
                          <a:solidFill>
                            <a:srgbClr val="FFFFFF"/>
                          </a:solidFill>
                          <a:latin typeface="Times New Roman"/>
                          <a:cs typeface="Times New Roman"/>
                        </a:rPr>
                        <a:t>N</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a:txBody>
                    <a:bodyPr/>
                    <a:lstStyle/>
                    <a:p>
                      <a:pPr marL="635" algn="ctr">
                        <a:lnSpc>
                          <a:spcPct val="100000"/>
                        </a:lnSpc>
                        <a:spcBef>
                          <a:spcPts val="15"/>
                        </a:spcBef>
                      </a:pPr>
                      <a:r>
                        <a:rPr sz="1500" b="1" spc="-10" dirty="0">
                          <a:solidFill>
                            <a:srgbClr val="FFFFFF"/>
                          </a:solidFill>
                          <a:latin typeface="Times New Roman"/>
                          <a:cs typeface="Times New Roman"/>
                        </a:rPr>
                        <a:t>EXERCICE</a:t>
                      </a:r>
                      <a:endParaRPr sz="1500">
                        <a:latin typeface="Times New Roman"/>
                        <a:cs typeface="Times New Roman"/>
                      </a:endParaRPr>
                    </a:p>
                    <a:p>
                      <a:pPr algn="ctr">
                        <a:lnSpc>
                          <a:spcPct val="100000"/>
                        </a:lnSpc>
                        <a:spcBef>
                          <a:spcPts val="285"/>
                        </a:spcBef>
                      </a:pPr>
                      <a:r>
                        <a:rPr sz="1500" b="1" spc="-10" dirty="0">
                          <a:solidFill>
                            <a:srgbClr val="FFFFFF"/>
                          </a:solidFill>
                          <a:latin typeface="Times New Roman"/>
                          <a:cs typeface="Times New Roman"/>
                        </a:rPr>
                        <a:t>N-1</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r>
              <a:tr h="508989">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Flux de </a:t>
                      </a:r>
                      <a:r>
                        <a:rPr sz="1500" b="1" spc="-10" dirty="0">
                          <a:latin typeface="Times New Roman"/>
                          <a:cs typeface="Times New Roman"/>
                        </a:rPr>
                        <a:t>trésorerie </a:t>
                      </a:r>
                      <a:r>
                        <a:rPr sz="1500" b="1" spc="-5" dirty="0">
                          <a:latin typeface="Times New Roman"/>
                          <a:cs typeface="Times New Roman"/>
                        </a:rPr>
                        <a:t>provenant des</a:t>
                      </a:r>
                      <a:r>
                        <a:rPr sz="1500" b="1" spc="55" dirty="0">
                          <a:latin typeface="Times New Roman"/>
                          <a:cs typeface="Times New Roman"/>
                        </a:rPr>
                        <a:t> </a:t>
                      </a:r>
                      <a:r>
                        <a:rPr sz="1500" b="1" spc="-5" dirty="0">
                          <a:latin typeface="Times New Roman"/>
                          <a:cs typeface="Times New Roman"/>
                        </a:rPr>
                        <a:t>activités</a:t>
                      </a:r>
                      <a:endParaRPr sz="1500">
                        <a:latin typeface="Times New Roman"/>
                        <a:cs typeface="Times New Roman"/>
                      </a:endParaRPr>
                    </a:p>
                    <a:p>
                      <a:pPr>
                        <a:lnSpc>
                          <a:spcPct val="100000"/>
                        </a:lnSpc>
                        <a:spcBef>
                          <a:spcPts val="285"/>
                        </a:spcBef>
                      </a:pPr>
                      <a:r>
                        <a:rPr sz="1500" b="1" spc="-5" dirty="0">
                          <a:latin typeface="Times New Roman"/>
                          <a:cs typeface="Times New Roman"/>
                        </a:rPr>
                        <a:t>d’investissements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508989">
                <a:tc>
                  <a:txBody>
                    <a:bodyPr/>
                    <a:lstStyle/>
                    <a:p>
                      <a:pPr marL="1270" algn="ctr">
                        <a:lnSpc>
                          <a:spcPct val="100000"/>
                        </a:lnSpc>
                        <a:spcBef>
                          <a:spcPts val="15"/>
                        </a:spcBef>
                      </a:pPr>
                      <a:r>
                        <a:rPr sz="1500" spc="-5" dirty="0">
                          <a:latin typeface="Times New Roman"/>
                          <a:cs typeface="Times New Roman"/>
                        </a:rPr>
                        <a:t>FF</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10" dirty="0">
                          <a:latin typeface="Times New Roman"/>
                          <a:cs typeface="Times New Roman"/>
                        </a:rPr>
                        <a:t>Décaissements </a:t>
                      </a:r>
                      <a:r>
                        <a:rPr sz="1500" spc="-5" dirty="0">
                          <a:latin typeface="Times New Roman"/>
                          <a:cs typeface="Times New Roman"/>
                        </a:rPr>
                        <a:t>liés aux</a:t>
                      </a:r>
                      <a:r>
                        <a:rPr sz="1500" spc="125" dirty="0">
                          <a:latin typeface="Times New Roman"/>
                          <a:cs typeface="Times New Roman"/>
                        </a:rPr>
                        <a:t> </a:t>
                      </a:r>
                      <a:r>
                        <a:rPr sz="1500" spc="-5" dirty="0">
                          <a:latin typeface="Times New Roman"/>
                          <a:cs typeface="Times New Roman"/>
                        </a:rPr>
                        <a:t>acquisitions</a:t>
                      </a:r>
                      <a:endParaRPr sz="1500">
                        <a:latin typeface="Times New Roman"/>
                        <a:cs typeface="Times New Roman"/>
                      </a:endParaRPr>
                    </a:p>
                    <a:p>
                      <a:pPr>
                        <a:lnSpc>
                          <a:spcPct val="100000"/>
                        </a:lnSpc>
                        <a:spcBef>
                          <a:spcPts val="285"/>
                        </a:spcBef>
                      </a:pPr>
                      <a:r>
                        <a:rPr sz="1500" spc="-5" dirty="0">
                          <a:latin typeface="Times New Roman"/>
                          <a:cs typeface="Times New Roman"/>
                        </a:rPr>
                        <a:t>d'immobilisations</a:t>
                      </a:r>
                      <a:r>
                        <a:rPr sz="1500" spc="45" dirty="0">
                          <a:latin typeface="Times New Roman"/>
                          <a:cs typeface="Times New Roman"/>
                        </a:rPr>
                        <a:t> </a:t>
                      </a:r>
                      <a:r>
                        <a:rPr sz="1500" spc="-5" dirty="0">
                          <a:latin typeface="Times New Roman"/>
                          <a:cs typeface="Times New Roman"/>
                        </a:rPr>
                        <a:t>incorporelles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marL="1270" algn="ctr">
                        <a:lnSpc>
                          <a:spcPct val="100000"/>
                        </a:lnSpc>
                        <a:spcBef>
                          <a:spcPts val="15"/>
                        </a:spcBef>
                      </a:pPr>
                      <a:r>
                        <a:rPr sz="1500" spc="-5" dirty="0">
                          <a:latin typeface="Times New Roman"/>
                          <a:cs typeface="Times New Roman"/>
                        </a:rPr>
                        <a:t>FG</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10" dirty="0">
                          <a:latin typeface="Times New Roman"/>
                          <a:cs typeface="Times New Roman"/>
                        </a:rPr>
                        <a:t>Décaissements </a:t>
                      </a:r>
                      <a:r>
                        <a:rPr sz="1500" spc="-5" dirty="0">
                          <a:latin typeface="Times New Roman"/>
                          <a:cs typeface="Times New Roman"/>
                        </a:rPr>
                        <a:t>liés aux</a:t>
                      </a:r>
                      <a:r>
                        <a:rPr sz="1500" spc="125" dirty="0">
                          <a:latin typeface="Times New Roman"/>
                          <a:cs typeface="Times New Roman"/>
                        </a:rPr>
                        <a:t> </a:t>
                      </a:r>
                      <a:r>
                        <a:rPr sz="1500" spc="-5" dirty="0">
                          <a:latin typeface="Times New Roman"/>
                          <a:cs typeface="Times New Roman"/>
                        </a:rPr>
                        <a:t>acquisitions</a:t>
                      </a:r>
                      <a:endParaRPr sz="1500">
                        <a:latin typeface="Times New Roman"/>
                        <a:cs typeface="Times New Roman"/>
                      </a:endParaRPr>
                    </a:p>
                    <a:p>
                      <a:pPr>
                        <a:lnSpc>
                          <a:spcPct val="100000"/>
                        </a:lnSpc>
                        <a:spcBef>
                          <a:spcPts val="285"/>
                        </a:spcBef>
                      </a:pPr>
                      <a:r>
                        <a:rPr sz="1500" spc="-5" dirty="0">
                          <a:latin typeface="Times New Roman"/>
                          <a:cs typeface="Times New Roman"/>
                        </a:rPr>
                        <a:t>d'immobilisations</a:t>
                      </a:r>
                      <a:r>
                        <a:rPr sz="1500" spc="30" dirty="0">
                          <a:latin typeface="Times New Roman"/>
                          <a:cs typeface="Times New Roman"/>
                        </a:rPr>
                        <a:t> </a:t>
                      </a:r>
                      <a:r>
                        <a:rPr sz="1500" spc="-5" dirty="0">
                          <a:latin typeface="Times New Roman"/>
                          <a:cs typeface="Times New Roman"/>
                        </a:rPr>
                        <a:t>corporelles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marL="1270" algn="ctr">
                        <a:lnSpc>
                          <a:spcPct val="100000"/>
                        </a:lnSpc>
                        <a:spcBef>
                          <a:spcPts val="15"/>
                        </a:spcBef>
                      </a:pPr>
                      <a:r>
                        <a:rPr sz="1500" spc="-5" dirty="0">
                          <a:latin typeface="Times New Roman"/>
                          <a:cs typeface="Times New Roman"/>
                        </a:rPr>
                        <a:t>FH</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10" dirty="0">
                          <a:latin typeface="Times New Roman"/>
                          <a:cs typeface="Times New Roman"/>
                        </a:rPr>
                        <a:t>Décaissements </a:t>
                      </a:r>
                      <a:r>
                        <a:rPr sz="1500" spc="-5" dirty="0">
                          <a:latin typeface="Times New Roman"/>
                          <a:cs typeface="Times New Roman"/>
                        </a:rPr>
                        <a:t>liés aux</a:t>
                      </a:r>
                      <a:r>
                        <a:rPr sz="1500" spc="125" dirty="0">
                          <a:latin typeface="Times New Roman"/>
                          <a:cs typeface="Times New Roman"/>
                        </a:rPr>
                        <a:t> </a:t>
                      </a:r>
                      <a:r>
                        <a:rPr sz="1500" spc="-5" dirty="0">
                          <a:latin typeface="Times New Roman"/>
                          <a:cs typeface="Times New Roman"/>
                        </a:rPr>
                        <a:t>acquisitions</a:t>
                      </a:r>
                      <a:endParaRPr sz="1500">
                        <a:latin typeface="Times New Roman"/>
                        <a:cs typeface="Times New Roman"/>
                      </a:endParaRPr>
                    </a:p>
                    <a:p>
                      <a:pPr>
                        <a:lnSpc>
                          <a:spcPct val="100000"/>
                        </a:lnSpc>
                        <a:spcBef>
                          <a:spcPts val="285"/>
                        </a:spcBef>
                      </a:pPr>
                      <a:r>
                        <a:rPr sz="1500" spc="-5" dirty="0">
                          <a:latin typeface="Times New Roman"/>
                          <a:cs typeface="Times New Roman"/>
                        </a:rPr>
                        <a:t>d'immobilisations</a:t>
                      </a:r>
                      <a:r>
                        <a:rPr sz="1500" spc="30" dirty="0">
                          <a:latin typeface="Times New Roman"/>
                          <a:cs typeface="Times New Roman"/>
                        </a:rPr>
                        <a:t> </a:t>
                      </a:r>
                      <a:r>
                        <a:rPr sz="1500" spc="-5" dirty="0">
                          <a:latin typeface="Times New Roman"/>
                          <a:cs typeface="Times New Roman"/>
                        </a:rPr>
                        <a:t>financières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marL="1905" algn="ctr">
                        <a:lnSpc>
                          <a:spcPct val="100000"/>
                        </a:lnSpc>
                        <a:spcBef>
                          <a:spcPts val="15"/>
                        </a:spcBef>
                      </a:pPr>
                      <a:r>
                        <a:rPr sz="1500" spc="-5" dirty="0">
                          <a:latin typeface="Times New Roman"/>
                          <a:cs typeface="Times New Roman"/>
                        </a:rPr>
                        <a:t>FI</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spc="-5" dirty="0">
                          <a:latin typeface="Times New Roman"/>
                          <a:cs typeface="Times New Roman"/>
                        </a:rPr>
                        <a:t>+ Encaissements liés aux cessions</a:t>
                      </a:r>
                      <a:r>
                        <a:rPr sz="1500" spc="120" dirty="0">
                          <a:latin typeface="Times New Roman"/>
                          <a:cs typeface="Times New Roman"/>
                        </a:rPr>
                        <a:t> </a:t>
                      </a:r>
                      <a:r>
                        <a:rPr sz="1500" spc="-5" dirty="0">
                          <a:latin typeface="Times New Roman"/>
                          <a:cs typeface="Times New Roman"/>
                        </a:rPr>
                        <a:t>d’immobilisations</a:t>
                      </a:r>
                      <a:endParaRPr sz="1500">
                        <a:latin typeface="Times New Roman"/>
                        <a:cs typeface="Times New Roman"/>
                      </a:endParaRPr>
                    </a:p>
                    <a:p>
                      <a:pPr>
                        <a:lnSpc>
                          <a:spcPct val="100000"/>
                        </a:lnSpc>
                        <a:spcBef>
                          <a:spcPts val="285"/>
                        </a:spcBef>
                      </a:pPr>
                      <a:r>
                        <a:rPr sz="1500" spc="-5" dirty="0">
                          <a:latin typeface="Times New Roman"/>
                          <a:cs typeface="Times New Roman"/>
                        </a:rPr>
                        <a:t>incorporelles et</a:t>
                      </a:r>
                      <a:r>
                        <a:rPr sz="1500" spc="10" dirty="0">
                          <a:latin typeface="Times New Roman"/>
                          <a:cs typeface="Times New Roman"/>
                        </a:rPr>
                        <a:t> </a:t>
                      </a:r>
                      <a:r>
                        <a:rPr sz="1500" spc="-5" dirty="0">
                          <a:latin typeface="Times New Roman"/>
                          <a:cs typeface="Times New Roman"/>
                        </a:rPr>
                        <a:t>corporelles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marL="635" algn="ctr">
                        <a:lnSpc>
                          <a:spcPct val="100000"/>
                        </a:lnSpc>
                        <a:spcBef>
                          <a:spcPts val="15"/>
                        </a:spcBef>
                      </a:pPr>
                      <a:r>
                        <a:rPr sz="1500" spc="-5" dirty="0">
                          <a:latin typeface="Times New Roman"/>
                          <a:cs typeface="Times New Roman"/>
                        </a:rPr>
                        <a:t>FJ</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latin typeface="Times New Roman"/>
                          <a:cs typeface="Times New Roman"/>
                        </a:rPr>
                        <a:t>+ </a:t>
                      </a:r>
                      <a:r>
                        <a:rPr sz="1500" spc="-5" dirty="0">
                          <a:latin typeface="Times New Roman"/>
                          <a:cs typeface="Times New Roman"/>
                        </a:rPr>
                        <a:t>Encaissements liés aux cessions</a:t>
                      </a:r>
                      <a:r>
                        <a:rPr sz="1500" spc="120" dirty="0">
                          <a:latin typeface="Times New Roman"/>
                          <a:cs typeface="Times New Roman"/>
                        </a:rPr>
                        <a:t> </a:t>
                      </a:r>
                      <a:r>
                        <a:rPr sz="1500" spc="-5" dirty="0">
                          <a:latin typeface="Times New Roman"/>
                          <a:cs typeface="Times New Roman"/>
                        </a:rPr>
                        <a:t>d’immobilisations</a:t>
                      </a:r>
                      <a:endParaRPr sz="1500">
                        <a:latin typeface="Times New Roman"/>
                        <a:cs typeface="Times New Roman"/>
                      </a:endParaRPr>
                    </a:p>
                    <a:p>
                      <a:pPr>
                        <a:lnSpc>
                          <a:spcPct val="100000"/>
                        </a:lnSpc>
                        <a:spcBef>
                          <a:spcPts val="285"/>
                        </a:spcBef>
                      </a:pPr>
                      <a:r>
                        <a:rPr sz="1500" spc="-5" dirty="0">
                          <a:latin typeface="Times New Roman"/>
                          <a:cs typeface="Times New Roman"/>
                        </a:rPr>
                        <a:t>financières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algn="ctr">
                        <a:lnSpc>
                          <a:spcPct val="100000"/>
                        </a:lnSpc>
                        <a:spcBef>
                          <a:spcPts val="1120"/>
                        </a:spcBef>
                      </a:pPr>
                      <a:r>
                        <a:rPr sz="1500" b="1" spc="-20" dirty="0">
                          <a:latin typeface="Times New Roman"/>
                          <a:cs typeface="Times New Roman"/>
                        </a:rPr>
                        <a:t>ZC</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15"/>
                        </a:spcBef>
                      </a:pPr>
                      <a:r>
                        <a:rPr sz="1500" b="1" spc="-5" dirty="0">
                          <a:solidFill>
                            <a:srgbClr val="FFFFFF"/>
                          </a:solidFill>
                          <a:latin typeface="Times New Roman"/>
                          <a:cs typeface="Times New Roman"/>
                        </a:rPr>
                        <a:t>Flux de </a:t>
                      </a:r>
                      <a:r>
                        <a:rPr sz="1500" b="1" spc="-10" dirty="0">
                          <a:solidFill>
                            <a:srgbClr val="FFFFFF"/>
                          </a:solidFill>
                          <a:latin typeface="Times New Roman"/>
                          <a:cs typeface="Times New Roman"/>
                        </a:rPr>
                        <a:t>trésorerie </a:t>
                      </a:r>
                      <a:r>
                        <a:rPr sz="1500" b="1" spc="-5" dirty="0">
                          <a:solidFill>
                            <a:srgbClr val="FFFFFF"/>
                          </a:solidFill>
                          <a:latin typeface="Times New Roman"/>
                          <a:cs typeface="Times New Roman"/>
                        </a:rPr>
                        <a:t>provenant des</a:t>
                      </a:r>
                      <a:r>
                        <a:rPr sz="1500" b="1" spc="55" dirty="0">
                          <a:solidFill>
                            <a:srgbClr val="FFFFFF"/>
                          </a:solidFill>
                          <a:latin typeface="Times New Roman"/>
                          <a:cs typeface="Times New Roman"/>
                        </a:rPr>
                        <a:t> </a:t>
                      </a:r>
                      <a:r>
                        <a:rPr sz="1500" b="1" spc="-5" dirty="0">
                          <a:solidFill>
                            <a:srgbClr val="FFFFFF"/>
                          </a:solidFill>
                          <a:latin typeface="Times New Roman"/>
                          <a:cs typeface="Times New Roman"/>
                        </a:rPr>
                        <a:t>activités</a:t>
                      </a:r>
                      <a:endParaRPr sz="1500">
                        <a:latin typeface="Times New Roman"/>
                        <a:cs typeface="Times New Roman"/>
                      </a:endParaRPr>
                    </a:p>
                    <a:p>
                      <a:pPr>
                        <a:lnSpc>
                          <a:spcPct val="100000"/>
                        </a:lnSpc>
                        <a:spcBef>
                          <a:spcPts val="285"/>
                        </a:spcBef>
                      </a:pPr>
                      <a:r>
                        <a:rPr sz="1500" b="1" spc="-5" dirty="0">
                          <a:solidFill>
                            <a:srgbClr val="FFFFFF"/>
                          </a:solidFill>
                          <a:latin typeface="Times New Roman"/>
                          <a:cs typeface="Times New Roman"/>
                        </a:rPr>
                        <a:t>d’investissement </a:t>
                      </a:r>
                      <a:r>
                        <a:rPr sz="1500" b="1" spc="-10" dirty="0">
                          <a:solidFill>
                            <a:srgbClr val="FFFFFF"/>
                          </a:solidFill>
                          <a:latin typeface="Times New Roman"/>
                          <a:cs typeface="Times New Roman"/>
                        </a:rPr>
                        <a:t>(somme </a:t>
                      </a:r>
                      <a:r>
                        <a:rPr sz="1500" b="1" spc="-5" dirty="0">
                          <a:solidFill>
                            <a:srgbClr val="FFFFFF"/>
                          </a:solidFill>
                          <a:latin typeface="Times New Roman"/>
                          <a:cs typeface="Times New Roman"/>
                        </a:rPr>
                        <a:t>FF à</a:t>
                      </a:r>
                      <a:r>
                        <a:rPr sz="1500" b="1" spc="20" dirty="0">
                          <a:solidFill>
                            <a:srgbClr val="FFFFFF"/>
                          </a:solidFill>
                          <a:latin typeface="Times New Roman"/>
                          <a:cs typeface="Times New Roman"/>
                        </a:rPr>
                        <a:t> </a:t>
                      </a:r>
                      <a:r>
                        <a:rPr sz="1500" b="1" spc="-5" dirty="0">
                          <a:solidFill>
                            <a:srgbClr val="FFFFFF"/>
                          </a:solidFill>
                          <a:latin typeface="Times New Roman"/>
                          <a:cs typeface="Times New Roman"/>
                        </a:rPr>
                        <a:t>FJ)</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pPr algn="ctr">
                        <a:lnSpc>
                          <a:spcPct val="100000"/>
                        </a:lnSpc>
                        <a:spcBef>
                          <a:spcPts val="1120"/>
                        </a:spcBef>
                      </a:pPr>
                      <a:r>
                        <a:rPr sz="1500" b="1" dirty="0">
                          <a:solidFill>
                            <a:srgbClr val="FFFFFF"/>
                          </a:solidFill>
                          <a:latin typeface="Times New Roman"/>
                          <a:cs typeface="Times New Roman"/>
                        </a:rPr>
                        <a:t>C</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bl>
          </a:graphicData>
        </a:graphic>
      </p:graphicFrame>
      <p:sp>
        <p:nvSpPr>
          <p:cNvPr id="6" name="object 6"/>
          <p:cNvSpPr/>
          <p:nvPr/>
        </p:nvSpPr>
        <p:spPr>
          <a:xfrm>
            <a:off x="8113410" y="5706778"/>
            <a:ext cx="1781465" cy="573996"/>
          </a:xfrm>
          <a:prstGeom prst="rect">
            <a:avLst/>
          </a:prstGeom>
          <a:blipFill>
            <a:blip r:embed="rId2" cstate="print"/>
            <a:stretch>
              <a:fillRect/>
            </a:stretch>
          </a:blipFill>
        </p:spPr>
        <p:txBody>
          <a:bodyPr wrap="square" lIns="0" tIns="0" rIns="0" bIns="0" rtlCol="0"/>
          <a:lstStyle/>
          <a:p>
            <a:endParaRPr sz="1634"/>
          </a:p>
        </p:txBody>
      </p:sp>
      <p:sp>
        <p:nvSpPr>
          <p:cNvPr id="7" name="object 7"/>
          <p:cNvSpPr txBox="1"/>
          <p:nvPr/>
        </p:nvSpPr>
        <p:spPr>
          <a:xfrm>
            <a:off x="8471182" y="5849699"/>
            <a:ext cx="1067889" cy="279307"/>
          </a:xfrm>
          <a:prstGeom prst="rect">
            <a:avLst/>
          </a:prstGeom>
        </p:spPr>
        <p:txBody>
          <a:bodyPr vert="horz" wrap="square" lIns="0" tIns="0" rIns="0" bIns="0" rtlCol="0">
            <a:spAutoFit/>
          </a:bodyPr>
          <a:lstStyle/>
          <a:p>
            <a:pPr marL="11527"/>
            <a:r>
              <a:rPr sz="1815" b="1" spc="-5" dirty="0">
                <a:solidFill>
                  <a:srgbClr val="FFFFFF"/>
                </a:solidFill>
                <a:latin typeface="Bookman Old Style"/>
                <a:cs typeface="Bookman Old Style"/>
              </a:rPr>
              <a:t>RE</a:t>
            </a:r>
            <a:r>
              <a:rPr sz="1815" b="1" dirty="0">
                <a:solidFill>
                  <a:srgbClr val="FFFFFF"/>
                </a:solidFill>
                <a:latin typeface="Bookman Old Style"/>
                <a:cs typeface="Bookman Old Style"/>
              </a:rPr>
              <a:t>T</a:t>
            </a:r>
            <a:r>
              <a:rPr sz="1815" b="1" spc="5" dirty="0">
                <a:solidFill>
                  <a:srgbClr val="FFFFFF"/>
                </a:solidFill>
                <a:latin typeface="Bookman Old Style"/>
                <a:cs typeface="Bookman Old Style"/>
              </a:rPr>
              <a:t>OU</a:t>
            </a:r>
            <a:r>
              <a:rPr sz="1815" b="1" dirty="0">
                <a:solidFill>
                  <a:srgbClr val="FFFFFF"/>
                </a:solidFill>
                <a:latin typeface="Bookman Old Style"/>
                <a:cs typeface="Bookman Old Style"/>
              </a:rPr>
              <a:t>R</a:t>
            </a:r>
            <a:endParaRPr sz="1815">
              <a:latin typeface="Bookman Old Style"/>
              <a:cs typeface="Bookman Old Style"/>
            </a:endParaRPr>
          </a:p>
        </p:txBody>
      </p:sp>
      <p:sp>
        <p:nvSpPr>
          <p:cNvPr id="8" name="Espace réservé de la date 7"/>
          <p:cNvSpPr>
            <a:spLocks noGrp="1"/>
          </p:cNvSpPr>
          <p:nvPr>
            <p:ph type="dt" sz="half" idx="6"/>
          </p:nvPr>
        </p:nvSpPr>
        <p:spPr/>
        <p:txBody>
          <a:bodyPr/>
          <a:lstStyle/>
          <a:p>
            <a:fld id="{6450B5D7-949B-43E3-98A0-5E96ADA5741C}" type="datetime1">
              <a:rPr lang="fr-FR" smtClean="0"/>
              <a:pPr/>
              <a:t>06/03/2019</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228</a:t>
            </a:fld>
            <a:endParaRPr lang="fr-FR"/>
          </a:p>
        </p:txBody>
      </p:sp>
    </p:spTree>
    <p:extLst>
      <p:ext uri="{BB962C8B-B14F-4D97-AF65-F5344CB8AC3E}">
        <p14:creationId xmlns:p14="http://schemas.microsoft.com/office/powerpoint/2010/main" xmlns="" val="162607482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8343" y="1144354"/>
            <a:ext cx="1554288" cy="1106393"/>
          </a:xfrm>
          <a:prstGeom prst="rect">
            <a:avLst/>
          </a:prstGeom>
        </p:spPr>
        <p:txBody>
          <a:bodyPr vert="horz" wrap="square" lIns="0" tIns="0" rIns="0" bIns="0" rtlCol="0">
            <a:spAutoFit/>
          </a:bodyPr>
          <a:lstStyle/>
          <a:p>
            <a:pPr marL="11527" marR="4611" indent="1153" algn="ctr">
              <a:lnSpc>
                <a:spcPct val="88100"/>
              </a:lnSpc>
            </a:pPr>
            <a:r>
              <a:rPr sz="1634" b="1" spc="-5" dirty="0">
                <a:solidFill>
                  <a:srgbClr val="FFFFFF"/>
                </a:solidFill>
                <a:latin typeface="Bookman Old Style"/>
                <a:cs typeface="Bookman Old Style"/>
              </a:rPr>
              <a:t>Flux de  trésorerie  provenant</a:t>
            </a:r>
            <a:r>
              <a:rPr sz="1634" b="1" spc="-77" dirty="0">
                <a:solidFill>
                  <a:srgbClr val="FFFFFF"/>
                </a:solidFill>
                <a:latin typeface="Bookman Old Style"/>
                <a:cs typeface="Bookman Old Style"/>
              </a:rPr>
              <a:t> </a:t>
            </a:r>
            <a:r>
              <a:rPr sz="1634" b="1" spc="-5" dirty="0">
                <a:solidFill>
                  <a:srgbClr val="FFFFFF"/>
                </a:solidFill>
                <a:latin typeface="Bookman Old Style"/>
                <a:cs typeface="Bookman Old Style"/>
              </a:rPr>
              <a:t>des  activités de  financement</a:t>
            </a:r>
            <a:endParaRPr sz="1634" dirty="0">
              <a:latin typeface="Bookman Old Style"/>
              <a:cs typeface="Bookman Old Style"/>
            </a:endParaRPr>
          </a:p>
        </p:txBody>
      </p:sp>
      <p:sp>
        <p:nvSpPr>
          <p:cNvPr id="3" name="object 3"/>
          <p:cNvSpPr txBox="1"/>
          <p:nvPr/>
        </p:nvSpPr>
        <p:spPr>
          <a:xfrm>
            <a:off x="5584599" y="1124297"/>
            <a:ext cx="1604425" cy="1179938"/>
          </a:xfrm>
          <a:prstGeom prst="rect">
            <a:avLst/>
          </a:prstGeom>
        </p:spPr>
        <p:txBody>
          <a:bodyPr vert="horz" wrap="square" lIns="0" tIns="0" rIns="0" bIns="0" rtlCol="0">
            <a:spAutoFit/>
          </a:bodyPr>
          <a:lstStyle/>
          <a:p>
            <a:pPr marL="10950" marR="4611" algn="ctr">
              <a:lnSpc>
                <a:spcPct val="88000"/>
              </a:lnSpc>
            </a:pPr>
            <a:r>
              <a:rPr sz="1452" b="1" spc="-9" dirty="0">
                <a:solidFill>
                  <a:srgbClr val="FFFFFF"/>
                </a:solidFill>
                <a:latin typeface="Bookman Old Style"/>
                <a:cs typeface="Bookman Old Style"/>
              </a:rPr>
              <a:t>Flux </a:t>
            </a:r>
            <a:r>
              <a:rPr sz="1452" b="1" spc="-5" dirty="0">
                <a:solidFill>
                  <a:srgbClr val="FFFFFF"/>
                </a:solidFill>
                <a:latin typeface="Bookman Old Style"/>
                <a:cs typeface="Bookman Old Style"/>
              </a:rPr>
              <a:t>de  </a:t>
            </a:r>
            <a:r>
              <a:rPr sz="1452" b="1" spc="-9" dirty="0">
                <a:solidFill>
                  <a:srgbClr val="FFFFFF"/>
                </a:solidFill>
                <a:latin typeface="Bookman Old Style"/>
                <a:cs typeface="Bookman Old Style"/>
              </a:rPr>
              <a:t>trésorerie  provenant du  financement par  les capitaux  propres</a:t>
            </a:r>
            <a:endParaRPr sz="1452">
              <a:latin typeface="Bookman Old Style"/>
              <a:cs typeface="Bookman Old Style"/>
            </a:endParaRPr>
          </a:p>
        </p:txBody>
      </p:sp>
      <p:sp>
        <p:nvSpPr>
          <p:cNvPr id="4" name="object 4"/>
          <p:cNvSpPr txBox="1"/>
          <p:nvPr/>
        </p:nvSpPr>
        <p:spPr>
          <a:xfrm>
            <a:off x="9228926" y="990277"/>
            <a:ext cx="1745007" cy="1179938"/>
          </a:xfrm>
          <a:prstGeom prst="rect">
            <a:avLst/>
          </a:prstGeom>
        </p:spPr>
        <p:txBody>
          <a:bodyPr vert="horz" wrap="square" lIns="0" tIns="0" rIns="0" bIns="0" rtlCol="0">
            <a:spAutoFit/>
          </a:bodyPr>
          <a:lstStyle/>
          <a:p>
            <a:pPr marL="11527" marR="4611" algn="ctr">
              <a:lnSpc>
                <a:spcPct val="88000"/>
              </a:lnSpc>
            </a:pPr>
            <a:r>
              <a:rPr sz="1452" b="1" spc="-9" dirty="0">
                <a:solidFill>
                  <a:srgbClr val="FFFFFF"/>
                </a:solidFill>
                <a:latin typeface="Bookman Old Style"/>
                <a:cs typeface="Bookman Old Style"/>
              </a:rPr>
              <a:t>Flux </a:t>
            </a:r>
            <a:r>
              <a:rPr sz="1452" b="1" spc="-5" dirty="0">
                <a:solidFill>
                  <a:srgbClr val="FFFFFF"/>
                </a:solidFill>
                <a:latin typeface="Bookman Old Style"/>
                <a:cs typeface="Bookman Old Style"/>
              </a:rPr>
              <a:t>de  </a:t>
            </a:r>
            <a:r>
              <a:rPr sz="1452" b="1" spc="-9" dirty="0">
                <a:solidFill>
                  <a:srgbClr val="FFFFFF"/>
                </a:solidFill>
                <a:latin typeface="Bookman Old Style"/>
                <a:cs typeface="Bookman Old Style"/>
              </a:rPr>
              <a:t>trésorerie  provenant  du      </a:t>
            </a:r>
            <a:r>
              <a:rPr sz="1452" b="1" dirty="0">
                <a:solidFill>
                  <a:srgbClr val="FFFFFF"/>
                </a:solidFill>
                <a:latin typeface="Bookman Old Style"/>
                <a:cs typeface="Bookman Old Style"/>
              </a:rPr>
              <a:t>f</a:t>
            </a:r>
            <a:r>
              <a:rPr sz="1452" b="1" spc="-5" dirty="0">
                <a:solidFill>
                  <a:srgbClr val="FFFFFF"/>
                </a:solidFill>
                <a:latin typeface="Bookman Old Style"/>
                <a:cs typeface="Bookman Old Style"/>
              </a:rPr>
              <a:t>i</a:t>
            </a:r>
            <a:r>
              <a:rPr sz="1452" b="1" spc="-14" dirty="0">
                <a:solidFill>
                  <a:srgbClr val="FFFFFF"/>
                </a:solidFill>
                <a:latin typeface="Bookman Old Style"/>
                <a:cs typeface="Bookman Old Style"/>
              </a:rPr>
              <a:t>n</a:t>
            </a:r>
            <a:r>
              <a:rPr sz="1452" b="1" spc="-9" dirty="0">
                <a:solidFill>
                  <a:srgbClr val="FFFFFF"/>
                </a:solidFill>
                <a:latin typeface="Bookman Old Style"/>
                <a:cs typeface="Bookman Old Style"/>
              </a:rPr>
              <a:t>a</a:t>
            </a:r>
            <a:r>
              <a:rPr sz="1452" b="1" spc="-14" dirty="0">
                <a:solidFill>
                  <a:srgbClr val="FFFFFF"/>
                </a:solidFill>
                <a:latin typeface="Bookman Old Style"/>
                <a:cs typeface="Bookman Old Style"/>
              </a:rPr>
              <a:t>n</a:t>
            </a:r>
            <a:r>
              <a:rPr sz="1452" b="1" spc="-9" dirty="0">
                <a:solidFill>
                  <a:srgbClr val="FFFFFF"/>
                </a:solidFill>
                <a:latin typeface="Bookman Old Style"/>
                <a:cs typeface="Bookman Old Style"/>
              </a:rPr>
              <a:t>ce</a:t>
            </a:r>
            <a:r>
              <a:rPr sz="1452" b="1" spc="-5" dirty="0">
                <a:solidFill>
                  <a:srgbClr val="FFFFFF"/>
                </a:solidFill>
                <a:latin typeface="Bookman Old Style"/>
                <a:cs typeface="Bookman Old Style"/>
              </a:rPr>
              <a:t>m</a:t>
            </a:r>
            <a:r>
              <a:rPr sz="1452" b="1" spc="-9" dirty="0">
                <a:solidFill>
                  <a:srgbClr val="FFFFFF"/>
                </a:solidFill>
                <a:latin typeface="Bookman Old Style"/>
                <a:cs typeface="Bookman Old Style"/>
              </a:rPr>
              <a:t>e</a:t>
            </a:r>
            <a:r>
              <a:rPr sz="1452" b="1" spc="-14" dirty="0">
                <a:solidFill>
                  <a:srgbClr val="FFFFFF"/>
                </a:solidFill>
                <a:latin typeface="Bookman Old Style"/>
                <a:cs typeface="Bookman Old Style"/>
              </a:rPr>
              <a:t>n</a:t>
            </a:r>
            <a:r>
              <a:rPr sz="1452" b="1" spc="-5" dirty="0">
                <a:solidFill>
                  <a:srgbClr val="FFFFFF"/>
                </a:solidFill>
                <a:latin typeface="Bookman Old Style"/>
                <a:cs typeface="Bookman Old Style"/>
              </a:rPr>
              <a:t>t </a:t>
            </a:r>
            <a:r>
              <a:rPr sz="1452" spc="-5" dirty="0">
                <a:solidFill>
                  <a:srgbClr val="FFFFFF"/>
                </a:solidFill>
                <a:latin typeface="Times New Roman"/>
                <a:cs typeface="Times New Roman"/>
              </a:rPr>
              <a:t> </a:t>
            </a:r>
            <a:r>
              <a:rPr sz="1452" b="1" spc="-9" dirty="0">
                <a:solidFill>
                  <a:srgbClr val="FFFFFF"/>
                </a:solidFill>
                <a:latin typeface="Bookman Old Style"/>
                <a:cs typeface="Bookman Old Style"/>
              </a:rPr>
              <a:t>par les  capitaux  étrangers</a:t>
            </a:r>
            <a:endParaRPr sz="1452" dirty="0">
              <a:latin typeface="Bookman Old Style"/>
              <a:cs typeface="Bookman Old Style"/>
            </a:endParaRPr>
          </a:p>
        </p:txBody>
      </p:sp>
      <p:sp>
        <p:nvSpPr>
          <p:cNvPr id="5" name="object 5"/>
          <p:cNvSpPr/>
          <p:nvPr/>
        </p:nvSpPr>
        <p:spPr>
          <a:xfrm>
            <a:off x="9658477" y="2994927"/>
            <a:ext cx="1479944" cy="748270"/>
          </a:xfrm>
          <a:prstGeom prst="rect">
            <a:avLst/>
          </a:prstGeom>
          <a:blipFill>
            <a:blip r:embed="rId3" cstate="print"/>
            <a:stretch>
              <a:fillRect/>
            </a:stretch>
          </a:blipFill>
        </p:spPr>
        <p:txBody>
          <a:bodyPr wrap="square" lIns="0" tIns="0" rIns="0" bIns="0" rtlCol="0"/>
          <a:lstStyle/>
          <a:p>
            <a:endParaRPr sz="1634"/>
          </a:p>
        </p:txBody>
      </p:sp>
      <p:sp>
        <p:nvSpPr>
          <p:cNvPr id="6" name="object 6"/>
          <p:cNvSpPr txBox="1"/>
          <p:nvPr/>
        </p:nvSpPr>
        <p:spPr>
          <a:xfrm>
            <a:off x="9849814" y="3343592"/>
            <a:ext cx="968188" cy="223459"/>
          </a:xfrm>
          <a:prstGeom prst="rect">
            <a:avLst/>
          </a:prstGeom>
        </p:spPr>
        <p:txBody>
          <a:bodyPr vert="horz" wrap="square" lIns="0" tIns="0" rIns="0" bIns="0" rtlCol="0">
            <a:spAutoFit/>
          </a:bodyPr>
          <a:lstStyle/>
          <a:p>
            <a:pPr marL="11527"/>
            <a:r>
              <a:rPr sz="1452" b="1" spc="-9" dirty="0">
                <a:solidFill>
                  <a:srgbClr val="FFFFFF"/>
                </a:solidFill>
                <a:latin typeface="Bookman Old Style"/>
                <a:cs typeface="Bookman Old Style"/>
              </a:rPr>
              <a:t>Emprunts</a:t>
            </a:r>
            <a:endParaRPr sz="1452" dirty="0">
              <a:latin typeface="Bookman Old Style"/>
              <a:cs typeface="Bookman Old Style"/>
            </a:endParaRPr>
          </a:p>
        </p:txBody>
      </p:sp>
      <p:sp>
        <p:nvSpPr>
          <p:cNvPr id="7" name="object 7"/>
          <p:cNvSpPr/>
          <p:nvPr/>
        </p:nvSpPr>
        <p:spPr>
          <a:xfrm>
            <a:off x="9443360" y="4061998"/>
            <a:ext cx="2011064" cy="600277"/>
          </a:xfrm>
          <a:prstGeom prst="rect">
            <a:avLst/>
          </a:prstGeom>
          <a:blipFill>
            <a:blip r:embed="rId4" cstate="print"/>
            <a:stretch>
              <a:fillRect/>
            </a:stretch>
          </a:blipFill>
        </p:spPr>
        <p:txBody>
          <a:bodyPr wrap="square" lIns="0" tIns="0" rIns="0" bIns="0" rtlCol="0"/>
          <a:lstStyle/>
          <a:p>
            <a:endParaRPr sz="1634"/>
          </a:p>
        </p:txBody>
      </p:sp>
      <p:sp>
        <p:nvSpPr>
          <p:cNvPr id="8" name="object 8"/>
          <p:cNvSpPr txBox="1"/>
          <p:nvPr/>
        </p:nvSpPr>
        <p:spPr>
          <a:xfrm>
            <a:off x="9919260" y="4142892"/>
            <a:ext cx="1309936" cy="410369"/>
          </a:xfrm>
          <a:prstGeom prst="rect">
            <a:avLst/>
          </a:prstGeom>
        </p:spPr>
        <p:txBody>
          <a:bodyPr vert="horz" wrap="square" lIns="0" tIns="0" rIns="0" bIns="0" rtlCol="0">
            <a:spAutoFit/>
          </a:bodyPr>
          <a:lstStyle/>
          <a:p>
            <a:pPr marL="126215" marR="4611" indent="-115265">
              <a:lnSpc>
                <a:spcPts val="1570"/>
              </a:lnSpc>
            </a:pPr>
            <a:r>
              <a:rPr sz="1452" b="1" spc="-5" dirty="0">
                <a:solidFill>
                  <a:srgbClr val="FFFFFF"/>
                </a:solidFill>
                <a:latin typeface="Bookman Old Style"/>
                <a:cs typeface="Bookman Old Style"/>
              </a:rPr>
              <a:t>Autres</a:t>
            </a:r>
            <a:r>
              <a:rPr sz="1452" b="1" spc="-41" dirty="0">
                <a:solidFill>
                  <a:srgbClr val="FFFFFF"/>
                </a:solidFill>
                <a:latin typeface="Bookman Old Style"/>
                <a:cs typeface="Bookman Old Style"/>
              </a:rPr>
              <a:t> </a:t>
            </a:r>
            <a:r>
              <a:rPr sz="1452" b="1" spc="-9" dirty="0">
                <a:solidFill>
                  <a:srgbClr val="FFFFFF"/>
                </a:solidFill>
                <a:latin typeface="Bookman Old Style"/>
                <a:cs typeface="Bookman Old Style"/>
              </a:rPr>
              <a:t>dettes  financières</a:t>
            </a:r>
            <a:endParaRPr sz="1452" dirty="0">
              <a:latin typeface="Bookman Old Style"/>
              <a:cs typeface="Bookman Old Style"/>
            </a:endParaRPr>
          </a:p>
        </p:txBody>
      </p:sp>
      <p:sp>
        <p:nvSpPr>
          <p:cNvPr id="9" name="object 9"/>
          <p:cNvSpPr/>
          <p:nvPr/>
        </p:nvSpPr>
        <p:spPr>
          <a:xfrm>
            <a:off x="9199163" y="4818903"/>
            <a:ext cx="2531120" cy="1381742"/>
          </a:xfrm>
          <a:prstGeom prst="rect">
            <a:avLst/>
          </a:prstGeom>
          <a:blipFill>
            <a:blip r:embed="rId5" cstate="print"/>
            <a:stretch>
              <a:fillRect/>
            </a:stretch>
          </a:blipFill>
        </p:spPr>
        <p:txBody>
          <a:bodyPr wrap="square" lIns="0" tIns="0" rIns="0" bIns="0" rtlCol="0"/>
          <a:lstStyle/>
          <a:p>
            <a:endParaRPr sz="1634"/>
          </a:p>
        </p:txBody>
      </p:sp>
      <p:sp>
        <p:nvSpPr>
          <p:cNvPr id="10" name="object 10"/>
          <p:cNvSpPr txBox="1"/>
          <p:nvPr/>
        </p:nvSpPr>
        <p:spPr>
          <a:xfrm>
            <a:off x="9666088" y="5131731"/>
            <a:ext cx="1684532" cy="410369"/>
          </a:xfrm>
          <a:prstGeom prst="rect">
            <a:avLst/>
          </a:prstGeom>
        </p:spPr>
        <p:txBody>
          <a:bodyPr vert="horz" wrap="square" lIns="0" tIns="0" rIns="0" bIns="0" rtlCol="0">
            <a:spAutoFit/>
          </a:bodyPr>
          <a:lstStyle/>
          <a:p>
            <a:pPr marL="59362" marR="4611" indent="-48411">
              <a:lnSpc>
                <a:spcPts val="1570"/>
              </a:lnSpc>
            </a:pPr>
            <a:r>
              <a:rPr sz="1452" b="1" spc="-5" dirty="0">
                <a:solidFill>
                  <a:srgbClr val="FFFFFF"/>
                </a:solidFill>
                <a:latin typeface="Bookman Old Style"/>
                <a:cs typeface="Bookman Old Style"/>
              </a:rPr>
              <a:t>R</a:t>
            </a:r>
            <a:r>
              <a:rPr sz="1452" b="1" spc="-9" dirty="0">
                <a:solidFill>
                  <a:srgbClr val="FFFFFF"/>
                </a:solidFill>
                <a:latin typeface="Bookman Old Style"/>
                <a:cs typeface="Bookman Old Style"/>
              </a:rPr>
              <a:t>e</a:t>
            </a:r>
            <a:r>
              <a:rPr sz="1452" b="1" spc="-5" dirty="0">
                <a:solidFill>
                  <a:srgbClr val="FFFFFF"/>
                </a:solidFill>
                <a:latin typeface="Bookman Old Style"/>
                <a:cs typeface="Bookman Old Style"/>
              </a:rPr>
              <a:t>mb</a:t>
            </a:r>
            <a:r>
              <a:rPr sz="1452" b="1" spc="-14" dirty="0">
                <a:solidFill>
                  <a:srgbClr val="FFFFFF"/>
                </a:solidFill>
                <a:latin typeface="Bookman Old Style"/>
                <a:cs typeface="Bookman Old Style"/>
              </a:rPr>
              <a:t>o</a:t>
            </a:r>
            <a:r>
              <a:rPr sz="1452" b="1" spc="-5" dirty="0">
                <a:solidFill>
                  <a:srgbClr val="FFFFFF"/>
                </a:solidFill>
                <a:latin typeface="Bookman Old Style"/>
                <a:cs typeface="Bookman Old Style"/>
              </a:rPr>
              <a:t>u</a:t>
            </a:r>
            <a:r>
              <a:rPr sz="1452" b="1" spc="-9" dirty="0">
                <a:solidFill>
                  <a:srgbClr val="FFFFFF"/>
                </a:solidFill>
                <a:latin typeface="Bookman Old Style"/>
                <a:cs typeface="Bookman Old Style"/>
              </a:rPr>
              <a:t>rse</a:t>
            </a:r>
            <a:r>
              <a:rPr sz="1452" b="1" spc="-5" dirty="0">
                <a:solidFill>
                  <a:srgbClr val="FFFFFF"/>
                </a:solidFill>
                <a:latin typeface="Bookman Old Style"/>
                <a:cs typeface="Bookman Old Style"/>
              </a:rPr>
              <a:t>m</a:t>
            </a:r>
            <a:r>
              <a:rPr sz="1452" b="1" spc="-9" dirty="0">
                <a:solidFill>
                  <a:srgbClr val="FFFFFF"/>
                </a:solidFill>
                <a:latin typeface="Bookman Old Style"/>
                <a:cs typeface="Bookman Old Style"/>
              </a:rPr>
              <a:t>e</a:t>
            </a:r>
            <a:r>
              <a:rPr sz="1452" b="1" spc="-14" dirty="0">
                <a:solidFill>
                  <a:srgbClr val="FFFFFF"/>
                </a:solidFill>
                <a:latin typeface="Bookman Old Style"/>
                <a:cs typeface="Bookman Old Style"/>
              </a:rPr>
              <a:t>n</a:t>
            </a:r>
            <a:r>
              <a:rPr sz="1452" b="1" spc="-9" dirty="0">
                <a:solidFill>
                  <a:srgbClr val="FFFFFF"/>
                </a:solidFill>
                <a:latin typeface="Bookman Old Style"/>
                <a:cs typeface="Bookman Old Style"/>
              </a:rPr>
              <a:t>t</a:t>
            </a:r>
            <a:r>
              <a:rPr sz="1452" b="1" spc="-5" dirty="0">
                <a:solidFill>
                  <a:srgbClr val="FFFFFF"/>
                </a:solidFill>
                <a:latin typeface="Bookman Old Style"/>
                <a:cs typeface="Bookman Old Style"/>
              </a:rPr>
              <a:t>s </a:t>
            </a:r>
            <a:r>
              <a:rPr sz="1452" spc="-5" dirty="0">
                <a:solidFill>
                  <a:srgbClr val="FFFFFF"/>
                </a:solidFill>
                <a:latin typeface="Times New Roman"/>
                <a:cs typeface="Times New Roman"/>
              </a:rPr>
              <a:t> </a:t>
            </a:r>
            <a:r>
              <a:rPr sz="1452" b="1" spc="-9" dirty="0">
                <a:solidFill>
                  <a:srgbClr val="FFFFFF"/>
                </a:solidFill>
                <a:latin typeface="Bookman Old Style"/>
                <a:cs typeface="Bookman Old Style"/>
              </a:rPr>
              <a:t>des emprunts</a:t>
            </a:r>
            <a:r>
              <a:rPr sz="1452" b="1" spc="18" dirty="0">
                <a:solidFill>
                  <a:srgbClr val="FFFFFF"/>
                </a:solidFill>
                <a:latin typeface="Bookman Old Style"/>
                <a:cs typeface="Bookman Old Style"/>
              </a:rPr>
              <a:t> </a:t>
            </a:r>
            <a:r>
              <a:rPr sz="1452" b="1" spc="-5" dirty="0">
                <a:solidFill>
                  <a:srgbClr val="FFFFFF"/>
                </a:solidFill>
                <a:latin typeface="Bookman Old Style"/>
                <a:cs typeface="Bookman Old Style"/>
              </a:rPr>
              <a:t>et</a:t>
            </a:r>
            <a:endParaRPr sz="1452" dirty="0">
              <a:latin typeface="Bookman Old Style"/>
              <a:cs typeface="Bookman Old Style"/>
            </a:endParaRPr>
          </a:p>
        </p:txBody>
      </p:sp>
      <p:sp>
        <p:nvSpPr>
          <p:cNvPr id="11" name="object 11"/>
          <p:cNvSpPr txBox="1"/>
          <p:nvPr/>
        </p:nvSpPr>
        <p:spPr>
          <a:xfrm>
            <a:off x="9632041" y="5667046"/>
            <a:ext cx="275473" cy="179536"/>
          </a:xfrm>
          <a:prstGeom prst="rect">
            <a:avLst/>
          </a:prstGeom>
        </p:spPr>
        <p:txBody>
          <a:bodyPr vert="horz" wrap="square" lIns="0" tIns="0" rIns="0" bIns="0" rtlCol="0">
            <a:spAutoFit/>
          </a:bodyPr>
          <a:lstStyle/>
          <a:p>
            <a:pPr>
              <a:lnSpc>
                <a:spcPts val="1448"/>
              </a:lnSpc>
            </a:pPr>
            <a:r>
              <a:rPr sz="1452" b="1" spc="-9" dirty="0" smtClean="0">
                <a:solidFill>
                  <a:srgbClr val="FFFFFF"/>
                </a:solidFill>
                <a:latin typeface="Bookman Old Style"/>
                <a:cs typeface="Bookman Old Style"/>
              </a:rPr>
              <a:t>e</a:t>
            </a:r>
            <a:r>
              <a:rPr sz="1452" b="1" spc="-5" dirty="0" smtClean="0">
                <a:solidFill>
                  <a:srgbClr val="FFFFFF"/>
                </a:solidFill>
                <a:latin typeface="Bookman Old Style"/>
                <a:cs typeface="Bookman Old Style"/>
              </a:rPr>
              <a:t>t</a:t>
            </a:r>
            <a:endParaRPr sz="1452" dirty="0">
              <a:latin typeface="Bookman Old Style"/>
              <a:cs typeface="Bookman Old Style"/>
            </a:endParaRPr>
          </a:p>
        </p:txBody>
      </p:sp>
      <p:sp>
        <p:nvSpPr>
          <p:cNvPr id="12" name="object 12"/>
          <p:cNvSpPr txBox="1"/>
          <p:nvPr/>
        </p:nvSpPr>
        <p:spPr>
          <a:xfrm>
            <a:off x="9973075" y="5618810"/>
            <a:ext cx="1283426" cy="223459"/>
          </a:xfrm>
          <a:prstGeom prst="rect">
            <a:avLst/>
          </a:prstGeom>
        </p:spPr>
        <p:txBody>
          <a:bodyPr vert="horz" wrap="square" lIns="0" tIns="0" rIns="0" bIns="0" rtlCol="0">
            <a:spAutoFit/>
          </a:bodyPr>
          <a:lstStyle/>
          <a:p>
            <a:pPr marL="11527">
              <a:tabLst>
                <a:tab pos="1069085" algn="l"/>
              </a:tabLst>
            </a:pPr>
            <a:r>
              <a:rPr lang="fr-FR" sz="1452" b="1" spc="-9" dirty="0" smtClean="0">
                <a:solidFill>
                  <a:srgbClr val="FFFFFF"/>
                </a:solidFill>
                <a:latin typeface="Bookman Old Style"/>
                <a:cs typeface="Bookman Old Style"/>
              </a:rPr>
              <a:t>a</a:t>
            </a:r>
            <a:r>
              <a:rPr lang="fr-FR" sz="1452" b="1" spc="-5" dirty="0" smtClean="0">
                <a:solidFill>
                  <a:srgbClr val="FFFFFF"/>
                </a:solidFill>
                <a:latin typeface="Bookman Old Style"/>
                <a:cs typeface="Bookman Old Style"/>
              </a:rPr>
              <a:t>u</a:t>
            </a:r>
            <a:r>
              <a:rPr lang="fr-FR" sz="1452" b="1" spc="-9" dirty="0" smtClean="0">
                <a:solidFill>
                  <a:srgbClr val="FFFFFF"/>
                </a:solidFill>
                <a:latin typeface="Bookman Old Style"/>
                <a:cs typeface="Bookman Old Style"/>
              </a:rPr>
              <a:t>tre</a:t>
            </a:r>
            <a:r>
              <a:rPr lang="fr-FR" sz="1452" b="1" spc="-5" dirty="0" smtClean="0">
                <a:solidFill>
                  <a:srgbClr val="FFFFFF"/>
                </a:solidFill>
                <a:latin typeface="Bookman Old Style"/>
                <a:cs typeface="Bookman Old Style"/>
              </a:rPr>
              <a:t>s</a:t>
            </a:r>
            <a:r>
              <a:rPr lang="fr-FR" sz="1452" spc="154" dirty="0" smtClean="0">
                <a:solidFill>
                  <a:srgbClr val="FFFFFF"/>
                </a:solidFill>
                <a:latin typeface="Times New Roman"/>
                <a:cs typeface="Times New Roman"/>
              </a:rPr>
              <a:t> </a:t>
            </a:r>
            <a:r>
              <a:rPr lang="fr-FR" sz="1452" b="1" spc="-5" dirty="0" smtClean="0">
                <a:solidFill>
                  <a:srgbClr val="FFFFFF"/>
                </a:solidFill>
                <a:latin typeface="Bookman Old Style"/>
                <a:cs typeface="Bookman Old Style"/>
              </a:rPr>
              <a:t>dettes </a:t>
            </a:r>
            <a:endParaRPr lang="fr-FR" sz="1452" dirty="0">
              <a:latin typeface="Bookman Old Style"/>
              <a:cs typeface="Bookman Old Style"/>
            </a:endParaRPr>
          </a:p>
        </p:txBody>
      </p:sp>
      <p:sp>
        <p:nvSpPr>
          <p:cNvPr id="13" name="object 13"/>
          <p:cNvSpPr txBox="1"/>
          <p:nvPr/>
        </p:nvSpPr>
        <p:spPr>
          <a:xfrm>
            <a:off x="10056701" y="5854928"/>
            <a:ext cx="1081720" cy="223459"/>
          </a:xfrm>
          <a:prstGeom prst="rect">
            <a:avLst/>
          </a:prstGeom>
        </p:spPr>
        <p:txBody>
          <a:bodyPr vert="horz" wrap="square" lIns="0" tIns="0" rIns="0" bIns="0" rtlCol="0">
            <a:spAutoFit/>
          </a:bodyPr>
          <a:lstStyle/>
          <a:p>
            <a:pPr marL="11527"/>
            <a:r>
              <a:rPr sz="1452" b="1" spc="-9" dirty="0">
                <a:solidFill>
                  <a:srgbClr val="FFFFFF"/>
                </a:solidFill>
                <a:latin typeface="Bookman Old Style"/>
                <a:cs typeface="Bookman Old Style"/>
              </a:rPr>
              <a:t>financières</a:t>
            </a:r>
            <a:endParaRPr sz="1452" dirty="0">
              <a:latin typeface="Bookman Old Style"/>
              <a:cs typeface="Bookman Old Style"/>
            </a:endParaRPr>
          </a:p>
        </p:txBody>
      </p:sp>
      <p:sp>
        <p:nvSpPr>
          <p:cNvPr id="15" name="object 15"/>
          <p:cNvSpPr/>
          <p:nvPr/>
        </p:nvSpPr>
        <p:spPr>
          <a:xfrm>
            <a:off x="10179462" y="2387386"/>
            <a:ext cx="396956" cy="224066"/>
          </a:xfrm>
          <a:prstGeom prst="rect">
            <a:avLst/>
          </a:prstGeom>
          <a:blipFill>
            <a:blip r:embed="rId6" cstate="print"/>
            <a:stretch>
              <a:fillRect/>
            </a:stretch>
          </a:blipFill>
        </p:spPr>
        <p:txBody>
          <a:bodyPr wrap="square" lIns="0" tIns="0" rIns="0" bIns="0" rtlCol="0"/>
          <a:lstStyle/>
          <a:p>
            <a:endParaRPr sz="1634"/>
          </a:p>
        </p:txBody>
      </p:sp>
      <p:sp>
        <p:nvSpPr>
          <p:cNvPr id="17" name="object 17"/>
          <p:cNvSpPr/>
          <p:nvPr/>
        </p:nvSpPr>
        <p:spPr>
          <a:xfrm>
            <a:off x="4136922" y="810512"/>
            <a:ext cx="1246197" cy="914245"/>
          </a:xfrm>
          <a:prstGeom prst="rect">
            <a:avLst/>
          </a:prstGeom>
          <a:blipFill>
            <a:blip r:embed="rId7" cstate="print"/>
            <a:stretch>
              <a:fillRect/>
            </a:stretch>
          </a:blipFill>
        </p:spPr>
        <p:txBody>
          <a:bodyPr wrap="square" lIns="0" tIns="0" rIns="0" bIns="0" rtlCol="0"/>
          <a:lstStyle/>
          <a:p>
            <a:endParaRPr sz="1634"/>
          </a:p>
        </p:txBody>
      </p:sp>
      <p:sp>
        <p:nvSpPr>
          <p:cNvPr id="18" name="object 18"/>
          <p:cNvSpPr txBox="1"/>
          <p:nvPr/>
        </p:nvSpPr>
        <p:spPr>
          <a:xfrm>
            <a:off x="4414475" y="926693"/>
            <a:ext cx="693868" cy="167610"/>
          </a:xfrm>
          <a:prstGeom prst="rect">
            <a:avLst/>
          </a:prstGeom>
        </p:spPr>
        <p:txBody>
          <a:bodyPr vert="horz" wrap="square" lIns="0" tIns="0" rIns="0" bIns="0" rtlCol="0">
            <a:spAutoFit/>
          </a:bodyPr>
          <a:lstStyle/>
          <a:p>
            <a:pPr marL="11527"/>
            <a:r>
              <a:rPr sz="1089" b="1" spc="-5" dirty="0">
                <a:solidFill>
                  <a:srgbClr val="FFFFFF"/>
                </a:solidFill>
                <a:latin typeface="Arial"/>
                <a:cs typeface="Arial"/>
              </a:rPr>
              <a:t>Cliquer</a:t>
            </a:r>
            <a:r>
              <a:rPr sz="1089" b="1" spc="-73" dirty="0">
                <a:solidFill>
                  <a:srgbClr val="FFFFFF"/>
                </a:solidFill>
                <a:latin typeface="Arial"/>
                <a:cs typeface="Arial"/>
              </a:rPr>
              <a:t> </a:t>
            </a:r>
            <a:r>
              <a:rPr sz="1089" b="1" dirty="0">
                <a:solidFill>
                  <a:srgbClr val="FFFFFF"/>
                </a:solidFill>
                <a:latin typeface="Arial"/>
                <a:cs typeface="Arial"/>
              </a:rPr>
              <a:t>ici</a:t>
            </a:r>
            <a:endParaRPr sz="1089">
              <a:latin typeface="Arial"/>
              <a:cs typeface="Arial"/>
            </a:endParaRPr>
          </a:p>
        </p:txBody>
      </p:sp>
      <p:sp>
        <p:nvSpPr>
          <p:cNvPr id="19" name="object 19"/>
          <p:cNvSpPr/>
          <p:nvPr/>
        </p:nvSpPr>
        <p:spPr>
          <a:xfrm>
            <a:off x="5370671" y="2885202"/>
            <a:ext cx="2170124" cy="748270"/>
          </a:xfrm>
          <a:prstGeom prst="rect">
            <a:avLst/>
          </a:prstGeom>
          <a:blipFill>
            <a:blip r:embed="rId8" cstate="print"/>
            <a:stretch>
              <a:fillRect/>
            </a:stretch>
          </a:blipFill>
        </p:spPr>
        <p:txBody>
          <a:bodyPr wrap="square" lIns="0" tIns="0" rIns="0" bIns="0" rtlCol="0"/>
          <a:lstStyle/>
          <a:p>
            <a:endParaRPr sz="1634"/>
          </a:p>
        </p:txBody>
      </p:sp>
      <p:sp>
        <p:nvSpPr>
          <p:cNvPr id="20" name="object 20"/>
          <p:cNvSpPr txBox="1"/>
          <p:nvPr/>
        </p:nvSpPr>
        <p:spPr>
          <a:xfrm>
            <a:off x="5696632" y="2994927"/>
            <a:ext cx="1517405" cy="538609"/>
          </a:xfrm>
          <a:prstGeom prst="rect">
            <a:avLst/>
          </a:prstGeom>
        </p:spPr>
        <p:txBody>
          <a:bodyPr vert="horz" wrap="square" lIns="0" tIns="0" rIns="0" bIns="0" rtlCol="0">
            <a:spAutoFit/>
          </a:bodyPr>
          <a:lstStyle/>
          <a:p>
            <a:pPr marL="11527" marR="4611" indent="43801" algn="ctr">
              <a:lnSpc>
                <a:spcPts val="1370"/>
              </a:lnSpc>
            </a:pPr>
            <a:r>
              <a:rPr sz="1271" b="1" dirty="0">
                <a:solidFill>
                  <a:srgbClr val="FFFFFF"/>
                </a:solidFill>
                <a:latin typeface="Bookman Old Style"/>
                <a:cs typeface="Bookman Old Style"/>
              </a:rPr>
              <a:t>Augmentations  de capital par  apports</a:t>
            </a:r>
            <a:r>
              <a:rPr sz="1271" b="1" spc="-64" dirty="0">
                <a:solidFill>
                  <a:srgbClr val="FFFFFF"/>
                </a:solidFill>
                <a:latin typeface="Bookman Old Style"/>
                <a:cs typeface="Bookman Old Style"/>
              </a:rPr>
              <a:t> </a:t>
            </a:r>
            <a:r>
              <a:rPr sz="1271" b="1" spc="-5" dirty="0">
                <a:solidFill>
                  <a:srgbClr val="FFFFFF"/>
                </a:solidFill>
                <a:latin typeface="Bookman Old Style"/>
                <a:cs typeface="Bookman Old Style"/>
              </a:rPr>
              <a:t>nouveaux</a:t>
            </a:r>
            <a:endParaRPr sz="1271">
              <a:latin typeface="Bookman Old Style"/>
              <a:cs typeface="Bookman Old Style"/>
            </a:endParaRPr>
          </a:p>
        </p:txBody>
      </p:sp>
      <p:sp>
        <p:nvSpPr>
          <p:cNvPr id="21" name="object 21"/>
          <p:cNvSpPr/>
          <p:nvPr/>
        </p:nvSpPr>
        <p:spPr>
          <a:xfrm>
            <a:off x="5237891" y="3990319"/>
            <a:ext cx="2434301" cy="623789"/>
          </a:xfrm>
          <a:prstGeom prst="rect">
            <a:avLst/>
          </a:prstGeom>
          <a:blipFill>
            <a:blip r:embed="rId9" cstate="print"/>
            <a:stretch>
              <a:fillRect/>
            </a:stretch>
          </a:blipFill>
        </p:spPr>
        <p:txBody>
          <a:bodyPr wrap="square" lIns="0" tIns="0" rIns="0" bIns="0" rtlCol="0"/>
          <a:lstStyle/>
          <a:p>
            <a:endParaRPr sz="1634"/>
          </a:p>
        </p:txBody>
      </p:sp>
      <p:sp>
        <p:nvSpPr>
          <p:cNvPr id="22" name="object 22"/>
          <p:cNvSpPr txBox="1"/>
          <p:nvPr/>
        </p:nvSpPr>
        <p:spPr>
          <a:xfrm>
            <a:off x="5717378" y="4009220"/>
            <a:ext cx="1637852" cy="615553"/>
          </a:xfrm>
          <a:prstGeom prst="rect">
            <a:avLst/>
          </a:prstGeom>
        </p:spPr>
        <p:txBody>
          <a:bodyPr vert="horz" wrap="square" lIns="0" tIns="0" rIns="0" bIns="0" rtlCol="0">
            <a:spAutoFit/>
          </a:bodyPr>
          <a:lstStyle/>
          <a:p>
            <a:pPr marL="11527" marR="4611" indent="-576" algn="ctr">
              <a:lnSpc>
                <a:spcPts val="1570"/>
              </a:lnSpc>
            </a:pPr>
            <a:r>
              <a:rPr sz="1452" b="1" spc="-9" dirty="0">
                <a:solidFill>
                  <a:srgbClr val="FFFFFF"/>
                </a:solidFill>
                <a:latin typeface="Bookman Old Style"/>
                <a:cs typeface="Bookman Old Style"/>
              </a:rPr>
              <a:t>Subventions  d</a:t>
            </a:r>
            <a:r>
              <a:rPr sz="1452" b="1" spc="-5" dirty="0">
                <a:solidFill>
                  <a:srgbClr val="FFFFFF"/>
                </a:solidFill>
                <a:latin typeface="Bookman Old Style"/>
                <a:cs typeface="Bookman Old Style"/>
              </a:rPr>
              <a:t>'i</a:t>
            </a:r>
            <a:r>
              <a:rPr sz="1452" b="1" spc="-14" dirty="0">
                <a:solidFill>
                  <a:srgbClr val="FFFFFF"/>
                </a:solidFill>
                <a:latin typeface="Bookman Old Style"/>
                <a:cs typeface="Bookman Old Style"/>
              </a:rPr>
              <a:t>n</a:t>
            </a:r>
            <a:r>
              <a:rPr sz="1452" b="1" spc="-5" dirty="0">
                <a:solidFill>
                  <a:srgbClr val="FFFFFF"/>
                </a:solidFill>
                <a:latin typeface="Bookman Old Style"/>
                <a:cs typeface="Bookman Old Style"/>
              </a:rPr>
              <a:t>v</a:t>
            </a:r>
            <a:r>
              <a:rPr sz="1452" b="1" spc="-9" dirty="0">
                <a:solidFill>
                  <a:srgbClr val="FFFFFF"/>
                </a:solidFill>
                <a:latin typeface="Bookman Old Style"/>
                <a:cs typeface="Bookman Old Style"/>
              </a:rPr>
              <a:t>est</a:t>
            </a:r>
            <a:r>
              <a:rPr sz="1452" b="1" spc="-5" dirty="0">
                <a:solidFill>
                  <a:srgbClr val="FFFFFF"/>
                </a:solidFill>
                <a:latin typeface="Bookman Old Style"/>
                <a:cs typeface="Bookman Old Style"/>
              </a:rPr>
              <a:t>i</a:t>
            </a:r>
            <a:r>
              <a:rPr sz="1452" b="1" spc="-9" dirty="0">
                <a:solidFill>
                  <a:srgbClr val="FFFFFF"/>
                </a:solidFill>
                <a:latin typeface="Bookman Old Style"/>
                <a:cs typeface="Bookman Old Style"/>
              </a:rPr>
              <a:t>sse</a:t>
            </a:r>
            <a:r>
              <a:rPr sz="1452" b="1" spc="-5" dirty="0">
                <a:solidFill>
                  <a:srgbClr val="FFFFFF"/>
                </a:solidFill>
                <a:latin typeface="Bookman Old Style"/>
                <a:cs typeface="Bookman Old Style"/>
              </a:rPr>
              <a:t>m</a:t>
            </a:r>
            <a:r>
              <a:rPr sz="1452" b="1" spc="-9" dirty="0">
                <a:solidFill>
                  <a:srgbClr val="FFFFFF"/>
                </a:solidFill>
                <a:latin typeface="Bookman Old Style"/>
                <a:cs typeface="Bookman Old Style"/>
              </a:rPr>
              <a:t>e</a:t>
            </a:r>
            <a:r>
              <a:rPr sz="1452" b="1" dirty="0">
                <a:solidFill>
                  <a:srgbClr val="FFFFFF"/>
                </a:solidFill>
                <a:latin typeface="Bookman Old Style"/>
                <a:cs typeface="Bookman Old Style"/>
              </a:rPr>
              <a:t>n</a:t>
            </a:r>
            <a:r>
              <a:rPr sz="1452" b="1" spc="-5" dirty="0">
                <a:solidFill>
                  <a:srgbClr val="FFFFFF"/>
                </a:solidFill>
                <a:latin typeface="Bookman Old Style"/>
                <a:cs typeface="Bookman Old Style"/>
              </a:rPr>
              <a:t>t </a:t>
            </a:r>
            <a:r>
              <a:rPr sz="1452" spc="-5" dirty="0">
                <a:solidFill>
                  <a:srgbClr val="FFFFFF"/>
                </a:solidFill>
                <a:latin typeface="Times New Roman"/>
                <a:cs typeface="Times New Roman"/>
              </a:rPr>
              <a:t> </a:t>
            </a:r>
            <a:r>
              <a:rPr sz="1452" b="1" spc="-9" dirty="0">
                <a:solidFill>
                  <a:srgbClr val="FFFFFF"/>
                </a:solidFill>
                <a:latin typeface="Bookman Old Style"/>
                <a:cs typeface="Bookman Old Style"/>
              </a:rPr>
              <a:t>reçues</a:t>
            </a:r>
            <a:endParaRPr sz="1452">
              <a:latin typeface="Bookman Old Style"/>
              <a:cs typeface="Bookman Old Style"/>
            </a:endParaRPr>
          </a:p>
        </p:txBody>
      </p:sp>
      <p:sp>
        <p:nvSpPr>
          <p:cNvPr id="23" name="object 23"/>
          <p:cNvSpPr/>
          <p:nvPr/>
        </p:nvSpPr>
        <p:spPr>
          <a:xfrm>
            <a:off x="5491003" y="5890734"/>
            <a:ext cx="2049792" cy="650068"/>
          </a:xfrm>
          <a:prstGeom prst="rect">
            <a:avLst/>
          </a:prstGeom>
          <a:blipFill>
            <a:blip r:embed="rId10" cstate="print"/>
            <a:stretch>
              <a:fillRect/>
            </a:stretch>
          </a:blipFill>
        </p:spPr>
        <p:txBody>
          <a:bodyPr wrap="square" lIns="0" tIns="0" rIns="0" bIns="0" rtlCol="0"/>
          <a:lstStyle/>
          <a:p>
            <a:endParaRPr sz="1634"/>
          </a:p>
        </p:txBody>
      </p:sp>
      <p:sp>
        <p:nvSpPr>
          <p:cNvPr id="24" name="object 24"/>
          <p:cNvSpPr txBox="1"/>
          <p:nvPr/>
        </p:nvSpPr>
        <p:spPr>
          <a:xfrm>
            <a:off x="5996770" y="6061778"/>
            <a:ext cx="1078838" cy="410369"/>
          </a:xfrm>
          <a:prstGeom prst="rect">
            <a:avLst/>
          </a:prstGeom>
        </p:spPr>
        <p:txBody>
          <a:bodyPr vert="horz" wrap="square" lIns="0" tIns="0" rIns="0" bIns="0" rtlCol="0">
            <a:spAutoFit/>
          </a:bodyPr>
          <a:lstStyle/>
          <a:p>
            <a:pPr marL="218428" marR="4611" indent="-207477">
              <a:lnSpc>
                <a:spcPts val="1570"/>
              </a:lnSpc>
            </a:pPr>
            <a:r>
              <a:rPr sz="1452" b="1" spc="-5" dirty="0">
                <a:solidFill>
                  <a:srgbClr val="FFFFFF"/>
                </a:solidFill>
                <a:latin typeface="Bookman Old Style"/>
                <a:cs typeface="Bookman Old Style"/>
              </a:rPr>
              <a:t>Divi</a:t>
            </a:r>
            <a:r>
              <a:rPr sz="1452" b="1" spc="-9" dirty="0">
                <a:solidFill>
                  <a:srgbClr val="FFFFFF"/>
                </a:solidFill>
                <a:latin typeface="Bookman Old Style"/>
                <a:cs typeface="Bookman Old Style"/>
              </a:rPr>
              <a:t>de</a:t>
            </a:r>
            <a:r>
              <a:rPr sz="1452" b="1" spc="-14" dirty="0">
                <a:solidFill>
                  <a:srgbClr val="FFFFFF"/>
                </a:solidFill>
                <a:latin typeface="Bookman Old Style"/>
                <a:cs typeface="Bookman Old Style"/>
              </a:rPr>
              <a:t>n</a:t>
            </a:r>
            <a:r>
              <a:rPr sz="1452" b="1" spc="-9" dirty="0">
                <a:solidFill>
                  <a:srgbClr val="FFFFFF"/>
                </a:solidFill>
                <a:latin typeface="Bookman Old Style"/>
                <a:cs typeface="Bookman Old Style"/>
              </a:rPr>
              <a:t>de</a:t>
            </a:r>
            <a:r>
              <a:rPr sz="1452" b="1" spc="-5" dirty="0">
                <a:solidFill>
                  <a:srgbClr val="FFFFFF"/>
                </a:solidFill>
                <a:latin typeface="Bookman Old Style"/>
                <a:cs typeface="Bookman Old Style"/>
              </a:rPr>
              <a:t>s </a:t>
            </a:r>
            <a:r>
              <a:rPr sz="1452" spc="-5" dirty="0">
                <a:solidFill>
                  <a:srgbClr val="FFFFFF"/>
                </a:solidFill>
                <a:latin typeface="Times New Roman"/>
                <a:cs typeface="Times New Roman"/>
              </a:rPr>
              <a:t> </a:t>
            </a:r>
            <a:r>
              <a:rPr sz="1452" b="1" spc="-9" dirty="0">
                <a:solidFill>
                  <a:srgbClr val="FFFFFF"/>
                </a:solidFill>
                <a:latin typeface="Bookman Old Style"/>
                <a:cs typeface="Bookman Old Style"/>
              </a:rPr>
              <a:t>versés</a:t>
            </a:r>
            <a:endParaRPr sz="1452">
              <a:latin typeface="Bookman Old Style"/>
              <a:cs typeface="Bookman Old Style"/>
            </a:endParaRPr>
          </a:p>
        </p:txBody>
      </p:sp>
      <p:sp>
        <p:nvSpPr>
          <p:cNvPr id="25" name="object 25"/>
          <p:cNvSpPr/>
          <p:nvPr/>
        </p:nvSpPr>
        <p:spPr>
          <a:xfrm>
            <a:off x="5461682" y="4838903"/>
            <a:ext cx="2301521" cy="751037"/>
          </a:xfrm>
          <a:prstGeom prst="rect">
            <a:avLst/>
          </a:prstGeom>
          <a:blipFill>
            <a:blip r:embed="rId11" cstate="print"/>
            <a:stretch>
              <a:fillRect/>
            </a:stretch>
          </a:blipFill>
        </p:spPr>
        <p:txBody>
          <a:bodyPr wrap="square" lIns="0" tIns="0" rIns="0" bIns="0" rtlCol="0"/>
          <a:lstStyle/>
          <a:p>
            <a:endParaRPr sz="1634"/>
          </a:p>
        </p:txBody>
      </p:sp>
      <p:sp>
        <p:nvSpPr>
          <p:cNvPr id="26" name="object 26"/>
          <p:cNvSpPr txBox="1"/>
          <p:nvPr/>
        </p:nvSpPr>
        <p:spPr>
          <a:xfrm>
            <a:off x="5938679" y="5090824"/>
            <a:ext cx="1316851" cy="410369"/>
          </a:xfrm>
          <a:prstGeom prst="rect">
            <a:avLst/>
          </a:prstGeom>
        </p:spPr>
        <p:txBody>
          <a:bodyPr vert="horz" wrap="square" lIns="0" tIns="0" rIns="0" bIns="0" rtlCol="0">
            <a:spAutoFit/>
          </a:bodyPr>
          <a:lstStyle/>
          <a:p>
            <a:pPr marL="33427" marR="4611" indent="-22477">
              <a:lnSpc>
                <a:spcPts val="1570"/>
              </a:lnSpc>
            </a:pPr>
            <a:r>
              <a:rPr sz="1452" b="1" spc="-5" dirty="0">
                <a:solidFill>
                  <a:srgbClr val="FFFFFF"/>
                </a:solidFill>
                <a:latin typeface="Bookman Old Style"/>
                <a:cs typeface="Bookman Old Style"/>
              </a:rPr>
              <a:t>P</a:t>
            </a:r>
            <a:r>
              <a:rPr sz="1452" b="1" spc="-9" dirty="0">
                <a:solidFill>
                  <a:srgbClr val="FFFFFF"/>
                </a:solidFill>
                <a:latin typeface="Bookman Old Style"/>
                <a:cs typeface="Bookman Old Style"/>
              </a:rPr>
              <a:t>rélè</a:t>
            </a:r>
            <a:r>
              <a:rPr sz="1452" b="1" spc="-5" dirty="0">
                <a:solidFill>
                  <a:srgbClr val="FFFFFF"/>
                </a:solidFill>
                <a:latin typeface="Bookman Old Style"/>
                <a:cs typeface="Bookman Old Style"/>
              </a:rPr>
              <a:t>v</a:t>
            </a:r>
            <a:r>
              <a:rPr sz="1452" b="1" spc="-9" dirty="0">
                <a:solidFill>
                  <a:srgbClr val="FFFFFF"/>
                </a:solidFill>
                <a:latin typeface="Bookman Old Style"/>
                <a:cs typeface="Bookman Old Style"/>
              </a:rPr>
              <a:t>e</a:t>
            </a:r>
            <a:r>
              <a:rPr sz="1452" b="1" spc="-5" dirty="0">
                <a:solidFill>
                  <a:srgbClr val="FFFFFF"/>
                </a:solidFill>
                <a:latin typeface="Bookman Old Style"/>
                <a:cs typeface="Bookman Old Style"/>
              </a:rPr>
              <a:t>m</a:t>
            </a:r>
            <a:r>
              <a:rPr sz="1452" b="1" spc="-9" dirty="0">
                <a:solidFill>
                  <a:srgbClr val="FFFFFF"/>
                </a:solidFill>
                <a:latin typeface="Bookman Old Style"/>
                <a:cs typeface="Bookman Old Style"/>
              </a:rPr>
              <a:t>e</a:t>
            </a:r>
            <a:r>
              <a:rPr sz="1452" b="1" spc="-14" dirty="0">
                <a:solidFill>
                  <a:srgbClr val="FFFFFF"/>
                </a:solidFill>
                <a:latin typeface="Bookman Old Style"/>
                <a:cs typeface="Bookman Old Style"/>
              </a:rPr>
              <a:t>n</a:t>
            </a:r>
            <a:r>
              <a:rPr sz="1452" b="1" spc="-9" dirty="0">
                <a:solidFill>
                  <a:srgbClr val="FFFFFF"/>
                </a:solidFill>
                <a:latin typeface="Bookman Old Style"/>
                <a:cs typeface="Bookman Old Style"/>
              </a:rPr>
              <a:t>t</a:t>
            </a:r>
            <a:r>
              <a:rPr sz="1452" b="1" spc="-5" dirty="0">
                <a:solidFill>
                  <a:srgbClr val="FFFFFF"/>
                </a:solidFill>
                <a:latin typeface="Bookman Old Style"/>
                <a:cs typeface="Bookman Old Style"/>
              </a:rPr>
              <a:t>s </a:t>
            </a:r>
            <a:r>
              <a:rPr sz="1452" spc="-5" dirty="0">
                <a:solidFill>
                  <a:srgbClr val="FFFFFF"/>
                </a:solidFill>
                <a:latin typeface="Times New Roman"/>
                <a:cs typeface="Times New Roman"/>
              </a:rPr>
              <a:t> </a:t>
            </a:r>
            <a:r>
              <a:rPr sz="1452" b="1" spc="-5" dirty="0">
                <a:solidFill>
                  <a:srgbClr val="FFFFFF"/>
                </a:solidFill>
                <a:latin typeface="Bookman Old Style"/>
                <a:cs typeface="Bookman Old Style"/>
              </a:rPr>
              <a:t>sur le</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capital</a:t>
            </a:r>
            <a:endParaRPr sz="1452">
              <a:latin typeface="Bookman Old Style"/>
              <a:cs typeface="Bookman Old Style"/>
            </a:endParaRPr>
          </a:p>
        </p:txBody>
      </p:sp>
      <p:sp>
        <p:nvSpPr>
          <p:cNvPr id="34" name="object 34"/>
          <p:cNvSpPr/>
          <p:nvPr/>
        </p:nvSpPr>
        <p:spPr>
          <a:xfrm>
            <a:off x="2175650" y="3266944"/>
            <a:ext cx="3070539" cy="1665283"/>
          </a:xfrm>
          <a:prstGeom prst="rect">
            <a:avLst/>
          </a:prstGeom>
          <a:blipFill>
            <a:blip r:embed="rId12" cstate="print"/>
            <a:stretch>
              <a:fillRect/>
            </a:stretch>
          </a:blipFill>
        </p:spPr>
        <p:txBody>
          <a:bodyPr wrap="square" lIns="0" tIns="0" rIns="0" bIns="0" rtlCol="0"/>
          <a:lstStyle/>
          <a:p>
            <a:endParaRPr sz="1634"/>
          </a:p>
        </p:txBody>
      </p:sp>
      <p:sp>
        <p:nvSpPr>
          <p:cNvPr id="35" name="object 35"/>
          <p:cNvSpPr/>
          <p:nvPr/>
        </p:nvSpPr>
        <p:spPr>
          <a:xfrm>
            <a:off x="2632081" y="316735"/>
            <a:ext cx="7424620" cy="320885"/>
          </a:xfrm>
          <a:prstGeom prst="rect">
            <a:avLst/>
          </a:prstGeom>
          <a:blipFill>
            <a:blip r:embed="rId13" cstate="print"/>
            <a:stretch>
              <a:fillRect/>
            </a:stretch>
          </a:blipFill>
        </p:spPr>
        <p:txBody>
          <a:bodyPr wrap="square" lIns="0" tIns="0" rIns="0" bIns="0" rtlCol="0"/>
          <a:lstStyle/>
          <a:p>
            <a:endParaRPr sz="1634"/>
          </a:p>
        </p:txBody>
      </p:sp>
      <p:sp>
        <p:nvSpPr>
          <p:cNvPr id="36" name="object 36"/>
          <p:cNvSpPr txBox="1">
            <a:spLocks noGrp="1"/>
          </p:cNvSpPr>
          <p:nvPr>
            <p:ph type="title"/>
          </p:nvPr>
        </p:nvSpPr>
        <p:spPr>
          <a:xfrm>
            <a:off x="2839094" y="296449"/>
            <a:ext cx="7010720" cy="279307"/>
          </a:xfrm>
          <a:prstGeom prst="rect">
            <a:avLst/>
          </a:prstGeom>
        </p:spPr>
        <p:txBody>
          <a:bodyPr vert="horz" wrap="square" lIns="0" tIns="0" rIns="0" bIns="0" rtlCol="0" anchor="t">
            <a:spAutoFit/>
          </a:bodyPr>
          <a:lstStyle/>
          <a:p>
            <a:pPr marL="11527"/>
            <a:r>
              <a:rPr sz="1815" dirty="0">
                <a:solidFill>
                  <a:srgbClr val="051E5A"/>
                </a:solidFill>
              </a:rPr>
              <a:t>Flux de trésorerie provenant des activités de</a:t>
            </a:r>
            <a:r>
              <a:rPr sz="1815" spc="-136" dirty="0">
                <a:solidFill>
                  <a:srgbClr val="051E5A"/>
                </a:solidFill>
              </a:rPr>
              <a:t> </a:t>
            </a:r>
            <a:r>
              <a:rPr sz="1815" dirty="0">
                <a:solidFill>
                  <a:srgbClr val="051E5A"/>
                </a:solidFill>
              </a:rPr>
              <a:t>financement</a:t>
            </a:r>
            <a:endParaRPr sz="1815"/>
          </a:p>
        </p:txBody>
      </p:sp>
      <p:sp>
        <p:nvSpPr>
          <p:cNvPr id="39" name="Plus 38"/>
          <p:cNvSpPr/>
          <p:nvPr/>
        </p:nvSpPr>
        <p:spPr>
          <a:xfrm>
            <a:off x="7975600" y="122707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Plus 39"/>
          <p:cNvSpPr/>
          <p:nvPr/>
        </p:nvSpPr>
        <p:spPr>
          <a:xfrm>
            <a:off x="10114013" y="2611452"/>
            <a:ext cx="527854" cy="34471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lus 40"/>
          <p:cNvSpPr/>
          <p:nvPr/>
        </p:nvSpPr>
        <p:spPr>
          <a:xfrm>
            <a:off x="10143575" y="3688446"/>
            <a:ext cx="540583" cy="40341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Plus 41"/>
          <p:cNvSpPr/>
          <p:nvPr/>
        </p:nvSpPr>
        <p:spPr>
          <a:xfrm>
            <a:off x="6112285" y="2575485"/>
            <a:ext cx="484819" cy="37498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Plus 42"/>
          <p:cNvSpPr/>
          <p:nvPr/>
        </p:nvSpPr>
        <p:spPr>
          <a:xfrm>
            <a:off x="6135175" y="3666396"/>
            <a:ext cx="484819" cy="37498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Moins 43"/>
          <p:cNvSpPr/>
          <p:nvPr/>
        </p:nvSpPr>
        <p:spPr>
          <a:xfrm>
            <a:off x="6182486" y="4574349"/>
            <a:ext cx="472956" cy="37713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Moins 44"/>
          <p:cNvSpPr/>
          <p:nvPr/>
        </p:nvSpPr>
        <p:spPr>
          <a:xfrm>
            <a:off x="6218563" y="5589940"/>
            <a:ext cx="472956" cy="37713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Moins 45"/>
          <p:cNvSpPr/>
          <p:nvPr/>
        </p:nvSpPr>
        <p:spPr>
          <a:xfrm>
            <a:off x="10261477" y="4550419"/>
            <a:ext cx="472956" cy="37713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e la date 46"/>
          <p:cNvSpPr>
            <a:spLocks noGrp="1"/>
          </p:cNvSpPr>
          <p:nvPr>
            <p:ph type="dt" sz="half" idx="6"/>
          </p:nvPr>
        </p:nvSpPr>
        <p:spPr/>
        <p:txBody>
          <a:bodyPr/>
          <a:lstStyle/>
          <a:p>
            <a:fld id="{9A02A030-C155-4A0B-AB82-4625B9C69E6B}" type="datetime1">
              <a:rPr lang="fr-FR" smtClean="0"/>
              <a:pPr/>
              <a:t>06/03/2019</a:t>
            </a:fld>
            <a:endParaRPr lang="en-US"/>
          </a:p>
        </p:txBody>
      </p:sp>
      <p:sp>
        <p:nvSpPr>
          <p:cNvPr id="48" name="Espace réservé du numéro de diapositive 47"/>
          <p:cNvSpPr>
            <a:spLocks noGrp="1"/>
          </p:cNvSpPr>
          <p:nvPr>
            <p:ph type="sldNum" sz="quarter" idx="7"/>
          </p:nvPr>
        </p:nvSpPr>
        <p:spPr/>
        <p:txBody>
          <a:bodyPr/>
          <a:lstStyle/>
          <a:p>
            <a:fld id="{B6F15528-21DE-4FAA-801E-634DDDAF4B2B}" type="slidenum">
              <a:rPr lang="fr-FR" smtClean="0"/>
              <a:pPr/>
              <a:t>229</a:t>
            </a:fld>
            <a:endParaRPr lang="fr-FR"/>
          </a:p>
        </p:txBody>
      </p:sp>
    </p:spTree>
    <p:extLst>
      <p:ext uri="{BB962C8B-B14F-4D97-AF65-F5344CB8AC3E}">
        <p14:creationId xmlns:p14="http://schemas.microsoft.com/office/powerpoint/2010/main" xmlns="" val="1630086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Obligation de présenter des états financiers IFRS pour les sociétés cotées </a:t>
            </a:r>
            <a:r>
              <a:rPr lang="fr-FR" sz="3100" dirty="0"/>
              <a:t>(Chapitre </a:t>
            </a:r>
            <a:r>
              <a:rPr lang="fr-FR" sz="3100" dirty="0" smtClean="0"/>
              <a:t>2.2.3.2)</a:t>
            </a:r>
            <a:endParaRPr lang="fr-FR" dirty="0"/>
          </a:p>
        </p:txBody>
      </p:sp>
      <p:sp>
        <p:nvSpPr>
          <p:cNvPr id="3" name="Espace réservé du contenu 2"/>
          <p:cNvSpPr>
            <a:spLocks noGrp="1"/>
          </p:cNvSpPr>
          <p:nvPr>
            <p:ph idx="1"/>
          </p:nvPr>
        </p:nvSpPr>
        <p:spPr/>
        <p:txBody>
          <a:bodyPr>
            <a:normAutofit/>
          </a:bodyPr>
          <a:lstStyle/>
          <a:p>
            <a:r>
              <a:rPr lang="fr-FR" sz="1600" dirty="0" smtClean="0"/>
              <a:t>Parmi </a:t>
            </a:r>
            <a:r>
              <a:rPr lang="fr-FR" sz="1600" dirty="0"/>
              <a:t>ces 5 catégories d'entités, </a:t>
            </a:r>
            <a:r>
              <a:rPr lang="fr-FR" sz="1600" dirty="0" smtClean="0"/>
              <a:t>seules les </a:t>
            </a:r>
            <a:r>
              <a:rPr lang="fr-FR" sz="1600" dirty="0"/>
              <a:t>sociétés cotées et </a:t>
            </a:r>
            <a:r>
              <a:rPr lang="fr-FR" sz="1600" dirty="0" smtClean="0"/>
              <a:t>celles </a:t>
            </a:r>
            <a:r>
              <a:rPr lang="fr-FR" sz="1600" dirty="0"/>
              <a:t>qui sollicitent un  financement dans le cadre  d’un appel public à  l’épargne </a:t>
            </a:r>
            <a:r>
              <a:rPr lang="fr-FR" sz="1600" dirty="0" smtClean="0"/>
              <a:t>sont soumises à l’obligation de la production d’un </a:t>
            </a:r>
            <a:r>
              <a:rPr lang="fr-FR" sz="1600" dirty="0"/>
              <a:t>double jeu d'états financiers, l'un selon le référentiel SYSCOHADA et l'autre selon le référentiel </a:t>
            </a:r>
            <a:r>
              <a:rPr lang="fr-FR" sz="1600" dirty="0" smtClean="0"/>
              <a:t>IFRS(Chapitre </a:t>
            </a:r>
            <a:r>
              <a:rPr lang="fr-FR" sz="1600" dirty="0"/>
              <a:t>2.2.3.2 </a:t>
            </a:r>
            <a:r>
              <a:rPr lang="fr-FR" sz="1600" dirty="0" smtClean="0"/>
              <a:t>). </a:t>
            </a:r>
          </a:p>
          <a:p>
            <a:pPr lvl="1">
              <a:buFont typeface="Wingdings" panose="05000000000000000000" pitchFamily="2" charset="2"/>
              <a:buChar char="v"/>
            </a:pPr>
            <a:r>
              <a:rPr lang="fr-FR" dirty="0" smtClean="0"/>
              <a:t>Les </a:t>
            </a:r>
            <a:r>
              <a:rPr lang="fr-FR" dirty="0"/>
              <a:t>entités dont les titres sont inscrits à une bourse de valeurs </a:t>
            </a:r>
            <a:r>
              <a:rPr lang="fr-FR" dirty="0" smtClean="0"/>
              <a:t>et les entités qui sollicitent un financement dans le cadre d’un appel public à l’épargne, doivent déposer en sus des états financiers de synthèse SYSCOHADA, leurs états financiers établis selon les normes IFRS et approuvés par l’assemblée générale ordinaire, auprès du registre de commerce et du crédit mobilier et auprès des organes habilités des marchés financiers de leur région ou de l’Etat partie. </a:t>
            </a:r>
          </a:p>
          <a:p>
            <a:pPr lvl="1">
              <a:buFont typeface="Wingdings" panose="05000000000000000000" pitchFamily="2" charset="2"/>
              <a:buChar char="v"/>
            </a:pPr>
            <a:r>
              <a:rPr lang="fr-FR" dirty="0" smtClean="0"/>
              <a:t> Les états financiers en normes IFRS ne peuvent servir de support de base pour la détermination du bénéfice distribuable visé par l’Acte uniforme relatif au droit des sociétés commerciales et du groupement d’intérêt économique.</a:t>
            </a:r>
            <a:endParaRPr lang="fr-FR" sz="1400" dirty="0" smtClean="0"/>
          </a:p>
          <a:p>
            <a:pPr marL="0" indent="0">
              <a:buNone/>
            </a:pPr>
            <a:endParaRPr lang="fr-FR" dirty="0"/>
          </a:p>
        </p:txBody>
      </p:sp>
      <p:sp>
        <p:nvSpPr>
          <p:cNvPr id="4" name="Espace réservé de la date 3"/>
          <p:cNvSpPr>
            <a:spLocks noGrp="1"/>
          </p:cNvSpPr>
          <p:nvPr>
            <p:ph type="dt" sz="half" idx="10"/>
          </p:nvPr>
        </p:nvSpPr>
        <p:spPr/>
        <p:txBody>
          <a:bodyPr/>
          <a:lstStyle/>
          <a:p>
            <a:fld id="{899787FF-9847-43CE-8FA5-B003B1736B9F}"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xmlns="" val="281846931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txBox="1"/>
          <p:nvPr/>
        </p:nvSpPr>
        <p:spPr>
          <a:xfrm>
            <a:off x="5480864" y="562931"/>
            <a:ext cx="2559936" cy="167610"/>
          </a:xfrm>
          <a:prstGeom prst="rect">
            <a:avLst/>
          </a:prstGeom>
        </p:spPr>
        <p:txBody>
          <a:bodyPr vert="horz" wrap="square" lIns="0" tIns="0" rIns="0" bIns="0" rtlCol="0">
            <a:spAutoFit/>
          </a:bodyPr>
          <a:lstStyle/>
          <a:p>
            <a:pPr marL="11527"/>
            <a:r>
              <a:rPr sz="1089" b="1" spc="-14" dirty="0">
                <a:solidFill>
                  <a:srgbClr val="538DD4"/>
                </a:solidFill>
                <a:latin typeface="Times New Roman"/>
                <a:cs typeface="Times New Roman"/>
              </a:rPr>
              <a:t>TABLEAU </a:t>
            </a:r>
            <a:r>
              <a:rPr sz="1089" b="1" spc="-5" dirty="0">
                <a:solidFill>
                  <a:srgbClr val="538DD4"/>
                </a:solidFill>
                <a:latin typeface="Times New Roman"/>
                <a:cs typeface="Times New Roman"/>
              </a:rPr>
              <a:t>DES FLUX DE</a:t>
            </a:r>
            <a:r>
              <a:rPr sz="1089" b="1" spc="-77" dirty="0">
                <a:solidFill>
                  <a:srgbClr val="538DD4"/>
                </a:solidFill>
                <a:latin typeface="Times New Roman"/>
                <a:cs typeface="Times New Roman"/>
              </a:rPr>
              <a:t> </a:t>
            </a:r>
            <a:r>
              <a:rPr sz="1089" b="1" spc="-5" dirty="0">
                <a:solidFill>
                  <a:srgbClr val="538DD4"/>
                </a:solidFill>
                <a:latin typeface="Times New Roman"/>
                <a:cs typeface="Times New Roman"/>
              </a:rPr>
              <a:t>TRESORERIE</a:t>
            </a:r>
            <a:endParaRPr sz="1089">
              <a:latin typeface="Times New Roman"/>
              <a:cs typeface="Times New Roman"/>
            </a:endParaRPr>
          </a:p>
        </p:txBody>
      </p:sp>
      <p:graphicFrame>
        <p:nvGraphicFramePr>
          <p:cNvPr id="5" name="object 5"/>
          <p:cNvGraphicFramePr>
            <a:graphicFrameLocks noGrp="1"/>
          </p:cNvGraphicFramePr>
          <p:nvPr/>
        </p:nvGraphicFramePr>
        <p:xfrm>
          <a:off x="2201701" y="742508"/>
          <a:ext cx="7547711" cy="5304798"/>
        </p:xfrm>
        <a:graphic>
          <a:graphicData uri="http://schemas.openxmlformats.org/drawingml/2006/table">
            <a:tbl>
              <a:tblPr firstRow="1" bandRow="1">
                <a:tableStyleId>{2D5ABB26-0587-4C30-8999-92F81FD0307C}</a:tableStyleId>
              </a:tblPr>
              <a:tblGrid>
                <a:gridCol w="459194"/>
                <a:gridCol w="3958506"/>
                <a:gridCol w="644536"/>
                <a:gridCol w="644536"/>
                <a:gridCol w="1012447"/>
                <a:gridCol w="828492"/>
              </a:tblGrid>
              <a:tr h="508989">
                <a:tc>
                  <a:txBody>
                    <a:bodyPr/>
                    <a:lstStyle/>
                    <a:p>
                      <a:pPr algn="ctr">
                        <a:lnSpc>
                          <a:spcPct val="100000"/>
                        </a:lnSpc>
                        <a:spcBef>
                          <a:spcPts val="1110"/>
                        </a:spcBef>
                      </a:pPr>
                      <a:r>
                        <a:rPr sz="1500" b="1" spc="-5" dirty="0">
                          <a:solidFill>
                            <a:srgbClr val="FFFFFF"/>
                          </a:solidFill>
                          <a:latin typeface="Times New Roman"/>
                          <a:cs typeface="Times New Roman"/>
                        </a:rPr>
                        <a:t>REF</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gridSpan="2">
                  <a:txBody>
                    <a:bodyPr/>
                    <a:lstStyle/>
                    <a:p>
                      <a:pPr algn="ctr">
                        <a:lnSpc>
                          <a:spcPct val="100000"/>
                        </a:lnSpc>
                        <a:spcBef>
                          <a:spcPts val="1110"/>
                        </a:spcBef>
                      </a:pPr>
                      <a:r>
                        <a:rPr sz="1500" b="1" spc="-5" dirty="0">
                          <a:solidFill>
                            <a:srgbClr val="FFFFFF"/>
                          </a:solidFill>
                          <a:latin typeface="Times New Roman"/>
                          <a:cs typeface="Times New Roman"/>
                        </a:rPr>
                        <a:t>LIBELLES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hMerge="1">
                  <a:txBody>
                    <a:bodyPr/>
                    <a:lstStyle/>
                    <a:p>
                      <a:endParaRPr/>
                    </a:p>
                  </a:txBody>
                  <a:tcPr marL="0" marR="0" marT="0" marB="0"/>
                </a:tc>
                <a:tc>
                  <a:txBody>
                    <a:bodyPr/>
                    <a:lstStyle/>
                    <a:p>
                      <a:pPr marL="147320">
                        <a:lnSpc>
                          <a:spcPct val="100000"/>
                        </a:lnSpc>
                        <a:spcBef>
                          <a:spcPts val="1110"/>
                        </a:spcBef>
                      </a:pPr>
                      <a:r>
                        <a:rPr sz="1500" b="1" spc="-5" dirty="0">
                          <a:solidFill>
                            <a:srgbClr val="FFFFFF"/>
                          </a:solidFill>
                          <a:latin typeface="Times New Roman"/>
                          <a:cs typeface="Times New Roman"/>
                        </a:rPr>
                        <a:t>Note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a:txBody>
                    <a:bodyPr/>
                    <a:lstStyle/>
                    <a:p>
                      <a:pPr algn="ctr">
                        <a:lnSpc>
                          <a:spcPct val="100000"/>
                        </a:lnSpc>
                        <a:spcBef>
                          <a:spcPts val="5"/>
                        </a:spcBef>
                      </a:pPr>
                      <a:r>
                        <a:rPr sz="1500" b="1" spc="-10" dirty="0">
                          <a:solidFill>
                            <a:srgbClr val="FFFFFF"/>
                          </a:solidFill>
                          <a:latin typeface="Times New Roman"/>
                          <a:cs typeface="Times New Roman"/>
                        </a:rPr>
                        <a:t>EXERCICE</a:t>
                      </a:r>
                      <a:endParaRPr sz="1500">
                        <a:latin typeface="Times New Roman"/>
                        <a:cs typeface="Times New Roman"/>
                      </a:endParaRPr>
                    </a:p>
                    <a:p>
                      <a:pPr algn="ctr">
                        <a:lnSpc>
                          <a:spcPct val="100000"/>
                        </a:lnSpc>
                        <a:spcBef>
                          <a:spcPts val="285"/>
                        </a:spcBef>
                      </a:pPr>
                      <a:r>
                        <a:rPr sz="1500" b="1" dirty="0">
                          <a:solidFill>
                            <a:srgbClr val="FFFFFF"/>
                          </a:solidFill>
                          <a:latin typeface="Times New Roman"/>
                          <a:cs typeface="Times New Roman"/>
                        </a:rPr>
                        <a:t>N</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c>
                  <a:txBody>
                    <a:bodyPr/>
                    <a:lstStyle/>
                    <a:p>
                      <a:pPr marL="2540" algn="ctr">
                        <a:lnSpc>
                          <a:spcPct val="100000"/>
                        </a:lnSpc>
                        <a:spcBef>
                          <a:spcPts val="5"/>
                        </a:spcBef>
                      </a:pPr>
                      <a:r>
                        <a:rPr sz="1500" b="1" spc="-10" dirty="0">
                          <a:solidFill>
                            <a:srgbClr val="FFFFFF"/>
                          </a:solidFill>
                          <a:latin typeface="Times New Roman"/>
                          <a:cs typeface="Times New Roman"/>
                        </a:rPr>
                        <a:t>EXERCI</a:t>
                      </a:r>
                      <a:endParaRPr sz="1500">
                        <a:latin typeface="Times New Roman"/>
                        <a:cs typeface="Times New Roman"/>
                      </a:endParaRPr>
                    </a:p>
                    <a:p>
                      <a:pPr marL="1905" algn="ctr">
                        <a:lnSpc>
                          <a:spcPct val="100000"/>
                        </a:lnSpc>
                        <a:spcBef>
                          <a:spcPts val="285"/>
                        </a:spcBef>
                      </a:pPr>
                      <a:r>
                        <a:rPr sz="1500" b="1" spc="-10" dirty="0">
                          <a:solidFill>
                            <a:srgbClr val="FFFFFF"/>
                          </a:solidFill>
                          <a:latin typeface="Times New Roman"/>
                          <a:cs typeface="Times New Roman"/>
                        </a:rPr>
                        <a:t>CE</a:t>
                      </a:r>
                      <a:r>
                        <a:rPr sz="1500" b="1" spc="-85" dirty="0">
                          <a:solidFill>
                            <a:srgbClr val="FFFFFF"/>
                          </a:solidFill>
                          <a:latin typeface="Times New Roman"/>
                          <a:cs typeface="Times New Roman"/>
                        </a:rPr>
                        <a:t> </a:t>
                      </a:r>
                      <a:r>
                        <a:rPr sz="1500" b="1" spc="-10" dirty="0">
                          <a:solidFill>
                            <a:srgbClr val="FFFFFF"/>
                          </a:solidFill>
                          <a:latin typeface="Times New Roman"/>
                          <a:cs typeface="Times New Roman"/>
                        </a:rPr>
                        <a:t>N-1</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ABE8E"/>
                    </a:solidFill>
                  </a:tcPr>
                </a:tc>
              </a:tr>
              <a:tr h="508989">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Flux de </a:t>
                      </a:r>
                      <a:r>
                        <a:rPr sz="1500" b="1" spc="-10" dirty="0">
                          <a:latin typeface="Times New Roman"/>
                          <a:cs typeface="Times New Roman"/>
                        </a:rPr>
                        <a:t>trésorerie </a:t>
                      </a:r>
                      <a:r>
                        <a:rPr sz="1500" b="1" spc="-5" dirty="0">
                          <a:latin typeface="Times New Roman"/>
                          <a:cs typeface="Times New Roman"/>
                        </a:rPr>
                        <a:t>provenant du </a:t>
                      </a:r>
                      <a:r>
                        <a:rPr sz="1500" b="1" spc="-10" dirty="0">
                          <a:latin typeface="Times New Roman"/>
                          <a:cs typeface="Times New Roman"/>
                        </a:rPr>
                        <a:t>financement</a:t>
                      </a:r>
                      <a:r>
                        <a:rPr sz="1500" b="1" spc="150" dirty="0">
                          <a:latin typeface="Times New Roman"/>
                          <a:cs typeface="Times New Roman"/>
                        </a:rPr>
                        <a:t> </a:t>
                      </a:r>
                      <a:r>
                        <a:rPr sz="1500" b="1" spc="-5" dirty="0">
                          <a:latin typeface="Times New Roman"/>
                          <a:cs typeface="Times New Roman"/>
                        </a:rPr>
                        <a:t>par</a:t>
                      </a:r>
                      <a:endParaRPr sz="1500">
                        <a:latin typeface="Times New Roman"/>
                        <a:cs typeface="Times New Roman"/>
                      </a:endParaRPr>
                    </a:p>
                    <a:p>
                      <a:pPr>
                        <a:lnSpc>
                          <a:spcPct val="100000"/>
                        </a:lnSpc>
                        <a:spcBef>
                          <a:spcPts val="285"/>
                        </a:spcBef>
                      </a:pPr>
                      <a:r>
                        <a:rPr sz="1500" b="1" spc="-5" dirty="0">
                          <a:latin typeface="Times New Roman"/>
                          <a:cs typeface="Times New Roman"/>
                        </a:rPr>
                        <a:t>les capitaux</a:t>
                      </a:r>
                      <a:r>
                        <a:rPr sz="1500" b="1" spc="-40" dirty="0">
                          <a:latin typeface="Times New Roman"/>
                          <a:cs typeface="Times New Roman"/>
                        </a:rPr>
                        <a:t> </a:t>
                      </a:r>
                      <a:r>
                        <a:rPr sz="1500" b="1" spc="-10" dirty="0">
                          <a:latin typeface="Times New Roman"/>
                          <a:cs typeface="Times New Roman"/>
                        </a:rPr>
                        <a:t>propres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54494">
                <a:tc>
                  <a:txBody>
                    <a:bodyPr/>
                    <a:lstStyle/>
                    <a:p>
                      <a:pPr algn="ctr">
                        <a:lnSpc>
                          <a:spcPct val="100000"/>
                        </a:lnSpc>
                        <a:spcBef>
                          <a:spcPts val="5"/>
                        </a:spcBef>
                      </a:pPr>
                      <a:r>
                        <a:rPr sz="1500" spc="-5" dirty="0">
                          <a:latin typeface="Times New Roman"/>
                          <a:cs typeface="Times New Roman"/>
                        </a:rPr>
                        <a:t>FK</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spc="-5" dirty="0">
                          <a:latin typeface="Times New Roman"/>
                          <a:cs typeface="Times New Roman"/>
                        </a:rPr>
                        <a:t>+ Augmentations </a:t>
                      </a:r>
                      <a:r>
                        <a:rPr sz="1500" dirty="0">
                          <a:latin typeface="Times New Roman"/>
                          <a:cs typeface="Times New Roman"/>
                        </a:rPr>
                        <a:t>de </a:t>
                      </a:r>
                      <a:r>
                        <a:rPr sz="1500" spc="-5" dirty="0">
                          <a:latin typeface="Times New Roman"/>
                          <a:cs typeface="Times New Roman"/>
                        </a:rPr>
                        <a:t>capital par apports</a:t>
                      </a:r>
                      <a:r>
                        <a:rPr sz="1500" spc="-15" dirty="0">
                          <a:latin typeface="Times New Roman"/>
                          <a:cs typeface="Times New Roman"/>
                        </a:rPr>
                        <a:t> </a:t>
                      </a:r>
                      <a:r>
                        <a:rPr sz="1500" dirty="0">
                          <a:latin typeface="Times New Roman"/>
                          <a:cs typeface="Times New Roman"/>
                        </a:rPr>
                        <a:t>nouveaux</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algn="ctr">
                        <a:lnSpc>
                          <a:spcPct val="100000"/>
                        </a:lnSpc>
                        <a:spcBef>
                          <a:spcPts val="5"/>
                        </a:spcBef>
                      </a:pPr>
                      <a:r>
                        <a:rPr sz="1500" spc="-5" dirty="0">
                          <a:latin typeface="Times New Roman"/>
                          <a:cs typeface="Times New Roman"/>
                        </a:rPr>
                        <a:t>FL</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 </a:t>
                      </a:r>
                      <a:r>
                        <a:rPr sz="1500" dirty="0">
                          <a:latin typeface="Times New Roman"/>
                          <a:cs typeface="Times New Roman"/>
                        </a:rPr>
                        <a:t>Subventions </a:t>
                      </a:r>
                      <a:r>
                        <a:rPr sz="1500" spc="-5" dirty="0">
                          <a:latin typeface="Times New Roman"/>
                          <a:cs typeface="Times New Roman"/>
                        </a:rPr>
                        <a:t>d'investissement</a:t>
                      </a:r>
                      <a:r>
                        <a:rPr sz="1500" dirty="0">
                          <a:latin typeface="Times New Roman"/>
                          <a:cs typeface="Times New Roman"/>
                        </a:rPr>
                        <a:t> </a:t>
                      </a:r>
                      <a:r>
                        <a:rPr sz="1500" spc="-5" dirty="0">
                          <a:latin typeface="Times New Roman"/>
                          <a:cs typeface="Times New Roman"/>
                        </a:rPr>
                        <a:t>reçues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algn="ctr">
                        <a:lnSpc>
                          <a:spcPct val="100000"/>
                        </a:lnSpc>
                        <a:spcBef>
                          <a:spcPts val="5"/>
                        </a:spcBef>
                      </a:pPr>
                      <a:r>
                        <a:rPr sz="1500" spc="-5" dirty="0">
                          <a:latin typeface="Times New Roman"/>
                          <a:cs typeface="Times New Roman"/>
                        </a:rPr>
                        <a:t>FM</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 </a:t>
                      </a:r>
                      <a:r>
                        <a:rPr sz="1500" spc="-5" dirty="0">
                          <a:latin typeface="Times New Roman"/>
                          <a:cs typeface="Times New Roman"/>
                        </a:rPr>
                        <a:t>Prélèvements </a:t>
                      </a:r>
                      <a:r>
                        <a:rPr sz="1500" dirty="0">
                          <a:latin typeface="Times New Roman"/>
                          <a:cs typeface="Times New Roman"/>
                        </a:rPr>
                        <a:t>sur </a:t>
                      </a:r>
                      <a:r>
                        <a:rPr sz="1500" spc="-5" dirty="0">
                          <a:latin typeface="Times New Roman"/>
                          <a:cs typeface="Times New Roman"/>
                        </a:rPr>
                        <a:t>le capital</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algn="ctr">
                        <a:lnSpc>
                          <a:spcPct val="100000"/>
                        </a:lnSpc>
                        <a:spcBef>
                          <a:spcPts val="5"/>
                        </a:spcBef>
                      </a:pPr>
                      <a:r>
                        <a:rPr sz="1500" spc="-5" dirty="0">
                          <a:latin typeface="Times New Roman"/>
                          <a:cs typeface="Times New Roman"/>
                        </a:rPr>
                        <a:t>FN</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 </a:t>
                      </a:r>
                      <a:r>
                        <a:rPr sz="1500" spc="-5" dirty="0">
                          <a:latin typeface="Times New Roman"/>
                          <a:cs typeface="Times New Roman"/>
                        </a:rPr>
                        <a:t>Dividendes</a:t>
                      </a:r>
                      <a:r>
                        <a:rPr sz="1500" spc="-35" dirty="0">
                          <a:latin typeface="Times New Roman"/>
                          <a:cs typeface="Times New Roman"/>
                        </a:rPr>
                        <a:t> </a:t>
                      </a:r>
                      <a:r>
                        <a:rPr sz="1500" spc="-5" dirty="0">
                          <a:latin typeface="Times New Roman"/>
                          <a:cs typeface="Times New Roman"/>
                        </a:rPr>
                        <a:t>versés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algn="ctr">
                        <a:lnSpc>
                          <a:spcPct val="100000"/>
                        </a:lnSpc>
                        <a:spcBef>
                          <a:spcPts val="1110"/>
                        </a:spcBef>
                      </a:pPr>
                      <a:r>
                        <a:rPr sz="1500" b="1" spc="-20" dirty="0">
                          <a:latin typeface="Times New Roman"/>
                          <a:cs typeface="Times New Roman"/>
                        </a:rPr>
                        <a:t>ZD</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5"/>
                        </a:spcBef>
                      </a:pPr>
                      <a:r>
                        <a:rPr sz="1500" b="1" spc="-5" dirty="0">
                          <a:latin typeface="Times New Roman"/>
                          <a:cs typeface="Times New Roman"/>
                        </a:rPr>
                        <a:t>Flux de </a:t>
                      </a:r>
                      <a:r>
                        <a:rPr sz="1500" b="1" spc="-10" dirty="0">
                          <a:latin typeface="Times New Roman"/>
                          <a:cs typeface="Times New Roman"/>
                        </a:rPr>
                        <a:t>trésorerie </a:t>
                      </a:r>
                      <a:r>
                        <a:rPr sz="1500" b="1" spc="-5" dirty="0">
                          <a:latin typeface="Times New Roman"/>
                          <a:cs typeface="Times New Roman"/>
                        </a:rPr>
                        <a:t>provenant des capitaux</a:t>
                      </a:r>
                      <a:r>
                        <a:rPr sz="1500" b="1" spc="85" dirty="0">
                          <a:latin typeface="Times New Roman"/>
                          <a:cs typeface="Times New Roman"/>
                        </a:rPr>
                        <a:t> </a:t>
                      </a:r>
                      <a:r>
                        <a:rPr sz="1500" b="1" spc="-10" dirty="0">
                          <a:latin typeface="Times New Roman"/>
                          <a:cs typeface="Times New Roman"/>
                        </a:rPr>
                        <a:t>propres</a:t>
                      </a:r>
                      <a:endParaRPr sz="1500">
                        <a:latin typeface="Times New Roman"/>
                        <a:cs typeface="Times New Roman"/>
                      </a:endParaRPr>
                    </a:p>
                    <a:p>
                      <a:pPr marL="1905" algn="ctr">
                        <a:lnSpc>
                          <a:spcPct val="100000"/>
                        </a:lnSpc>
                        <a:spcBef>
                          <a:spcPts val="285"/>
                        </a:spcBef>
                      </a:pPr>
                      <a:r>
                        <a:rPr sz="1500" b="1" spc="-10" dirty="0">
                          <a:latin typeface="Times New Roman"/>
                          <a:cs typeface="Times New Roman"/>
                        </a:rPr>
                        <a:t>(somme FK </a:t>
                      </a:r>
                      <a:r>
                        <a:rPr sz="1500" b="1" spc="-5" dirty="0">
                          <a:latin typeface="Times New Roman"/>
                          <a:cs typeface="Times New Roman"/>
                        </a:rPr>
                        <a:t>à</a:t>
                      </a:r>
                      <a:r>
                        <a:rPr sz="1500" b="1" spc="20" dirty="0">
                          <a:latin typeface="Times New Roman"/>
                          <a:cs typeface="Times New Roman"/>
                        </a:rPr>
                        <a:t> </a:t>
                      </a:r>
                      <a:r>
                        <a:rPr sz="1500" b="1" spc="-10" dirty="0">
                          <a:latin typeface="Times New Roman"/>
                          <a:cs typeface="Times New Roman"/>
                        </a:rPr>
                        <a:t>FN)</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pPr marL="276860">
                        <a:lnSpc>
                          <a:spcPct val="100000"/>
                        </a:lnSpc>
                        <a:spcBef>
                          <a:spcPts val="1110"/>
                        </a:spcBef>
                      </a:pPr>
                      <a:r>
                        <a:rPr sz="1500" b="1" dirty="0">
                          <a:latin typeface="Times New Roman"/>
                          <a:cs typeface="Times New Roman"/>
                        </a:rPr>
                        <a:t>D</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r>
              <a:tr h="508989">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Flux de </a:t>
                      </a:r>
                      <a:r>
                        <a:rPr sz="1500" b="1" spc="-10" dirty="0">
                          <a:latin typeface="Times New Roman"/>
                          <a:cs typeface="Times New Roman"/>
                        </a:rPr>
                        <a:t>trésorerie </a:t>
                      </a:r>
                      <a:r>
                        <a:rPr sz="1500" b="1" spc="-5" dirty="0">
                          <a:latin typeface="Times New Roman"/>
                          <a:cs typeface="Times New Roman"/>
                        </a:rPr>
                        <a:t>provenant du </a:t>
                      </a:r>
                      <a:r>
                        <a:rPr sz="1500" b="1" spc="-10" dirty="0">
                          <a:latin typeface="Times New Roman"/>
                          <a:cs typeface="Times New Roman"/>
                        </a:rPr>
                        <a:t>financement</a:t>
                      </a:r>
                      <a:r>
                        <a:rPr sz="1500" b="1" spc="150" dirty="0">
                          <a:latin typeface="Times New Roman"/>
                          <a:cs typeface="Times New Roman"/>
                        </a:rPr>
                        <a:t> </a:t>
                      </a:r>
                      <a:r>
                        <a:rPr sz="1500" b="1" spc="-5" dirty="0">
                          <a:latin typeface="Times New Roman"/>
                          <a:cs typeface="Times New Roman"/>
                        </a:rPr>
                        <a:t>par</a:t>
                      </a:r>
                      <a:endParaRPr sz="1500">
                        <a:latin typeface="Times New Roman"/>
                        <a:cs typeface="Times New Roman"/>
                      </a:endParaRPr>
                    </a:p>
                    <a:p>
                      <a:pPr>
                        <a:lnSpc>
                          <a:spcPct val="100000"/>
                        </a:lnSpc>
                        <a:spcBef>
                          <a:spcPts val="285"/>
                        </a:spcBef>
                      </a:pPr>
                      <a:r>
                        <a:rPr sz="1500" b="1" spc="-5" dirty="0">
                          <a:latin typeface="Times New Roman"/>
                          <a:cs typeface="Times New Roman"/>
                        </a:rPr>
                        <a:t>les capitaux</a:t>
                      </a:r>
                      <a:r>
                        <a:rPr sz="1500" b="1" spc="-35" dirty="0">
                          <a:latin typeface="Times New Roman"/>
                          <a:cs typeface="Times New Roman"/>
                        </a:rPr>
                        <a:t> </a:t>
                      </a:r>
                      <a:r>
                        <a:rPr sz="1500" b="1" spc="-5" dirty="0">
                          <a:latin typeface="Times New Roman"/>
                          <a:cs typeface="Times New Roman"/>
                        </a:rPr>
                        <a:t>étrangers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54494">
                <a:tc>
                  <a:txBody>
                    <a:bodyPr/>
                    <a:lstStyle/>
                    <a:p>
                      <a:pPr algn="ctr">
                        <a:lnSpc>
                          <a:spcPct val="100000"/>
                        </a:lnSpc>
                        <a:spcBef>
                          <a:spcPts val="5"/>
                        </a:spcBef>
                      </a:pPr>
                      <a:r>
                        <a:rPr sz="1500" spc="-5" dirty="0">
                          <a:latin typeface="Times New Roman"/>
                          <a:cs typeface="Times New Roman"/>
                        </a:rPr>
                        <a:t>FO</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spc="-5" dirty="0">
                          <a:latin typeface="Times New Roman"/>
                          <a:cs typeface="Times New Roman"/>
                        </a:rPr>
                        <a:t>+</a:t>
                      </a:r>
                      <a:r>
                        <a:rPr sz="1500" spc="-105" dirty="0">
                          <a:latin typeface="Times New Roman"/>
                          <a:cs typeface="Times New Roman"/>
                        </a:rPr>
                        <a:t> </a:t>
                      </a:r>
                      <a:r>
                        <a:rPr sz="1500" spc="-5" dirty="0">
                          <a:latin typeface="Times New Roman"/>
                          <a:cs typeface="Times New Roman"/>
                        </a:rPr>
                        <a:t>Emprunts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54494">
                <a:tc>
                  <a:txBody>
                    <a:bodyPr/>
                    <a:lstStyle/>
                    <a:p>
                      <a:pPr algn="ctr">
                        <a:lnSpc>
                          <a:spcPct val="100000"/>
                        </a:lnSpc>
                        <a:spcBef>
                          <a:spcPts val="5"/>
                        </a:spcBef>
                      </a:pPr>
                      <a:r>
                        <a:rPr sz="1500" spc="-5" dirty="0">
                          <a:latin typeface="Times New Roman"/>
                          <a:cs typeface="Times New Roman"/>
                        </a:rPr>
                        <a:t>FP</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 </a:t>
                      </a:r>
                      <a:r>
                        <a:rPr sz="1500" spc="-5" dirty="0">
                          <a:latin typeface="Times New Roman"/>
                          <a:cs typeface="Times New Roman"/>
                        </a:rPr>
                        <a:t>Autres dettes</a:t>
                      </a:r>
                      <a:r>
                        <a:rPr sz="1500" dirty="0">
                          <a:latin typeface="Times New Roman"/>
                          <a:cs typeface="Times New Roman"/>
                        </a:rPr>
                        <a:t> </a:t>
                      </a:r>
                      <a:r>
                        <a:rPr sz="1500" spc="-5" dirty="0">
                          <a:latin typeface="Times New Roman"/>
                          <a:cs typeface="Times New Roman"/>
                        </a:rPr>
                        <a:t>financières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algn="ctr">
                        <a:lnSpc>
                          <a:spcPct val="100000"/>
                        </a:lnSpc>
                        <a:spcBef>
                          <a:spcPts val="5"/>
                        </a:spcBef>
                      </a:pPr>
                      <a:r>
                        <a:rPr sz="1500" spc="-5" dirty="0">
                          <a:latin typeface="Times New Roman"/>
                          <a:cs typeface="Times New Roman"/>
                        </a:rPr>
                        <a:t>FQ</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 </a:t>
                      </a:r>
                      <a:r>
                        <a:rPr sz="1500" spc="-5" dirty="0">
                          <a:latin typeface="Times New Roman"/>
                          <a:cs typeface="Times New Roman"/>
                        </a:rPr>
                        <a:t>Remboursements des emprunts et autres</a:t>
                      </a:r>
                      <a:r>
                        <a:rPr sz="1500" spc="120" dirty="0">
                          <a:latin typeface="Times New Roman"/>
                          <a:cs typeface="Times New Roman"/>
                        </a:rPr>
                        <a:t> </a:t>
                      </a:r>
                      <a:r>
                        <a:rPr sz="1500" spc="-5" dirty="0">
                          <a:latin typeface="Times New Roman"/>
                          <a:cs typeface="Times New Roman"/>
                        </a:rPr>
                        <a:t>dettes</a:t>
                      </a:r>
                      <a:endParaRPr sz="1500">
                        <a:latin typeface="Times New Roman"/>
                        <a:cs typeface="Times New Roman"/>
                      </a:endParaRPr>
                    </a:p>
                    <a:p>
                      <a:pPr>
                        <a:lnSpc>
                          <a:spcPct val="100000"/>
                        </a:lnSpc>
                        <a:spcBef>
                          <a:spcPts val="285"/>
                        </a:spcBef>
                      </a:pPr>
                      <a:r>
                        <a:rPr sz="1500" spc="-5" dirty="0">
                          <a:latin typeface="Times New Roman"/>
                          <a:cs typeface="Times New Roman"/>
                        </a:rPr>
                        <a:t>financières</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508989">
                <a:tc>
                  <a:txBody>
                    <a:bodyPr/>
                    <a:lstStyle/>
                    <a:p>
                      <a:pPr algn="ctr">
                        <a:lnSpc>
                          <a:spcPct val="100000"/>
                        </a:lnSpc>
                        <a:spcBef>
                          <a:spcPts val="5"/>
                        </a:spcBef>
                      </a:pPr>
                      <a:r>
                        <a:rPr sz="1500" b="1" spc="-20" dirty="0">
                          <a:latin typeface="Times New Roman"/>
                          <a:cs typeface="Times New Roman"/>
                        </a:rPr>
                        <a:t>ZE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latin typeface="Times New Roman"/>
                          <a:cs typeface="Times New Roman"/>
                        </a:rPr>
                        <a:t>Flux de </a:t>
                      </a:r>
                      <a:r>
                        <a:rPr sz="1500" b="1" spc="-10" dirty="0">
                          <a:latin typeface="Times New Roman"/>
                          <a:cs typeface="Times New Roman"/>
                        </a:rPr>
                        <a:t>trésorerie </a:t>
                      </a:r>
                      <a:r>
                        <a:rPr sz="1500" b="1" spc="-5" dirty="0">
                          <a:latin typeface="Times New Roman"/>
                          <a:cs typeface="Times New Roman"/>
                        </a:rPr>
                        <a:t>provenant des</a:t>
                      </a:r>
                      <a:r>
                        <a:rPr sz="1500" b="1" spc="60" dirty="0">
                          <a:latin typeface="Times New Roman"/>
                          <a:cs typeface="Times New Roman"/>
                        </a:rPr>
                        <a:t> </a:t>
                      </a:r>
                      <a:r>
                        <a:rPr sz="1500" b="1" spc="-5" dirty="0">
                          <a:latin typeface="Times New Roman"/>
                          <a:cs typeface="Times New Roman"/>
                        </a:rPr>
                        <a:t>capitaux</a:t>
                      </a:r>
                      <a:endParaRPr sz="1500">
                        <a:latin typeface="Times New Roman"/>
                        <a:cs typeface="Times New Roman"/>
                      </a:endParaRPr>
                    </a:p>
                    <a:p>
                      <a:pPr>
                        <a:lnSpc>
                          <a:spcPct val="100000"/>
                        </a:lnSpc>
                        <a:spcBef>
                          <a:spcPts val="285"/>
                        </a:spcBef>
                      </a:pPr>
                      <a:r>
                        <a:rPr sz="1500" b="1" spc="-5" dirty="0">
                          <a:latin typeface="Times New Roman"/>
                          <a:cs typeface="Times New Roman"/>
                        </a:rPr>
                        <a:t>étrangers </a:t>
                      </a:r>
                      <a:r>
                        <a:rPr sz="1500" b="1" spc="-10" dirty="0">
                          <a:latin typeface="Times New Roman"/>
                          <a:cs typeface="Times New Roman"/>
                        </a:rPr>
                        <a:t>(somme FO </a:t>
                      </a:r>
                      <a:r>
                        <a:rPr sz="1500" b="1" spc="-5" dirty="0">
                          <a:latin typeface="Times New Roman"/>
                          <a:cs typeface="Times New Roman"/>
                        </a:rPr>
                        <a:t>à</a:t>
                      </a:r>
                      <a:r>
                        <a:rPr sz="1500" b="1" spc="55" dirty="0">
                          <a:latin typeface="Times New Roman"/>
                          <a:cs typeface="Times New Roman"/>
                        </a:rPr>
                        <a:t> </a:t>
                      </a:r>
                      <a:r>
                        <a:rPr sz="1500" b="1" spc="-10" dirty="0">
                          <a:latin typeface="Times New Roman"/>
                          <a:cs typeface="Times New Roman"/>
                        </a:rPr>
                        <a:t>FQ)</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pPr marL="281305">
                        <a:lnSpc>
                          <a:spcPct val="100000"/>
                        </a:lnSpc>
                        <a:spcBef>
                          <a:spcPts val="1110"/>
                        </a:spcBef>
                      </a:pPr>
                      <a:r>
                        <a:rPr sz="1500" b="1" dirty="0">
                          <a:latin typeface="Times New Roman"/>
                          <a:cs typeface="Times New Roman"/>
                        </a:rPr>
                        <a:t>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DE9D9"/>
                    </a:solidFill>
                  </a:tcPr>
                </a:tc>
              </a:tr>
              <a:tr h="508989">
                <a:tc>
                  <a:txBody>
                    <a:bodyPr/>
                    <a:lstStyle/>
                    <a:p>
                      <a:pPr algn="ctr">
                        <a:lnSpc>
                          <a:spcPct val="100000"/>
                        </a:lnSpc>
                        <a:spcBef>
                          <a:spcPts val="5"/>
                        </a:spcBef>
                      </a:pPr>
                      <a:r>
                        <a:rPr sz="1500" b="1" spc="-15" dirty="0">
                          <a:latin typeface="Times New Roman"/>
                          <a:cs typeface="Times New Roman"/>
                        </a:rPr>
                        <a:t>ZF</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nSpc>
                          <a:spcPct val="100000"/>
                        </a:lnSpc>
                        <a:spcBef>
                          <a:spcPts val="5"/>
                        </a:spcBef>
                      </a:pPr>
                      <a:r>
                        <a:rPr sz="1500" b="1" spc="-5" dirty="0">
                          <a:solidFill>
                            <a:srgbClr val="FFFFFF"/>
                          </a:solidFill>
                          <a:latin typeface="Times New Roman"/>
                          <a:cs typeface="Times New Roman"/>
                        </a:rPr>
                        <a:t>Flux de </a:t>
                      </a:r>
                      <a:r>
                        <a:rPr sz="1500" b="1" spc="-10" dirty="0">
                          <a:solidFill>
                            <a:srgbClr val="FFFFFF"/>
                          </a:solidFill>
                          <a:latin typeface="Times New Roman"/>
                          <a:cs typeface="Times New Roman"/>
                        </a:rPr>
                        <a:t>trésorerie </a:t>
                      </a:r>
                      <a:r>
                        <a:rPr sz="1500" b="1" spc="-5" dirty="0">
                          <a:solidFill>
                            <a:srgbClr val="FFFFFF"/>
                          </a:solidFill>
                          <a:latin typeface="Times New Roman"/>
                          <a:cs typeface="Times New Roman"/>
                        </a:rPr>
                        <a:t>provenant des activités</a:t>
                      </a:r>
                      <a:r>
                        <a:rPr sz="1500" b="1" spc="105" dirty="0">
                          <a:solidFill>
                            <a:srgbClr val="FFFFFF"/>
                          </a:solidFill>
                          <a:latin typeface="Times New Roman"/>
                          <a:cs typeface="Times New Roman"/>
                        </a:rPr>
                        <a:t> </a:t>
                      </a:r>
                      <a:r>
                        <a:rPr sz="1500" b="1" spc="-5" dirty="0">
                          <a:solidFill>
                            <a:srgbClr val="FFFFFF"/>
                          </a:solidFill>
                          <a:latin typeface="Times New Roman"/>
                          <a:cs typeface="Times New Roman"/>
                        </a:rPr>
                        <a:t>de</a:t>
                      </a:r>
                      <a:endParaRPr sz="1500">
                        <a:latin typeface="Times New Roman"/>
                        <a:cs typeface="Times New Roman"/>
                      </a:endParaRPr>
                    </a:p>
                    <a:p>
                      <a:pPr>
                        <a:lnSpc>
                          <a:spcPct val="100000"/>
                        </a:lnSpc>
                        <a:spcBef>
                          <a:spcPts val="285"/>
                        </a:spcBef>
                      </a:pPr>
                      <a:r>
                        <a:rPr sz="1500" b="1" spc="-10" dirty="0">
                          <a:solidFill>
                            <a:srgbClr val="FFFFFF"/>
                          </a:solidFill>
                          <a:latin typeface="Times New Roman"/>
                          <a:cs typeface="Times New Roman"/>
                        </a:rPr>
                        <a:t>financement</a:t>
                      </a:r>
                      <a:r>
                        <a:rPr sz="1500" b="1" spc="10" dirty="0">
                          <a:solidFill>
                            <a:srgbClr val="FFFFFF"/>
                          </a:solidFill>
                          <a:latin typeface="Times New Roman"/>
                          <a:cs typeface="Times New Roman"/>
                        </a:rPr>
                        <a:t> </a:t>
                      </a:r>
                      <a:r>
                        <a:rPr sz="1500" b="1" spc="-5" dirty="0">
                          <a:solidFill>
                            <a:srgbClr val="FFFFFF"/>
                          </a:solidFill>
                          <a:latin typeface="Times New Roman"/>
                          <a:cs typeface="Times New Roman"/>
                        </a:rPr>
                        <a:t>(D+E)</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pPr marL="287655">
                        <a:lnSpc>
                          <a:spcPct val="100000"/>
                        </a:lnSpc>
                        <a:spcBef>
                          <a:spcPts val="1110"/>
                        </a:spcBef>
                      </a:pPr>
                      <a:r>
                        <a:rPr sz="1500" b="1" dirty="0">
                          <a:solidFill>
                            <a:srgbClr val="FFFFFF"/>
                          </a:solidFill>
                          <a:latin typeface="Times New Roman"/>
                          <a:cs typeface="Times New Roman"/>
                        </a:rPr>
                        <a:t>F</a:t>
                      </a:r>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c>
                  <a:txBody>
                    <a:bodyPr/>
                    <a:lstStyle/>
                    <a:p>
                      <a:endParaRPr sz="15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001F5F"/>
                    </a:solidFill>
                  </a:tcPr>
                </a:tc>
              </a:tr>
            </a:tbl>
          </a:graphicData>
        </a:graphic>
      </p:graphicFrame>
      <p:sp>
        <p:nvSpPr>
          <p:cNvPr id="6" name="object 6"/>
          <p:cNvSpPr/>
          <p:nvPr/>
        </p:nvSpPr>
        <p:spPr>
          <a:xfrm>
            <a:off x="8308429" y="5914247"/>
            <a:ext cx="1782849" cy="573996"/>
          </a:xfrm>
          <a:prstGeom prst="rect">
            <a:avLst/>
          </a:prstGeom>
          <a:blipFill>
            <a:blip r:embed="rId2" cstate="print"/>
            <a:stretch>
              <a:fillRect/>
            </a:stretch>
          </a:blipFill>
        </p:spPr>
        <p:txBody>
          <a:bodyPr wrap="square" lIns="0" tIns="0" rIns="0" bIns="0" rtlCol="0"/>
          <a:lstStyle/>
          <a:p>
            <a:endParaRPr sz="1634"/>
          </a:p>
        </p:txBody>
      </p:sp>
      <p:sp>
        <p:nvSpPr>
          <p:cNvPr id="7" name="object 7"/>
          <p:cNvSpPr txBox="1"/>
          <p:nvPr/>
        </p:nvSpPr>
        <p:spPr>
          <a:xfrm>
            <a:off x="8666202" y="6057168"/>
            <a:ext cx="1067889" cy="279307"/>
          </a:xfrm>
          <a:prstGeom prst="rect">
            <a:avLst/>
          </a:prstGeom>
        </p:spPr>
        <p:txBody>
          <a:bodyPr vert="horz" wrap="square" lIns="0" tIns="0" rIns="0" bIns="0" rtlCol="0">
            <a:spAutoFit/>
          </a:bodyPr>
          <a:lstStyle/>
          <a:p>
            <a:pPr marL="11527"/>
            <a:r>
              <a:rPr sz="1815" b="1" spc="-5" dirty="0">
                <a:solidFill>
                  <a:srgbClr val="FFFFFF"/>
                </a:solidFill>
                <a:latin typeface="Bookman Old Style"/>
                <a:cs typeface="Bookman Old Style"/>
              </a:rPr>
              <a:t>RE</a:t>
            </a:r>
            <a:r>
              <a:rPr sz="1815" b="1" dirty="0">
                <a:solidFill>
                  <a:srgbClr val="FFFFFF"/>
                </a:solidFill>
                <a:latin typeface="Bookman Old Style"/>
                <a:cs typeface="Bookman Old Style"/>
              </a:rPr>
              <a:t>T</a:t>
            </a:r>
            <a:r>
              <a:rPr sz="1815" b="1" spc="5" dirty="0">
                <a:solidFill>
                  <a:srgbClr val="FFFFFF"/>
                </a:solidFill>
                <a:latin typeface="Bookman Old Style"/>
                <a:cs typeface="Bookman Old Style"/>
              </a:rPr>
              <a:t>OU</a:t>
            </a:r>
            <a:r>
              <a:rPr sz="1815" b="1" dirty="0">
                <a:solidFill>
                  <a:srgbClr val="FFFFFF"/>
                </a:solidFill>
                <a:latin typeface="Bookman Old Style"/>
                <a:cs typeface="Bookman Old Style"/>
              </a:rPr>
              <a:t>R</a:t>
            </a:r>
            <a:endParaRPr sz="1815">
              <a:latin typeface="Bookman Old Style"/>
              <a:cs typeface="Bookman Old Style"/>
            </a:endParaRPr>
          </a:p>
        </p:txBody>
      </p:sp>
      <p:sp>
        <p:nvSpPr>
          <p:cNvPr id="8" name="Espace réservé de la date 7"/>
          <p:cNvSpPr>
            <a:spLocks noGrp="1"/>
          </p:cNvSpPr>
          <p:nvPr>
            <p:ph type="dt" sz="half" idx="6"/>
          </p:nvPr>
        </p:nvSpPr>
        <p:spPr/>
        <p:txBody>
          <a:bodyPr/>
          <a:lstStyle/>
          <a:p>
            <a:fld id="{5C09066E-89F5-4C30-AEEF-94B641F27C46}" type="datetime1">
              <a:rPr lang="fr-FR" smtClean="0"/>
              <a:pPr/>
              <a:t>06/03/2019</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230</a:t>
            </a:fld>
            <a:endParaRPr lang="fr-FR"/>
          </a:p>
        </p:txBody>
      </p:sp>
    </p:spTree>
    <p:extLst>
      <p:ext uri="{BB962C8B-B14F-4D97-AF65-F5344CB8AC3E}">
        <p14:creationId xmlns:p14="http://schemas.microsoft.com/office/powerpoint/2010/main" xmlns="" val="105642996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75374" y="406640"/>
            <a:ext cx="7236515" cy="560165"/>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a:spLocks noGrp="1"/>
          </p:cNvSpPr>
          <p:nvPr>
            <p:ph type="title"/>
          </p:nvPr>
        </p:nvSpPr>
        <p:spPr>
          <a:xfrm>
            <a:off x="3682801" y="499308"/>
            <a:ext cx="5021900" cy="335156"/>
          </a:xfrm>
          <a:prstGeom prst="rect">
            <a:avLst/>
          </a:prstGeom>
        </p:spPr>
        <p:txBody>
          <a:bodyPr vert="horz" wrap="square" lIns="0" tIns="0" rIns="0" bIns="0" rtlCol="0" anchor="t">
            <a:spAutoFit/>
          </a:bodyPr>
          <a:lstStyle/>
          <a:p>
            <a:pPr marL="11527"/>
            <a:r>
              <a:rPr sz="2178" spc="-5" dirty="0">
                <a:solidFill>
                  <a:srgbClr val="C00000"/>
                </a:solidFill>
              </a:rPr>
              <a:t>Trésorerie nette au 31 décembre</a:t>
            </a:r>
            <a:r>
              <a:rPr sz="2178" spc="-82" dirty="0">
                <a:solidFill>
                  <a:srgbClr val="C00000"/>
                </a:solidFill>
              </a:rPr>
              <a:t> </a:t>
            </a:r>
            <a:r>
              <a:rPr sz="2178" dirty="0">
                <a:solidFill>
                  <a:srgbClr val="C00000"/>
                </a:solidFill>
              </a:rPr>
              <a:t>N</a:t>
            </a:r>
            <a:endParaRPr sz="2178"/>
          </a:p>
        </p:txBody>
      </p:sp>
      <p:sp>
        <p:nvSpPr>
          <p:cNvPr id="4" name="object 4"/>
          <p:cNvSpPr/>
          <p:nvPr/>
        </p:nvSpPr>
        <p:spPr>
          <a:xfrm>
            <a:off x="2167351" y="946058"/>
            <a:ext cx="7930845" cy="1860304"/>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p:nvPr/>
        </p:nvSpPr>
        <p:spPr>
          <a:xfrm>
            <a:off x="2644074" y="1702167"/>
            <a:ext cx="1384279" cy="359073"/>
          </a:xfrm>
          <a:prstGeom prst="rect">
            <a:avLst/>
          </a:prstGeom>
        </p:spPr>
        <p:txBody>
          <a:bodyPr vert="horz" wrap="square" lIns="0" tIns="0" rIns="0" bIns="0" rtlCol="0">
            <a:spAutoFit/>
          </a:bodyPr>
          <a:lstStyle/>
          <a:p>
            <a:pPr marL="23628" marR="4611" indent="-12679">
              <a:lnSpc>
                <a:spcPts val="1352"/>
              </a:lnSpc>
            </a:pPr>
            <a:r>
              <a:rPr sz="1271" b="1" dirty="0">
                <a:solidFill>
                  <a:srgbClr val="FFFFFF"/>
                </a:solidFill>
                <a:latin typeface="Bookman Old Style"/>
                <a:cs typeface="Bookman Old Style"/>
              </a:rPr>
              <a:t>Trésorerie</a:t>
            </a:r>
            <a:r>
              <a:rPr sz="1271" b="1" spc="-100" dirty="0">
                <a:solidFill>
                  <a:srgbClr val="FFFFFF"/>
                </a:solidFill>
                <a:latin typeface="Bookman Old Style"/>
                <a:cs typeface="Bookman Old Style"/>
              </a:rPr>
              <a:t> </a:t>
            </a:r>
            <a:r>
              <a:rPr sz="1271" b="1" dirty="0">
                <a:solidFill>
                  <a:srgbClr val="FFFFFF"/>
                </a:solidFill>
                <a:latin typeface="Bookman Old Style"/>
                <a:cs typeface="Bookman Old Style"/>
              </a:rPr>
              <a:t>nette  au 31</a:t>
            </a:r>
            <a:r>
              <a:rPr sz="1271" b="1" spc="-86" dirty="0">
                <a:solidFill>
                  <a:srgbClr val="FFFFFF"/>
                </a:solidFill>
                <a:latin typeface="Bookman Old Style"/>
                <a:cs typeface="Bookman Old Style"/>
              </a:rPr>
              <a:t> </a:t>
            </a:r>
            <a:r>
              <a:rPr sz="1271" b="1" dirty="0">
                <a:solidFill>
                  <a:srgbClr val="FFFFFF"/>
                </a:solidFill>
                <a:latin typeface="Bookman Old Style"/>
                <a:cs typeface="Bookman Old Style"/>
              </a:rPr>
              <a:t>décembre</a:t>
            </a:r>
            <a:endParaRPr sz="1271">
              <a:latin typeface="Bookman Old Style"/>
              <a:cs typeface="Bookman Old Style"/>
            </a:endParaRPr>
          </a:p>
        </p:txBody>
      </p:sp>
      <p:sp>
        <p:nvSpPr>
          <p:cNvPr id="6" name="object 6"/>
          <p:cNvSpPr txBox="1"/>
          <p:nvPr/>
        </p:nvSpPr>
        <p:spPr>
          <a:xfrm>
            <a:off x="5588747" y="1702167"/>
            <a:ext cx="1384279" cy="359073"/>
          </a:xfrm>
          <a:prstGeom prst="rect">
            <a:avLst/>
          </a:prstGeom>
        </p:spPr>
        <p:txBody>
          <a:bodyPr vert="horz" wrap="square" lIns="0" tIns="0" rIns="0" bIns="0" rtlCol="0">
            <a:spAutoFit/>
          </a:bodyPr>
          <a:lstStyle/>
          <a:p>
            <a:pPr marL="135437" marR="4611" indent="-124486">
              <a:lnSpc>
                <a:spcPts val="1352"/>
              </a:lnSpc>
            </a:pPr>
            <a:r>
              <a:rPr sz="1271" b="1" dirty="0">
                <a:solidFill>
                  <a:srgbClr val="FFFFFF"/>
                </a:solidFill>
                <a:latin typeface="Bookman Old Style"/>
                <a:cs typeface="Bookman Old Style"/>
              </a:rPr>
              <a:t>Trésorerie</a:t>
            </a:r>
            <a:r>
              <a:rPr sz="1271" b="1" spc="-100" dirty="0">
                <a:solidFill>
                  <a:srgbClr val="FFFFFF"/>
                </a:solidFill>
                <a:latin typeface="Bookman Old Style"/>
                <a:cs typeface="Bookman Old Style"/>
              </a:rPr>
              <a:t> </a:t>
            </a:r>
            <a:r>
              <a:rPr sz="1271" b="1" dirty="0">
                <a:solidFill>
                  <a:srgbClr val="FFFFFF"/>
                </a:solidFill>
                <a:latin typeface="Bookman Old Style"/>
                <a:cs typeface="Bookman Old Style"/>
              </a:rPr>
              <a:t>nette  au </a:t>
            </a:r>
            <a:r>
              <a:rPr sz="1271" b="1" spc="9" dirty="0">
                <a:solidFill>
                  <a:srgbClr val="FFFFFF"/>
                </a:solidFill>
                <a:latin typeface="Bookman Old Style"/>
                <a:cs typeface="Bookman Old Style"/>
              </a:rPr>
              <a:t>1</a:t>
            </a:r>
            <a:r>
              <a:rPr sz="1225" b="1" spc="14" baseline="24691" dirty="0">
                <a:solidFill>
                  <a:srgbClr val="FFFFFF"/>
                </a:solidFill>
                <a:latin typeface="Bookman Old Style"/>
                <a:cs typeface="Bookman Old Style"/>
              </a:rPr>
              <a:t>er</a:t>
            </a:r>
            <a:r>
              <a:rPr sz="1225" b="1" spc="94" baseline="24691" dirty="0">
                <a:solidFill>
                  <a:srgbClr val="FFFFFF"/>
                </a:solidFill>
                <a:latin typeface="Bookman Old Style"/>
                <a:cs typeface="Bookman Old Style"/>
              </a:rPr>
              <a:t> </a:t>
            </a:r>
            <a:r>
              <a:rPr sz="1271" b="1" dirty="0">
                <a:solidFill>
                  <a:srgbClr val="FFFFFF"/>
                </a:solidFill>
                <a:latin typeface="Bookman Old Style"/>
                <a:cs typeface="Bookman Old Style"/>
              </a:rPr>
              <a:t>janvier</a:t>
            </a:r>
            <a:endParaRPr sz="1271">
              <a:latin typeface="Bookman Old Style"/>
              <a:cs typeface="Bookman Old Style"/>
            </a:endParaRPr>
          </a:p>
        </p:txBody>
      </p:sp>
      <p:sp>
        <p:nvSpPr>
          <p:cNvPr id="7" name="object 7"/>
          <p:cNvSpPr txBox="1"/>
          <p:nvPr/>
        </p:nvSpPr>
        <p:spPr>
          <a:xfrm>
            <a:off x="8393727" y="1593158"/>
            <a:ext cx="1345666" cy="516295"/>
          </a:xfrm>
          <a:prstGeom prst="rect">
            <a:avLst/>
          </a:prstGeom>
        </p:spPr>
        <p:txBody>
          <a:bodyPr vert="horz" wrap="square" lIns="0" tIns="0" rIns="0" bIns="0" rtlCol="0">
            <a:spAutoFit/>
          </a:bodyPr>
          <a:lstStyle/>
          <a:p>
            <a:pPr marL="11527" marR="4611" algn="ctr">
              <a:lnSpc>
                <a:spcPct val="88200"/>
              </a:lnSpc>
            </a:pPr>
            <a:r>
              <a:rPr sz="1271" b="1" dirty="0">
                <a:solidFill>
                  <a:srgbClr val="FFFFFF"/>
                </a:solidFill>
                <a:latin typeface="Bookman Old Style"/>
                <a:cs typeface="Bookman Old Style"/>
              </a:rPr>
              <a:t>Variation de la  trésorerie</a:t>
            </a:r>
            <a:r>
              <a:rPr sz="1271" b="1" spc="-103" dirty="0">
                <a:solidFill>
                  <a:srgbClr val="FFFFFF"/>
                </a:solidFill>
                <a:latin typeface="Bookman Old Style"/>
                <a:cs typeface="Bookman Old Style"/>
              </a:rPr>
              <a:t> </a:t>
            </a:r>
            <a:r>
              <a:rPr sz="1271" b="1" dirty="0">
                <a:solidFill>
                  <a:srgbClr val="FFFFFF"/>
                </a:solidFill>
                <a:latin typeface="Bookman Old Style"/>
                <a:cs typeface="Bookman Old Style"/>
              </a:rPr>
              <a:t>nette  de la</a:t>
            </a:r>
            <a:r>
              <a:rPr sz="1271" b="1" spc="-91" dirty="0">
                <a:solidFill>
                  <a:srgbClr val="FFFFFF"/>
                </a:solidFill>
                <a:latin typeface="Bookman Old Style"/>
                <a:cs typeface="Bookman Old Style"/>
              </a:rPr>
              <a:t> </a:t>
            </a:r>
            <a:r>
              <a:rPr sz="1271" b="1" dirty="0">
                <a:solidFill>
                  <a:srgbClr val="FFFFFF"/>
                </a:solidFill>
                <a:latin typeface="Bookman Old Style"/>
                <a:cs typeface="Bookman Old Style"/>
              </a:rPr>
              <a:t>période</a:t>
            </a:r>
            <a:endParaRPr sz="1271">
              <a:latin typeface="Bookman Old Style"/>
              <a:cs typeface="Bookman Old Style"/>
            </a:endParaRPr>
          </a:p>
        </p:txBody>
      </p:sp>
      <p:sp>
        <p:nvSpPr>
          <p:cNvPr id="8" name="object 8"/>
          <p:cNvSpPr/>
          <p:nvPr/>
        </p:nvSpPr>
        <p:spPr>
          <a:xfrm>
            <a:off x="2276618" y="3831258"/>
            <a:ext cx="7708161" cy="2460581"/>
          </a:xfrm>
          <a:prstGeom prst="rect">
            <a:avLst/>
          </a:prstGeom>
          <a:blipFill>
            <a:blip r:embed="rId4" cstate="print"/>
            <a:stretch>
              <a:fillRect/>
            </a:stretch>
          </a:blipFill>
        </p:spPr>
        <p:txBody>
          <a:bodyPr wrap="square" lIns="0" tIns="0" rIns="0" bIns="0" rtlCol="0"/>
          <a:lstStyle/>
          <a:p>
            <a:endParaRPr sz="1634"/>
          </a:p>
        </p:txBody>
      </p:sp>
      <p:sp>
        <p:nvSpPr>
          <p:cNvPr id="9" name="object 9"/>
          <p:cNvSpPr txBox="1"/>
          <p:nvPr/>
        </p:nvSpPr>
        <p:spPr>
          <a:xfrm>
            <a:off x="2758873" y="4688593"/>
            <a:ext cx="1007377" cy="516295"/>
          </a:xfrm>
          <a:prstGeom prst="rect">
            <a:avLst/>
          </a:prstGeom>
        </p:spPr>
        <p:txBody>
          <a:bodyPr vert="horz" wrap="square" lIns="0" tIns="0" rIns="0" bIns="0" rtlCol="0">
            <a:spAutoFit/>
          </a:bodyPr>
          <a:lstStyle/>
          <a:p>
            <a:pPr marL="11527" marR="4611" indent="60514">
              <a:lnSpc>
                <a:spcPct val="88200"/>
              </a:lnSpc>
            </a:pPr>
            <a:r>
              <a:rPr sz="1271" b="1" dirty="0">
                <a:solidFill>
                  <a:srgbClr val="FFFFFF"/>
                </a:solidFill>
                <a:latin typeface="Bookman Old Style"/>
                <a:cs typeface="Bookman Old Style"/>
              </a:rPr>
              <a:t>Trésorerie  nette au 31  décembre</a:t>
            </a:r>
            <a:r>
              <a:rPr sz="1271" b="1" spc="-103" dirty="0">
                <a:solidFill>
                  <a:srgbClr val="FFFFFF"/>
                </a:solidFill>
                <a:latin typeface="Bookman Old Style"/>
                <a:cs typeface="Bookman Old Style"/>
              </a:rPr>
              <a:t> </a:t>
            </a:r>
            <a:r>
              <a:rPr sz="1271" b="1" dirty="0">
                <a:solidFill>
                  <a:srgbClr val="FFFFFF"/>
                </a:solidFill>
                <a:latin typeface="Bookman Old Style"/>
                <a:cs typeface="Bookman Old Style"/>
              </a:rPr>
              <a:t>N</a:t>
            </a:r>
            <a:endParaRPr sz="1271">
              <a:latin typeface="Bookman Old Style"/>
              <a:cs typeface="Bookman Old Style"/>
            </a:endParaRPr>
          </a:p>
        </p:txBody>
      </p:sp>
      <p:sp>
        <p:nvSpPr>
          <p:cNvPr id="10" name="object 10"/>
          <p:cNvSpPr txBox="1"/>
          <p:nvPr/>
        </p:nvSpPr>
        <p:spPr>
          <a:xfrm>
            <a:off x="5186258" y="4374817"/>
            <a:ext cx="1773859" cy="1384225"/>
          </a:xfrm>
          <a:prstGeom prst="rect">
            <a:avLst/>
          </a:prstGeom>
        </p:spPr>
        <p:txBody>
          <a:bodyPr vert="horz" wrap="square" lIns="0" tIns="0" rIns="0" bIns="0" rtlCol="0">
            <a:spAutoFit/>
          </a:bodyPr>
          <a:lstStyle/>
          <a:p>
            <a:pPr algn="ctr">
              <a:lnSpc>
                <a:spcPts val="1257"/>
              </a:lnSpc>
            </a:pPr>
            <a:r>
              <a:rPr sz="1271" b="1" dirty="0">
                <a:solidFill>
                  <a:srgbClr val="FFFFFF"/>
                </a:solidFill>
                <a:latin typeface="Bookman Old Style"/>
                <a:cs typeface="Bookman Old Style"/>
              </a:rPr>
              <a:t>Trésorerie-actif de</a:t>
            </a:r>
            <a:r>
              <a:rPr sz="1271" b="1" spc="-127" dirty="0">
                <a:solidFill>
                  <a:srgbClr val="FFFFFF"/>
                </a:solidFill>
                <a:latin typeface="Bookman Old Style"/>
                <a:cs typeface="Bookman Old Style"/>
              </a:rPr>
              <a:t> </a:t>
            </a:r>
            <a:r>
              <a:rPr sz="1271" b="1" dirty="0">
                <a:solidFill>
                  <a:srgbClr val="FFFFFF"/>
                </a:solidFill>
                <a:latin typeface="Bookman Old Style"/>
                <a:cs typeface="Bookman Old Style"/>
              </a:rPr>
              <a:t>N</a:t>
            </a:r>
            <a:endParaRPr sz="1271">
              <a:latin typeface="Bookman Old Style"/>
              <a:cs typeface="Bookman Old Style"/>
            </a:endParaRPr>
          </a:p>
          <a:p>
            <a:pPr marL="11527" marR="4611" indent="-1153" algn="ctr">
              <a:lnSpc>
                <a:spcPct val="88000"/>
              </a:lnSpc>
              <a:spcBef>
                <a:spcPts val="95"/>
              </a:spcBef>
            </a:pPr>
            <a:r>
              <a:rPr sz="1271" b="1" dirty="0">
                <a:solidFill>
                  <a:srgbClr val="FFFFFF"/>
                </a:solidFill>
                <a:latin typeface="Bookman Old Style"/>
                <a:cs typeface="Bookman Old Style"/>
              </a:rPr>
              <a:t>(corrigée de la  variation du compte  </a:t>
            </a:r>
            <a:r>
              <a:rPr sz="1271" b="1" spc="-5" dirty="0">
                <a:solidFill>
                  <a:srgbClr val="FFFFFF"/>
                </a:solidFill>
                <a:latin typeface="Bookman Old Style"/>
                <a:cs typeface="Bookman Old Style"/>
              </a:rPr>
              <a:t>472 </a:t>
            </a:r>
            <a:r>
              <a:rPr sz="1271" b="1" dirty="0">
                <a:solidFill>
                  <a:srgbClr val="FFFFFF"/>
                </a:solidFill>
                <a:latin typeface="Bookman Old Style"/>
                <a:cs typeface="Bookman Old Style"/>
              </a:rPr>
              <a:t>versements  restant à </a:t>
            </a:r>
            <a:r>
              <a:rPr sz="1271" b="1" spc="-5" dirty="0">
                <a:solidFill>
                  <a:srgbClr val="FFFFFF"/>
                </a:solidFill>
                <a:latin typeface="Bookman Old Style"/>
                <a:cs typeface="Bookman Old Style"/>
              </a:rPr>
              <a:t>effectuer  </a:t>
            </a:r>
            <a:r>
              <a:rPr sz="1271" b="1" dirty="0">
                <a:solidFill>
                  <a:srgbClr val="FFFFFF"/>
                </a:solidFill>
                <a:latin typeface="Bookman Old Style"/>
                <a:cs typeface="Bookman Old Style"/>
              </a:rPr>
              <a:t>sur titres de  placement non  libérés de l’année</a:t>
            </a:r>
            <a:r>
              <a:rPr sz="1271" b="1" spc="313" dirty="0">
                <a:solidFill>
                  <a:srgbClr val="FFFFFF"/>
                </a:solidFill>
                <a:latin typeface="Bookman Old Style"/>
                <a:cs typeface="Bookman Old Style"/>
              </a:rPr>
              <a:t> </a:t>
            </a:r>
            <a:r>
              <a:rPr sz="1271" b="1" dirty="0">
                <a:solidFill>
                  <a:srgbClr val="FFFFFF"/>
                </a:solidFill>
                <a:latin typeface="Bookman Old Style"/>
                <a:cs typeface="Bookman Old Style"/>
              </a:rPr>
              <a:t>N)</a:t>
            </a:r>
            <a:endParaRPr sz="1271">
              <a:latin typeface="Bookman Old Style"/>
              <a:cs typeface="Bookman Old Style"/>
            </a:endParaRPr>
          </a:p>
        </p:txBody>
      </p:sp>
      <p:sp>
        <p:nvSpPr>
          <p:cNvPr id="11" name="object 11"/>
          <p:cNvSpPr txBox="1"/>
          <p:nvPr/>
        </p:nvSpPr>
        <p:spPr>
          <a:xfrm>
            <a:off x="8247116" y="4931764"/>
            <a:ext cx="1427501" cy="359073"/>
          </a:xfrm>
          <a:prstGeom prst="rect">
            <a:avLst/>
          </a:prstGeom>
        </p:spPr>
        <p:txBody>
          <a:bodyPr vert="horz" wrap="square" lIns="0" tIns="0" rIns="0" bIns="0" rtlCol="0">
            <a:spAutoFit/>
          </a:bodyPr>
          <a:lstStyle/>
          <a:p>
            <a:pPr marL="196527" marR="4611" indent="-185577">
              <a:lnSpc>
                <a:spcPts val="1352"/>
              </a:lnSpc>
            </a:pPr>
            <a:r>
              <a:rPr sz="1271" b="1" spc="-5" dirty="0">
                <a:solidFill>
                  <a:srgbClr val="FFFFFF"/>
                </a:solidFill>
                <a:latin typeface="Bookman Old Style"/>
                <a:cs typeface="Bookman Old Style"/>
              </a:rPr>
              <a:t>Trésorerie-passif  </a:t>
            </a:r>
            <a:r>
              <a:rPr sz="1271" b="1" dirty="0">
                <a:solidFill>
                  <a:srgbClr val="FFFFFF"/>
                </a:solidFill>
                <a:latin typeface="Bookman Old Style"/>
                <a:cs typeface="Bookman Old Style"/>
              </a:rPr>
              <a:t>de l’année</a:t>
            </a:r>
            <a:r>
              <a:rPr sz="1271" b="1" spc="-113" dirty="0">
                <a:solidFill>
                  <a:srgbClr val="FFFFFF"/>
                </a:solidFill>
                <a:latin typeface="Bookman Old Style"/>
                <a:cs typeface="Bookman Old Style"/>
              </a:rPr>
              <a:t> </a:t>
            </a:r>
            <a:r>
              <a:rPr sz="1271" b="1" dirty="0">
                <a:solidFill>
                  <a:srgbClr val="FFFFFF"/>
                </a:solidFill>
                <a:latin typeface="Bookman Old Style"/>
                <a:cs typeface="Bookman Old Style"/>
              </a:rPr>
              <a:t>N</a:t>
            </a:r>
            <a:endParaRPr sz="1271">
              <a:latin typeface="Bookman Old Style"/>
              <a:cs typeface="Bookman Old Style"/>
            </a:endParaRPr>
          </a:p>
        </p:txBody>
      </p:sp>
      <p:sp>
        <p:nvSpPr>
          <p:cNvPr id="12" name="object 12"/>
          <p:cNvSpPr/>
          <p:nvPr/>
        </p:nvSpPr>
        <p:spPr>
          <a:xfrm>
            <a:off x="2383119" y="3123098"/>
            <a:ext cx="1713692" cy="434302"/>
          </a:xfrm>
          <a:prstGeom prst="rect">
            <a:avLst/>
          </a:prstGeom>
          <a:blipFill>
            <a:blip r:embed="rId5" cstate="print"/>
            <a:stretch>
              <a:fillRect/>
            </a:stretch>
          </a:blipFill>
        </p:spPr>
        <p:txBody>
          <a:bodyPr wrap="square" lIns="0" tIns="0" rIns="0" bIns="0" rtlCol="0"/>
          <a:lstStyle/>
          <a:p>
            <a:endParaRPr sz="1634"/>
          </a:p>
        </p:txBody>
      </p:sp>
      <p:sp>
        <p:nvSpPr>
          <p:cNvPr id="13" name="object 13"/>
          <p:cNvSpPr txBox="1"/>
          <p:nvPr/>
        </p:nvSpPr>
        <p:spPr>
          <a:xfrm>
            <a:off x="2545872" y="3196864"/>
            <a:ext cx="1391771" cy="279307"/>
          </a:xfrm>
          <a:prstGeom prst="rect">
            <a:avLst/>
          </a:prstGeom>
        </p:spPr>
        <p:txBody>
          <a:bodyPr vert="horz" wrap="square" lIns="0" tIns="0" rIns="0" bIns="0" rtlCol="0">
            <a:spAutoFit/>
          </a:bodyPr>
          <a:lstStyle/>
          <a:p>
            <a:pPr marL="11527"/>
            <a:r>
              <a:rPr sz="1815" b="1" spc="5" dirty="0">
                <a:solidFill>
                  <a:srgbClr val="FFFFFF"/>
                </a:solidFill>
                <a:latin typeface="Bookman Old Style"/>
                <a:cs typeface="Bookman Old Style"/>
              </a:rPr>
              <a:t>CON</a:t>
            </a:r>
            <a:r>
              <a:rPr sz="1815" b="1" dirty="0">
                <a:solidFill>
                  <a:srgbClr val="FFFFFF"/>
                </a:solidFill>
                <a:latin typeface="Bookman Old Style"/>
                <a:cs typeface="Bookman Old Style"/>
              </a:rPr>
              <a:t>T</a:t>
            </a:r>
            <a:r>
              <a:rPr sz="1815" b="1" spc="-5" dirty="0">
                <a:solidFill>
                  <a:srgbClr val="FFFFFF"/>
                </a:solidFill>
                <a:latin typeface="Bookman Old Style"/>
                <a:cs typeface="Bookman Old Style"/>
              </a:rPr>
              <a:t>R</a:t>
            </a:r>
            <a:r>
              <a:rPr sz="1815" b="1" spc="-9" dirty="0">
                <a:solidFill>
                  <a:srgbClr val="FFFFFF"/>
                </a:solidFill>
                <a:latin typeface="Bookman Old Style"/>
                <a:cs typeface="Bookman Old Style"/>
              </a:rPr>
              <a:t>O</a:t>
            </a:r>
            <a:r>
              <a:rPr sz="1815" b="1" dirty="0">
                <a:solidFill>
                  <a:srgbClr val="FFFFFF"/>
                </a:solidFill>
                <a:latin typeface="Bookman Old Style"/>
                <a:cs typeface="Bookman Old Style"/>
              </a:rPr>
              <a:t>LE</a:t>
            </a:r>
            <a:endParaRPr sz="1815">
              <a:latin typeface="Bookman Old Style"/>
              <a:cs typeface="Bookman Old Style"/>
            </a:endParaRPr>
          </a:p>
        </p:txBody>
      </p:sp>
      <p:sp>
        <p:nvSpPr>
          <p:cNvPr id="14" name="object 14"/>
          <p:cNvSpPr/>
          <p:nvPr/>
        </p:nvSpPr>
        <p:spPr>
          <a:xfrm>
            <a:off x="6856148" y="3113416"/>
            <a:ext cx="1829875" cy="932226"/>
          </a:xfrm>
          <a:prstGeom prst="rect">
            <a:avLst/>
          </a:prstGeom>
          <a:blipFill>
            <a:blip r:embed="rId6" cstate="print"/>
            <a:stretch>
              <a:fillRect/>
            </a:stretch>
          </a:blipFill>
        </p:spPr>
        <p:txBody>
          <a:bodyPr wrap="square" lIns="0" tIns="0" rIns="0" bIns="0" rtlCol="0"/>
          <a:lstStyle/>
          <a:p>
            <a:endParaRPr sz="1634"/>
          </a:p>
        </p:txBody>
      </p:sp>
      <p:sp>
        <p:nvSpPr>
          <p:cNvPr id="15" name="object 15"/>
          <p:cNvSpPr/>
          <p:nvPr/>
        </p:nvSpPr>
        <p:spPr>
          <a:xfrm>
            <a:off x="3141071" y="3529737"/>
            <a:ext cx="121715" cy="370677"/>
          </a:xfrm>
          <a:prstGeom prst="rect">
            <a:avLst/>
          </a:prstGeom>
          <a:blipFill>
            <a:blip r:embed="rId7" cstate="print"/>
            <a:stretch>
              <a:fillRect/>
            </a:stretch>
          </a:blipFill>
        </p:spPr>
        <p:txBody>
          <a:bodyPr wrap="square" lIns="0" tIns="0" rIns="0" bIns="0" rtlCol="0"/>
          <a:lstStyle/>
          <a:p>
            <a:endParaRPr sz="1634"/>
          </a:p>
        </p:txBody>
      </p:sp>
      <p:sp>
        <p:nvSpPr>
          <p:cNvPr id="16" name="object 16"/>
          <p:cNvSpPr/>
          <p:nvPr/>
        </p:nvSpPr>
        <p:spPr>
          <a:xfrm>
            <a:off x="3217142" y="2821576"/>
            <a:ext cx="0" cy="311203"/>
          </a:xfrm>
          <a:custGeom>
            <a:avLst/>
            <a:gdLst/>
            <a:ahLst/>
            <a:cxnLst/>
            <a:rect l="l" t="t" r="r" b="b"/>
            <a:pathLst>
              <a:path h="342900">
                <a:moveTo>
                  <a:pt x="0" y="0"/>
                </a:moveTo>
                <a:lnTo>
                  <a:pt x="0" y="342899"/>
                </a:lnTo>
              </a:path>
            </a:pathLst>
          </a:custGeom>
          <a:ln w="45719">
            <a:solidFill>
              <a:srgbClr val="051F5A"/>
            </a:solidFill>
          </a:ln>
        </p:spPr>
        <p:txBody>
          <a:bodyPr wrap="square" lIns="0" tIns="0" rIns="0" bIns="0" rtlCol="0"/>
          <a:lstStyle/>
          <a:p>
            <a:endParaRPr sz="1634"/>
          </a:p>
        </p:txBody>
      </p:sp>
      <p:sp>
        <p:nvSpPr>
          <p:cNvPr id="17" name="object 17"/>
          <p:cNvSpPr/>
          <p:nvPr/>
        </p:nvSpPr>
        <p:spPr>
          <a:xfrm>
            <a:off x="3185332" y="2809129"/>
            <a:ext cx="65122" cy="334832"/>
          </a:xfrm>
          <a:custGeom>
            <a:avLst/>
            <a:gdLst/>
            <a:ahLst/>
            <a:cxnLst/>
            <a:rect l="l" t="t" r="r" b="b"/>
            <a:pathLst>
              <a:path w="71755" h="368935">
                <a:moveTo>
                  <a:pt x="71627" y="364235"/>
                </a:moveTo>
                <a:lnTo>
                  <a:pt x="71627" y="6095"/>
                </a:lnTo>
                <a:lnTo>
                  <a:pt x="65531" y="0"/>
                </a:lnTo>
                <a:lnTo>
                  <a:pt x="6095" y="0"/>
                </a:lnTo>
                <a:lnTo>
                  <a:pt x="0" y="6095"/>
                </a:lnTo>
                <a:lnTo>
                  <a:pt x="0" y="364235"/>
                </a:lnTo>
                <a:lnTo>
                  <a:pt x="6095" y="368807"/>
                </a:lnTo>
                <a:lnTo>
                  <a:pt x="12191" y="368807"/>
                </a:lnTo>
                <a:lnTo>
                  <a:pt x="12191" y="25907"/>
                </a:lnTo>
                <a:lnTo>
                  <a:pt x="25907" y="13715"/>
                </a:lnTo>
                <a:lnTo>
                  <a:pt x="25907" y="25907"/>
                </a:lnTo>
                <a:lnTo>
                  <a:pt x="45719" y="25907"/>
                </a:lnTo>
                <a:lnTo>
                  <a:pt x="45719" y="13715"/>
                </a:lnTo>
                <a:lnTo>
                  <a:pt x="57911" y="25907"/>
                </a:lnTo>
                <a:lnTo>
                  <a:pt x="57911" y="368807"/>
                </a:lnTo>
                <a:lnTo>
                  <a:pt x="65531" y="368807"/>
                </a:lnTo>
                <a:lnTo>
                  <a:pt x="71627" y="364235"/>
                </a:lnTo>
                <a:close/>
              </a:path>
              <a:path w="71755" h="368935">
                <a:moveTo>
                  <a:pt x="25907" y="25907"/>
                </a:moveTo>
                <a:lnTo>
                  <a:pt x="25907" y="13715"/>
                </a:lnTo>
                <a:lnTo>
                  <a:pt x="12191" y="25907"/>
                </a:lnTo>
                <a:lnTo>
                  <a:pt x="25907" y="25907"/>
                </a:lnTo>
                <a:close/>
              </a:path>
              <a:path w="71755" h="368935">
                <a:moveTo>
                  <a:pt x="25907" y="344423"/>
                </a:moveTo>
                <a:lnTo>
                  <a:pt x="25907" y="25907"/>
                </a:lnTo>
                <a:lnTo>
                  <a:pt x="12191" y="25907"/>
                </a:lnTo>
                <a:lnTo>
                  <a:pt x="12191" y="344423"/>
                </a:lnTo>
                <a:lnTo>
                  <a:pt x="25907" y="344423"/>
                </a:lnTo>
                <a:close/>
              </a:path>
              <a:path w="71755" h="368935">
                <a:moveTo>
                  <a:pt x="57911" y="344423"/>
                </a:moveTo>
                <a:lnTo>
                  <a:pt x="12191" y="344423"/>
                </a:lnTo>
                <a:lnTo>
                  <a:pt x="25907" y="356615"/>
                </a:lnTo>
                <a:lnTo>
                  <a:pt x="25907" y="368807"/>
                </a:lnTo>
                <a:lnTo>
                  <a:pt x="45719" y="368807"/>
                </a:lnTo>
                <a:lnTo>
                  <a:pt x="45719" y="356615"/>
                </a:lnTo>
                <a:lnTo>
                  <a:pt x="57911" y="344423"/>
                </a:lnTo>
                <a:close/>
              </a:path>
              <a:path w="71755" h="368935">
                <a:moveTo>
                  <a:pt x="25907" y="368807"/>
                </a:moveTo>
                <a:lnTo>
                  <a:pt x="25907" y="356615"/>
                </a:lnTo>
                <a:lnTo>
                  <a:pt x="12191" y="344423"/>
                </a:lnTo>
                <a:lnTo>
                  <a:pt x="12191" y="368807"/>
                </a:lnTo>
                <a:lnTo>
                  <a:pt x="25907" y="368807"/>
                </a:lnTo>
                <a:close/>
              </a:path>
              <a:path w="71755" h="368935">
                <a:moveTo>
                  <a:pt x="57911" y="25907"/>
                </a:moveTo>
                <a:lnTo>
                  <a:pt x="45719" y="13715"/>
                </a:lnTo>
                <a:lnTo>
                  <a:pt x="45719" y="25907"/>
                </a:lnTo>
                <a:lnTo>
                  <a:pt x="57911" y="25907"/>
                </a:lnTo>
                <a:close/>
              </a:path>
              <a:path w="71755" h="368935">
                <a:moveTo>
                  <a:pt x="57911" y="344423"/>
                </a:moveTo>
                <a:lnTo>
                  <a:pt x="57911" y="25907"/>
                </a:lnTo>
                <a:lnTo>
                  <a:pt x="45719" y="25907"/>
                </a:lnTo>
                <a:lnTo>
                  <a:pt x="45719" y="344423"/>
                </a:lnTo>
                <a:lnTo>
                  <a:pt x="57911" y="344423"/>
                </a:lnTo>
                <a:close/>
              </a:path>
              <a:path w="71755" h="368935">
                <a:moveTo>
                  <a:pt x="57911" y="368807"/>
                </a:moveTo>
                <a:lnTo>
                  <a:pt x="57911" y="344423"/>
                </a:lnTo>
                <a:lnTo>
                  <a:pt x="45719" y="356615"/>
                </a:lnTo>
                <a:lnTo>
                  <a:pt x="45719" y="368807"/>
                </a:lnTo>
                <a:lnTo>
                  <a:pt x="57911" y="368807"/>
                </a:lnTo>
                <a:close/>
              </a:path>
            </a:pathLst>
          </a:custGeom>
          <a:solidFill>
            <a:srgbClr val="021340"/>
          </a:solidFill>
        </p:spPr>
        <p:txBody>
          <a:bodyPr wrap="square" lIns="0" tIns="0" rIns="0" bIns="0" rtlCol="0"/>
          <a:lstStyle/>
          <a:p>
            <a:endParaRPr sz="1634"/>
          </a:p>
        </p:txBody>
      </p:sp>
      <p:sp>
        <p:nvSpPr>
          <p:cNvPr id="18" name="object 18"/>
          <p:cNvSpPr/>
          <p:nvPr/>
        </p:nvSpPr>
        <p:spPr>
          <a:xfrm>
            <a:off x="7300131" y="3261410"/>
            <a:ext cx="942255" cy="352697"/>
          </a:xfrm>
          <a:custGeom>
            <a:avLst/>
            <a:gdLst/>
            <a:ahLst/>
            <a:cxnLst/>
            <a:rect l="l" t="t" r="r" b="b"/>
            <a:pathLst>
              <a:path w="1038225" h="388620">
                <a:moveTo>
                  <a:pt x="1037843" y="382523"/>
                </a:moveTo>
                <a:lnTo>
                  <a:pt x="1037843" y="6095"/>
                </a:lnTo>
                <a:lnTo>
                  <a:pt x="1031747" y="0"/>
                </a:lnTo>
                <a:lnTo>
                  <a:pt x="4571" y="0"/>
                </a:lnTo>
                <a:lnTo>
                  <a:pt x="0" y="6095"/>
                </a:lnTo>
                <a:lnTo>
                  <a:pt x="0" y="382523"/>
                </a:lnTo>
                <a:lnTo>
                  <a:pt x="4571" y="388619"/>
                </a:lnTo>
                <a:lnTo>
                  <a:pt x="12191" y="388619"/>
                </a:lnTo>
                <a:lnTo>
                  <a:pt x="12191" y="25907"/>
                </a:lnTo>
                <a:lnTo>
                  <a:pt x="24383" y="12191"/>
                </a:lnTo>
                <a:lnTo>
                  <a:pt x="24383" y="25907"/>
                </a:lnTo>
                <a:lnTo>
                  <a:pt x="1011935" y="25907"/>
                </a:lnTo>
                <a:lnTo>
                  <a:pt x="1011935" y="12191"/>
                </a:lnTo>
                <a:lnTo>
                  <a:pt x="1024127" y="25907"/>
                </a:lnTo>
                <a:lnTo>
                  <a:pt x="1024127" y="388619"/>
                </a:lnTo>
                <a:lnTo>
                  <a:pt x="1031747" y="388619"/>
                </a:lnTo>
                <a:lnTo>
                  <a:pt x="1037843" y="382523"/>
                </a:lnTo>
                <a:close/>
              </a:path>
              <a:path w="1038225" h="388620">
                <a:moveTo>
                  <a:pt x="24383" y="25907"/>
                </a:moveTo>
                <a:lnTo>
                  <a:pt x="24383" y="12191"/>
                </a:lnTo>
                <a:lnTo>
                  <a:pt x="12191" y="25907"/>
                </a:lnTo>
                <a:lnTo>
                  <a:pt x="24383" y="25907"/>
                </a:lnTo>
                <a:close/>
              </a:path>
              <a:path w="1038225" h="388620">
                <a:moveTo>
                  <a:pt x="24383" y="362711"/>
                </a:moveTo>
                <a:lnTo>
                  <a:pt x="24383" y="25907"/>
                </a:lnTo>
                <a:lnTo>
                  <a:pt x="12191" y="25907"/>
                </a:lnTo>
                <a:lnTo>
                  <a:pt x="12191" y="362711"/>
                </a:lnTo>
                <a:lnTo>
                  <a:pt x="24383" y="362711"/>
                </a:lnTo>
                <a:close/>
              </a:path>
              <a:path w="1038225" h="388620">
                <a:moveTo>
                  <a:pt x="1024127" y="362711"/>
                </a:moveTo>
                <a:lnTo>
                  <a:pt x="12191" y="362711"/>
                </a:lnTo>
                <a:lnTo>
                  <a:pt x="24383" y="376427"/>
                </a:lnTo>
                <a:lnTo>
                  <a:pt x="24383" y="388619"/>
                </a:lnTo>
                <a:lnTo>
                  <a:pt x="1011935" y="388619"/>
                </a:lnTo>
                <a:lnTo>
                  <a:pt x="1011935" y="376427"/>
                </a:lnTo>
                <a:lnTo>
                  <a:pt x="1024127" y="362711"/>
                </a:lnTo>
                <a:close/>
              </a:path>
              <a:path w="1038225" h="388620">
                <a:moveTo>
                  <a:pt x="24383" y="388619"/>
                </a:moveTo>
                <a:lnTo>
                  <a:pt x="24383" y="376427"/>
                </a:lnTo>
                <a:lnTo>
                  <a:pt x="12191" y="362711"/>
                </a:lnTo>
                <a:lnTo>
                  <a:pt x="12191" y="388619"/>
                </a:lnTo>
                <a:lnTo>
                  <a:pt x="24383" y="388619"/>
                </a:lnTo>
                <a:close/>
              </a:path>
              <a:path w="1038225" h="388620">
                <a:moveTo>
                  <a:pt x="1024127" y="25907"/>
                </a:moveTo>
                <a:lnTo>
                  <a:pt x="1011935" y="12191"/>
                </a:lnTo>
                <a:lnTo>
                  <a:pt x="1011935" y="25907"/>
                </a:lnTo>
                <a:lnTo>
                  <a:pt x="1024127" y="25907"/>
                </a:lnTo>
                <a:close/>
              </a:path>
              <a:path w="1038225" h="388620">
                <a:moveTo>
                  <a:pt x="1024127" y="362711"/>
                </a:moveTo>
                <a:lnTo>
                  <a:pt x="1024127" y="25907"/>
                </a:lnTo>
                <a:lnTo>
                  <a:pt x="1011935" y="25907"/>
                </a:lnTo>
                <a:lnTo>
                  <a:pt x="1011935" y="362711"/>
                </a:lnTo>
                <a:lnTo>
                  <a:pt x="1024127" y="362711"/>
                </a:lnTo>
                <a:close/>
              </a:path>
              <a:path w="1038225" h="388620">
                <a:moveTo>
                  <a:pt x="1024127" y="388619"/>
                </a:moveTo>
                <a:lnTo>
                  <a:pt x="1024127" y="362711"/>
                </a:lnTo>
                <a:lnTo>
                  <a:pt x="1011935" y="376427"/>
                </a:lnTo>
                <a:lnTo>
                  <a:pt x="1011935" y="388619"/>
                </a:lnTo>
                <a:lnTo>
                  <a:pt x="1024127" y="388619"/>
                </a:lnTo>
                <a:close/>
              </a:path>
            </a:pathLst>
          </a:custGeom>
          <a:solidFill>
            <a:srgbClr val="021340"/>
          </a:solidFill>
        </p:spPr>
        <p:txBody>
          <a:bodyPr wrap="square" lIns="0" tIns="0" rIns="0" bIns="0" rtlCol="0"/>
          <a:lstStyle/>
          <a:p>
            <a:endParaRPr sz="1634"/>
          </a:p>
        </p:txBody>
      </p:sp>
      <p:sp>
        <p:nvSpPr>
          <p:cNvPr id="19" name="object 19"/>
          <p:cNvSpPr txBox="1"/>
          <p:nvPr/>
        </p:nvSpPr>
        <p:spPr>
          <a:xfrm>
            <a:off x="7311195" y="3272475"/>
            <a:ext cx="918626" cy="287559"/>
          </a:xfrm>
          <a:prstGeom prst="rect">
            <a:avLst/>
          </a:prstGeom>
          <a:solidFill>
            <a:srgbClr val="BF0000"/>
          </a:solidFill>
        </p:spPr>
        <p:txBody>
          <a:bodyPr vert="horz" wrap="square" lIns="0" tIns="35731" rIns="0" bIns="0" rtlCol="0">
            <a:spAutoFit/>
          </a:bodyPr>
          <a:lstStyle/>
          <a:p>
            <a:pPr marL="92212">
              <a:spcBef>
                <a:spcPts val="281"/>
              </a:spcBef>
            </a:pPr>
            <a:r>
              <a:rPr sz="1634" spc="-5" dirty="0">
                <a:solidFill>
                  <a:srgbClr val="FFFFFF"/>
                </a:solidFill>
                <a:latin typeface="Arial"/>
                <a:cs typeface="Arial"/>
              </a:rPr>
              <a:t>contrôle</a:t>
            </a:r>
            <a:endParaRPr sz="1634">
              <a:latin typeface="Arial"/>
              <a:cs typeface="Arial"/>
            </a:endParaRPr>
          </a:p>
        </p:txBody>
      </p:sp>
      <p:sp>
        <p:nvSpPr>
          <p:cNvPr id="20" name="Espace réservé de la date 19"/>
          <p:cNvSpPr>
            <a:spLocks noGrp="1"/>
          </p:cNvSpPr>
          <p:nvPr>
            <p:ph type="dt" sz="half" idx="10"/>
          </p:nvPr>
        </p:nvSpPr>
        <p:spPr/>
        <p:txBody>
          <a:bodyPr/>
          <a:lstStyle/>
          <a:p>
            <a:fld id="{82DA3564-56E1-46A9-8764-4276A5D65E0F}" type="datetime1">
              <a:rPr lang="fr-FR" smtClean="0"/>
              <a:pPr/>
              <a:t>06/03/2019</a:t>
            </a:fld>
            <a:endParaRPr lang="en-US" dirty="0"/>
          </a:p>
        </p:txBody>
      </p:sp>
      <p:sp>
        <p:nvSpPr>
          <p:cNvPr id="21" name="Espace réservé du numéro de diapositive 20"/>
          <p:cNvSpPr>
            <a:spLocks noGrp="1"/>
          </p:cNvSpPr>
          <p:nvPr>
            <p:ph type="sldNum" sz="quarter" idx="12"/>
          </p:nvPr>
        </p:nvSpPr>
        <p:spPr/>
        <p:txBody>
          <a:bodyPr/>
          <a:lstStyle/>
          <a:p>
            <a:fld id="{D57F1E4F-1CFF-5643-939E-217C01CDF565}" type="slidenum">
              <a:rPr lang="en-US" smtClean="0"/>
              <a:pPr/>
              <a:t>231</a:t>
            </a:fld>
            <a:endParaRPr lang="en-US" dirty="0"/>
          </a:p>
        </p:txBody>
      </p:sp>
    </p:spTree>
    <p:extLst>
      <p:ext uri="{BB962C8B-B14F-4D97-AF65-F5344CB8AC3E}">
        <p14:creationId xmlns:p14="http://schemas.microsoft.com/office/powerpoint/2010/main" xmlns="" val="316902707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631" y="5464730"/>
            <a:ext cx="1037345" cy="968188"/>
          </a:xfrm>
          <a:custGeom>
            <a:avLst/>
            <a:gdLst/>
            <a:ahLst/>
            <a:cxnLst/>
            <a:rect l="l" t="t" r="r" b="b"/>
            <a:pathLst>
              <a:path w="1143000" h="1066800">
                <a:moveTo>
                  <a:pt x="1142996" y="533399"/>
                </a:moveTo>
                <a:lnTo>
                  <a:pt x="1140909" y="487440"/>
                </a:lnTo>
                <a:lnTo>
                  <a:pt x="1134760" y="442555"/>
                </a:lnTo>
                <a:lnTo>
                  <a:pt x="1124717" y="398903"/>
                </a:lnTo>
                <a:lnTo>
                  <a:pt x="1110948" y="356647"/>
                </a:lnTo>
                <a:lnTo>
                  <a:pt x="1093620" y="315949"/>
                </a:lnTo>
                <a:lnTo>
                  <a:pt x="1072903" y="276969"/>
                </a:lnTo>
                <a:lnTo>
                  <a:pt x="1048963" y="239869"/>
                </a:lnTo>
                <a:lnTo>
                  <a:pt x="1021969" y="204809"/>
                </a:lnTo>
                <a:lnTo>
                  <a:pt x="992089" y="171952"/>
                </a:lnTo>
                <a:lnTo>
                  <a:pt x="959490" y="141459"/>
                </a:lnTo>
                <a:lnTo>
                  <a:pt x="924342" y="113491"/>
                </a:lnTo>
                <a:lnTo>
                  <a:pt x="886811" y="88208"/>
                </a:lnTo>
                <a:lnTo>
                  <a:pt x="847065" y="65774"/>
                </a:lnTo>
                <a:lnTo>
                  <a:pt x="805274" y="46348"/>
                </a:lnTo>
                <a:lnTo>
                  <a:pt x="761604" y="30093"/>
                </a:lnTo>
                <a:lnTo>
                  <a:pt x="716223" y="17169"/>
                </a:lnTo>
                <a:lnTo>
                  <a:pt x="669300" y="7738"/>
                </a:lnTo>
                <a:lnTo>
                  <a:pt x="621003" y="1961"/>
                </a:lnTo>
                <a:lnTo>
                  <a:pt x="571499" y="0"/>
                </a:lnTo>
                <a:lnTo>
                  <a:pt x="522211" y="1961"/>
                </a:lnTo>
                <a:lnTo>
                  <a:pt x="474083" y="7738"/>
                </a:lnTo>
                <a:lnTo>
                  <a:pt x="427287" y="17169"/>
                </a:lnTo>
                <a:lnTo>
                  <a:pt x="381994" y="30093"/>
                </a:lnTo>
                <a:lnTo>
                  <a:pt x="338377" y="46348"/>
                </a:lnTo>
                <a:lnTo>
                  <a:pt x="296608" y="65774"/>
                </a:lnTo>
                <a:lnTo>
                  <a:pt x="256858" y="88208"/>
                </a:lnTo>
                <a:lnTo>
                  <a:pt x="219300" y="113491"/>
                </a:lnTo>
                <a:lnTo>
                  <a:pt x="184106" y="141459"/>
                </a:lnTo>
                <a:lnTo>
                  <a:pt x="151447" y="171952"/>
                </a:lnTo>
                <a:lnTo>
                  <a:pt x="121496" y="204809"/>
                </a:lnTo>
                <a:lnTo>
                  <a:pt x="94425" y="239869"/>
                </a:lnTo>
                <a:lnTo>
                  <a:pt x="70405" y="276969"/>
                </a:lnTo>
                <a:lnTo>
                  <a:pt x="49609" y="315949"/>
                </a:lnTo>
                <a:lnTo>
                  <a:pt x="32208" y="356647"/>
                </a:lnTo>
                <a:lnTo>
                  <a:pt x="18375" y="398903"/>
                </a:lnTo>
                <a:lnTo>
                  <a:pt x="8281" y="442555"/>
                </a:lnTo>
                <a:lnTo>
                  <a:pt x="2099" y="487440"/>
                </a:lnTo>
                <a:lnTo>
                  <a:pt x="0" y="533399"/>
                </a:lnTo>
                <a:lnTo>
                  <a:pt x="2099" y="579575"/>
                </a:lnTo>
                <a:lnTo>
                  <a:pt x="8281" y="624630"/>
                </a:lnTo>
                <a:lnTo>
                  <a:pt x="18375" y="668408"/>
                </a:lnTo>
                <a:lnTo>
                  <a:pt x="32208" y="710751"/>
                </a:lnTo>
                <a:lnTo>
                  <a:pt x="49609" y="751503"/>
                </a:lnTo>
                <a:lnTo>
                  <a:pt x="70405" y="790506"/>
                </a:lnTo>
                <a:lnTo>
                  <a:pt x="94425" y="827602"/>
                </a:lnTo>
                <a:lnTo>
                  <a:pt x="121496" y="862635"/>
                </a:lnTo>
                <a:lnTo>
                  <a:pt x="151447" y="895447"/>
                </a:lnTo>
                <a:lnTo>
                  <a:pt x="184106" y="925880"/>
                </a:lnTo>
                <a:lnTo>
                  <a:pt x="219300" y="953778"/>
                </a:lnTo>
                <a:lnTo>
                  <a:pt x="256858" y="978983"/>
                </a:lnTo>
                <a:lnTo>
                  <a:pt x="296608" y="1001337"/>
                </a:lnTo>
                <a:lnTo>
                  <a:pt x="338377" y="1020684"/>
                </a:lnTo>
                <a:lnTo>
                  <a:pt x="381994" y="1036866"/>
                </a:lnTo>
                <a:lnTo>
                  <a:pt x="427287" y="1049726"/>
                </a:lnTo>
                <a:lnTo>
                  <a:pt x="474083" y="1059106"/>
                </a:lnTo>
                <a:lnTo>
                  <a:pt x="522211" y="1064850"/>
                </a:lnTo>
                <a:lnTo>
                  <a:pt x="571499" y="1066799"/>
                </a:lnTo>
                <a:lnTo>
                  <a:pt x="621003" y="1064850"/>
                </a:lnTo>
                <a:lnTo>
                  <a:pt x="669300" y="1059106"/>
                </a:lnTo>
                <a:lnTo>
                  <a:pt x="716223" y="1049726"/>
                </a:lnTo>
                <a:lnTo>
                  <a:pt x="761604" y="1036866"/>
                </a:lnTo>
                <a:lnTo>
                  <a:pt x="805274" y="1020684"/>
                </a:lnTo>
                <a:lnTo>
                  <a:pt x="847065" y="1001337"/>
                </a:lnTo>
                <a:lnTo>
                  <a:pt x="886811" y="978983"/>
                </a:lnTo>
                <a:lnTo>
                  <a:pt x="924342" y="953778"/>
                </a:lnTo>
                <a:lnTo>
                  <a:pt x="959490" y="925880"/>
                </a:lnTo>
                <a:lnTo>
                  <a:pt x="992089" y="895447"/>
                </a:lnTo>
                <a:lnTo>
                  <a:pt x="1021969" y="862635"/>
                </a:lnTo>
                <a:lnTo>
                  <a:pt x="1048963" y="827602"/>
                </a:lnTo>
                <a:lnTo>
                  <a:pt x="1072903" y="790506"/>
                </a:lnTo>
                <a:lnTo>
                  <a:pt x="1093620" y="751503"/>
                </a:lnTo>
                <a:lnTo>
                  <a:pt x="1110948" y="710751"/>
                </a:lnTo>
                <a:lnTo>
                  <a:pt x="1124717" y="668408"/>
                </a:lnTo>
                <a:lnTo>
                  <a:pt x="1134760" y="624630"/>
                </a:lnTo>
                <a:lnTo>
                  <a:pt x="1140909" y="579575"/>
                </a:lnTo>
                <a:lnTo>
                  <a:pt x="1142996" y="533399"/>
                </a:lnTo>
                <a:close/>
              </a:path>
            </a:pathLst>
          </a:custGeom>
          <a:solidFill>
            <a:srgbClr val="FFFFFF"/>
          </a:solidFill>
        </p:spPr>
        <p:txBody>
          <a:bodyPr wrap="square" lIns="0" tIns="0" rIns="0" bIns="0" rtlCol="0"/>
          <a:lstStyle/>
          <a:p>
            <a:endParaRPr sz="1634"/>
          </a:p>
        </p:txBody>
      </p:sp>
      <p:sp>
        <p:nvSpPr>
          <p:cNvPr id="3" name="object 3"/>
          <p:cNvSpPr/>
          <p:nvPr/>
        </p:nvSpPr>
        <p:spPr>
          <a:xfrm>
            <a:off x="1969566" y="5453666"/>
            <a:ext cx="1060973" cy="991817"/>
          </a:xfrm>
          <a:custGeom>
            <a:avLst/>
            <a:gdLst/>
            <a:ahLst/>
            <a:cxnLst/>
            <a:rect l="l" t="t" r="r" b="b"/>
            <a:pathLst>
              <a:path w="1169035" h="1092834">
                <a:moveTo>
                  <a:pt x="1168904" y="545591"/>
                </a:moveTo>
                <a:lnTo>
                  <a:pt x="1165856" y="489203"/>
                </a:lnTo>
                <a:lnTo>
                  <a:pt x="1156712" y="435863"/>
                </a:lnTo>
                <a:lnTo>
                  <a:pt x="1141472" y="382523"/>
                </a:lnTo>
                <a:lnTo>
                  <a:pt x="1123184" y="333755"/>
                </a:lnTo>
                <a:lnTo>
                  <a:pt x="1097276" y="284987"/>
                </a:lnTo>
                <a:lnTo>
                  <a:pt x="1068320" y="240791"/>
                </a:lnTo>
                <a:lnTo>
                  <a:pt x="1034792" y="198119"/>
                </a:lnTo>
                <a:lnTo>
                  <a:pt x="976880" y="141731"/>
                </a:lnTo>
                <a:lnTo>
                  <a:pt x="932684" y="108203"/>
                </a:lnTo>
                <a:lnTo>
                  <a:pt x="886964" y="79247"/>
                </a:lnTo>
                <a:lnTo>
                  <a:pt x="836672" y="53339"/>
                </a:lnTo>
                <a:lnTo>
                  <a:pt x="784856" y="33527"/>
                </a:lnTo>
                <a:lnTo>
                  <a:pt x="729992" y="16763"/>
                </a:lnTo>
                <a:lnTo>
                  <a:pt x="673607" y="6095"/>
                </a:lnTo>
                <a:lnTo>
                  <a:pt x="643127" y="3047"/>
                </a:lnTo>
                <a:lnTo>
                  <a:pt x="614171" y="0"/>
                </a:lnTo>
                <a:lnTo>
                  <a:pt x="554735" y="0"/>
                </a:lnTo>
                <a:lnTo>
                  <a:pt x="524255" y="3047"/>
                </a:lnTo>
                <a:lnTo>
                  <a:pt x="466343" y="10667"/>
                </a:lnTo>
                <a:lnTo>
                  <a:pt x="409955" y="24383"/>
                </a:lnTo>
                <a:lnTo>
                  <a:pt x="384047" y="33527"/>
                </a:lnTo>
                <a:lnTo>
                  <a:pt x="356615" y="42671"/>
                </a:lnTo>
                <a:lnTo>
                  <a:pt x="306323" y="65531"/>
                </a:lnTo>
                <a:lnTo>
                  <a:pt x="257555" y="92963"/>
                </a:lnTo>
                <a:lnTo>
                  <a:pt x="192023" y="141731"/>
                </a:lnTo>
                <a:lnTo>
                  <a:pt x="152399" y="178307"/>
                </a:lnTo>
                <a:lnTo>
                  <a:pt x="115823" y="219455"/>
                </a:lnTo>
                <a:lnTo>
                  <a:pt x="70103" y="286511"/>
                </a:lnTo>
                <a:lnTo>
                  <a:pt x="45719" y="333755"/>
                </a:lnTo>
                <a:lnTo>
                  <a:pt x="25907" y="384047"/>
                </a:lnTo>
                <a:lnTo>
                  <a:pt x="12191" y="435863"/>
                </a:lnTo>
                <a:lnTo>
                  <a:pt x="3047" y="490727"/>
                </a:lnTo>
                <a:lnTo>
                  <a:pt x="0" y="547115"/>
                </a:lnTo>
                <a:lnTo>
                  <a:pt x="3047" y="601979"/>
                </a:lnTo>
                <a:lnTo>
                  <a:pt x="12191" y="656843"/>
                </a:lnTo>
                <a:lnTo>
                  <a:pt x="18287" y="682751"/>
                </a:lnTo>
                <a:lnTo>
                  <a:pt x="25907" y="704341"/>
                </a:lnTo>
                <a:lnTo>
                  <a:pt x="25907" y="519683"/>
                </a:lnTo>
                <a:lnTo>
                  <a:pt x="32003" y="466343"/>
                </a:lnTo>
                <a:lnTo>
                  <a:pt x="42671" y="416051"/>
                </a:lnTo>
                <a:lnTo>
                  <a:pt x="59435" y="367283"/>
                </a:lnTo>
                <a:lnTo>
                  <a:pt x="80771" y="320039"/>
                </a:lnTo>
                <a:lnTo>
                  <a:pt x="106679" y="275843"/>
                </a:lnTo>
                <a:lnTo>
                  <a:pt x="137159" y="234695"/>
                </a:lnTo>
                <a:lnTo>
                  <a:pt x="152399" y="214883"/>
                </a:lnTo>
                <a:lnTo>
                  <a:pt x="188975" y="178307"/>
                </a:lnTo>
                <a:lnTo>
                  <a:pt x="228599" y="144779"/>
                </a:lnTo>
                <a:lnTo>
                  <a:pt x="271271" y="114299"/>
                </a:lnTo>
                <a:lnTo>
                  <a:pt x="342899" y="76199"/>
                </a:lnTo>
                <a:lnTo>
                  <a:pt x="367283" y="67055"/>
                </a:lnTo>
                <a:lnTo>
                  <a:pt x="391667" y="56387"/>
                </a:lnTo>
                <a:lnTo>
                  <a:pt x="417575" y="48767"/>
                </a:lnTo>
                <a:lnTo>
                  <a:pt x="445007" y="41147"/>
                </a:lnTo>
                <a:lnTo>
                  <a:pt x="527303" y="27431"/>
                </a:lnTo>
                <a:lnTo>
                  <a:pt x="556259" y="25907"/>
                </a:lnTo>
                <a:lnTo>
                  <a:pt x="614171" y="25907"/>
                </a:lnTo>
                <a:lnTo>
                  <a:pt x="670559" y="32003"/>
                </a:lnTo>
                <a:lnTo>
                  <a:pt x="723899" y="41147"/>
                </a:lnTo>
                <a:lnTo>
                  <a:pt x="803144" y="67055"/>
                </a:lnTo>
                <a:lnTo>
                  <a:pt x="851912" y="88391"/>
                </a:lnTo>
                <a:lnTo>
                  <a:pt x="897632" y="114299"/>
                </a:lnTo>
                <a:lnTo>
                  <a:pt x="940304" y="144779"/>
                </a:lnTo>
                <a:lnTo>
                  <a:pt x="979928" y="178307"/>
                </a:lnTo>
                <a:lnTo>
                  <a:pt x="1016504" y="214883"/>
                </a:lnTo>
                <a:lnTo>
                  <a:pt x="1048508" y="256031"/>
                </a:lnTo>
                <a:lnTo>
                  <a:pt x="1075940" y="298703"/>
                </a:lnTo>
                <a:lnTo>
                  <a:pt x="1100324" y="344423"/>
                </a:lnTo>
                <a:lnTo>
                  <a:pt x="1118612" y="391667"/>
                </a:lnTo>
                <a:lnTo>
                  <a:pt x="1132328" y="441959"/>
                </a:lnTo>
                <a:lnTo>
                  <a:pt x="1142996" y="519683"/>
                </a:lnTo>
                <a:lnTo>
                  <a:pt x="1142996" y="708659"/>
                </a:lnTo>
                <a:lnTo>
                  <a:pt x="1150616" y="682751"/>
                </a:lnTo>
                <a:lnTo>
                  <a:pt x="1156712" y="655319"/>
                </a:lnTo>
                <a:lnTo>
                  <a:pt x="1165856" y="601979"/>
                </a:lnTo>
                <a:lnTo>
                  <a:pt x="1168904" y="545591"/>
                </a:lnTo>
                <a:close/>
              </a:path>
              <a:path w="1169035" h="1092834">
                <a:moveTo>
                  <a:pt x="1142996" y="708659"/>
                </a:moveTo>
                <a:lnTo>
                  <a:pt x="1142996" y="573023"/>
                </a:lnTo>
                <a:lnTo>
                  <a:pt x="1136900" y="626363"/>
                </a:lnTo>
                <a:lnTo>
                  <a:pt x="1132328" y="650747"/>
                </a:lnTo>
                <a:lnTo>
                  <a:pt x="1118612" y="701039"/>
                </a:lnTo>
                <a:lnTo>
                  <a:pt x="1088132" y="771143"/>
                </a:lnTo>
                <a:lnTo>
                  <a:pt x="1048508" y="836675"/>
                </a:lnTo>
                <a:lnTo>
                  <a:pt x="1014980" y="877823"/>
                </a:lnTo>
                <a:lnTo>
                  <a:pt x="979928" y="914399"/>
                </a:lnTo>
                <a:lnTo>
                  <a:pt x="940304" y="947927"/>
                </a:lnTo>
                <a:lnTo>
                  <a:pt x="897632" y="978407"/>
                </a:lnTo>
                <a:lnTo>
                  <a:pt x="874772" y="990599"/>
                </a:lnTo>
                <a:lnTo>
                  <a:pt x="850388" y="1004315"/>
                </a:lnTo>
                <a:lnTo>
                  <a:pt x="801620" y="1025651"/>
                </a:lnTo>
                <a:lnTo>
                  <a:pt x="749804" y="1043939"/>
                </a:lnTo>
                <a:lnTo>
                  <a:pt x="696467" y="1056131"/>
                </a:lnTo>
                <a:lnTo>
                  <a:pt x="641603" y="1063751"/>
                </a:lnTo>
                <a:lnTo>
                  <a:pt x="612647" y="1066799"/>
                </a:lnTo>
                <a:lnTo>
                  <a:pt x="554735" y="1066799"/>
                </a:lnTo>
                <a:lnTo>
                  <a:pt x="527303" y="1063751"/>
                </a:lnTo>
                <a:lnTo>
                  <a:pt x="498347" y="1060703"/>
                </a:lnTo>
                <a:lnTo>
                  <a:pt x="470915" y="1056131"/>
                </a:lnTo>
                <a:lnTo>
                  <a:pt x="445007" y="1050035"/>
                </a:lnTo>
                <a:lnTo>
                  <a:pt x="417575" y="1043939"/>
                </a:lnTo>
                <a:lnTo>
                  <a:pt x="365759" y="1025651"/>
                </a:lnTo>
                <a:lnTo>
                  <a:pt x="316991" y="1004315"/>
                </a:lnTo>
                <a:lnTo>
                  <a:pt x="271271" y="976883"/>
                </a:lnTo>
                <a:lnTo>
                  <a:pt x="228599" y="947927"/>
                </a:lnTo>
                <a:lnTo>
                  <a:pt x="188975" y="914399"/>
                </a:lnTo>
                <a:lnTo>
                  <a:pt x="152399" y="876299"/>
                </a:lnTo>
                <a:lnTo>
                  <a:pt x="120395" y="836675"/>
                </a:lnTo>
                <a:lnTo>
                  <a:pt x="92963" y="794003"/>
                </a:lnTo>
                <a:lnTo>
                  <a:pt x="68579" y="748283"/>
                </a:lnTo>
                <a:lnTo>
                  <a:pt x="59435" y="723899"/>
                </a:lnTo>
                <a:lnTo>
                  <a:pt x="50291" y="701039"/>
                </a:lnTo>
                <a:lnTo>
                  <a:pt x="42671" y="675131"/>
                </a:lnTo>
                <a:lnTo>
                  <a:pt x="36575" y="650747"/>
                </a:lnTo>
                <a:lnTo>
                  <a:pt x="32003" y="624839"/>
                </a:lnTo>
                <a:lnTo>
                  <a:pt x="25907" y="573023"/>
                </a:lnTo>
                <a:lnTo>
                  <a:pt x="25907" y="704341"/>
                </a:lnTo>
                <a:lnTo>
                  <a:pt x="45719" y="758951"/>
                </a:lnTo>
                <a:lnTo>
                  <a:pt x="71627" y="807719"/>
                </a:lnTo>
                <a:lnTo>
                  <a:pt x="100583" y="851915"/>
                </a:lnTo>
                <a:lnTo>
                  <a:pt x="134111" y="894587"/>
                </a:lnTo>
                <a:lnTo>
                  <a:pt x="192023" y="950975"/>
                </a:lnTo>
                <a:lnTo>
                  <a:pt x="234695" y="984503"/>
                </a:lnTo>
                <a:lnTo>
                  <a:pt x="281939" y="1013459"/>
                </a:lnTo>
                <a:lnTo>
                  <a:pt x="332231" y="1039367"/>
                </a:lnTo>
                <a:lnTo>
                  <a:pt x="384047" y="1059179"/>
                </a:lnTo>
                <a:lnTo>
                  <a:pt x="438911" y="1074419"/>
                </a:lnTo>
                <a:lnTo>
                  <a:pt x="467867" y="1080515"/>
                </a:lnTo>
                <a:lnTo>
                  <a:pt x="495299" y="1086611"/>
                </a:lnTo>
                <a:lnTo>
                  <a:pt x="525779" y="1089659"/>
                </a:lnTo>
                <a:lnTo>
                  <a:pt x="554735" y="1091183"/>
                </a:lnTo>
                <a:lnTo>
                  <a:pt x="585215" y="1092707"/>
                </a:lnTo>
                <a:lnTo>
                  <a:pt x="614171" y="1091183"/>
                </a:lnTo>
                <a:lnTo>
                  <a:pt x="644651" y="1089659"/>
                </a:lnTo>
                <a:lnTo>
                  <a:pt x="702563" y="1080515"/>
                </a:lnTo>
                <a:lnTo>
                  <a:pt x="757424" y="1068323"/>
                </a:lnTo>
                <a:lnTo>
                  <a:pt x="812288" y="1050035"/>
                </a:lnTo>
                <a:lnTo>
                  <a:pt x="886964" y="1013459"/>
                </a:lnTo>
                <a:lnTo>
                  <a:pt x="934208" y="984503"/>
                </a:lnTo>
                <a:lnTo>
                  <a:pt x="976880" y="950975"/>
                </a:lnTo>
                <a:lnTo>
                  <a:pt x="1053080" y="873251"/>
                </a:lnTo>
                <a:lnTo>
                  <a:pt x="1098800" y="806195"/>
                </a:lnTo>
                <a:lnTo>
                  <a:pt x="1123184" y="758951"/>
                </a:lnTo>
                <a:lnTo>
                  <a:pt x="1133852" y="734567"/>
                </a:lnTo>
                <a:lnTo>
                  <a:pt x="1142996" y="708659"/>
                </a:lnTo>
                <a:close/>
              </a:path>
            </a:pathLst>
          </a:custGeom>
          <a:solidFill>
            <a:srgbClr val="36668D"/>
          </a:solidFill>
        </p:spPr>
        <p:txBody>
          <a:bodyPr wrap="square" lIns="0" tIns="0" rIns="0" bIns="0" rtlCol="0"/>
          <a:lstStyle/>
          <a:p>
            <a:endParaRPr sz="1634"/>
          </a:p>
        </p:txBody>
      </p:sp>
      <p:sp>
        <p:nvSpPr>
          <p:cNvPr id="4" name="object 4"/>
          <p:cNvSpPr/>
          <p:nvPr/>
        </p:nvSpPr>
        <p:spPr>
          <a:xfrm>
            <a:off x="2575375" y="5622407"/>
            <a:ext cx="17980" cy="19363"/>
          </a:xfrm>
          <a:prstGeom prst="rect">
            <a:avLst/>
          </a:prstGeom>
          <a:blipFill>
            <a:blip r:embed="rId2" cstate="print"/>
            <a:stretch>
              <a:fillRect/>
            </a:stretch>
          </a:blipFill>
        </p:spPr>
        <p:txBody>
          <a:bodyPr wrap="square" lIns="0" tIns="0" rIns="0" bIns="0" rtlCol="0"/>
          <a:lstStyle/>
          <a:p>
            <a:endParaRPr sz="1634"/>
          </a:p>
        </p:txBody>
      </p:sp>
      <p:sp>
        <p:nvSpPr>
          <p:cNvPr id="5" name="object 5"/>
          <p:cNvSpPr/>
          <p:nvPr/>
        </p:nvSpPr>
        <p:spPr>
          <a:xfrm>
            <a:off x="2374822" y="5643154"/>
            <a:ext cx="8298" cy="2765"/>
          </a:xfrm>
          <a:prstGeom prst="rect">
            <a:avLst/>
          </a:prstGeom>
          <a:blipFill>
            <a:blip r:embed="rId3" cstate="print"/>
            <a:stretch>
              <a:fillRect/>
            </a:stretch>
          </a:blipFill>
        </p:spPr>
        <p:txBody>
          <a:bodyPr wrap="square" lIns="0" tIns="0" rIns="0" bIns="0" rtlCol="0"/>
          <a:lstStyle/>
          <a:p>
            <a:endParaRPr sz="1634"/>
          </a:p>
        </p:txBody>
      </p:sp>
      <p:sp>
        <p:nvSpPr>
          <p:cNvPr id="6" name="object 6"/>
          <p:cNvSpPr/>
          <p:nvPr/>
        </p:nvSpPr>
        <p:spPr>
          <a:xfrm>
            <a:off x="2425998" y="5680498"/>
            <a:ext cx="5532" cy="2765"/>
          </a:xfrm>
          <a:prstGeom prst="rect">
            <a:avLst/>
          </a:prstGeom>
          <a:blipFill>
            <a:blip r:embed="rId4" cstate="print"/>
            <a:stretch>
              <a:fillRect/>
            </a:stretch>
          </a:blipFill>
        </p:spPr>
        <p:txBody>
          <a:bodyPr wrap="square" lIns="0" tIns="0" rIns="0" bIns="0" rtlCol="0"/>
          <a:lstStyle/>
          <a:p>
            <a:endParaRPr sz="1634"/>
          </a:p>
        </p:txBody>
      </p:sp>
      <p:sp>
        <p:nvSpPr>
          <p:cNvPr id="7" name="object 7"/>
          <p:cNvSpPr/>
          <p:nvPr/>
        </p:nvSpPr>
        <p:spPr>
          <a:xfrm>
            <a:off x="2478557" y="5641771"/>
            <a:ext cx="45642" cy="58090"/>
          </a:xfrm>
          <a:prstGeom prst="rect">
            <a:avLst/>
          </a:prstGeom>
          <a:blipFill>
            <a:blip r:embed="rId5" cstate="print"/>
            <a:stretch>
              <a:fillRect/>
            </a:stretch>
          </a:blipFill>
        </p:spPr>
        <p:txBody>
          <a:bodyPr wrap="square" lIns="0" tIns="0" rIns="0" bIns="0" rtlCol="0"/>
          <a:lstStyle/>
          <a:p>
            <a:endParaRPr sz="1634"/>
          </a:p>
        </p:txBody>
      </p:sp>
      <p:sp>
        <p:nvSpPr>
          <p:cNvPr id="8" name="object 8"/>
          <p:cNvSpPr/>
          <p:nvPr/>
        </p:nvSpPr>
        <p:spPr>
          <a:xfrm>
            <a:off x="2553246" y="5738590"/>
            <a:ext cx="2765" cy="2765"/>
          </a:xfrm>
          <a:prstGeom prst="rect">
            <a:avLst/>
          </a:prstGeom>
          <a:blipFill>
            <a:blip r:embed="rId6" cstate="print"/>
            <a:stretch>
              <a:fillRect/>
            </a:stretch>
          </a:blipFill>
        </p:spPr>
        <p:txBody>
          <a:bodyPr wrap="square" lIns="0" tIns="0" rIns="0" bIns="0" rtlCol="0"/>
          <a:lstStyle/>
          <a:p>
            <a:endParaRPr sz="1634"/>
          </a:p>
        </p:txBody>
      </p:sp>
      <p:sp>
        <p:nvSpPr>
          <p:cNvPr id="9" name="object 9"/>
          <p:cNvSpPr/>
          <p:nvPr/>
        </p:nvSpPr>
        <p:spPr>
          <a:xfrm>
            <a:off x="2604421" y="5738589"/>
            <a:ext cx="20746" cy="19363"/>
          </a:xfrm>
          <a:prstGeom prst="rect">
            <a:avLst/>
          </a:prstGeom>
          <a:blipFill>
            <a:blip r:embed="rId7" cstate="print"/>
            <a:stretch>
              <a:fillRect/>
            </a:stretch>
          </a:blipFill>
        </p:spPr>
        <p:txBody>
          <a:bodyPr wrap="square" lIns="0" tIns="0" rIns="0" bIns="0" rtlCol="0"/>
          <a:lstStyle/>
          <a:p>
            <a:endParaRPr sz="1634"/>
          </a:p>
        </p:txBody>
      </p:sp>
      <p:sp>
        <p:nvSpPr>
          <p:cNvPr id="10" name="object 10"/>
          <p:cNvSpPr/>
          <p:nvPr/>
        </p:nvSpPr>
        <p:spPr>
          <a:xfrm>
            <a:off x="2347160" y="5704012"/>
            <a:ext cx="20746" cy="58090"/>
          </a:xfrm>
          <a:prstGeom prst="rect">
            <a:avLst/>
          </a:prstGeom>
          <a:blipFill>
            <a:blip r:embed="rId8" cstate="print"/>
            <a:stretch>
              <a:fillRect/>
            </a:stretch>
          </a:blipFill>
        </p:spPr>
        <p:txBody>
          <a:bodyPr wrap="square" lIns="0" tIns="0" rIns="0" bIns="0" rtlCol="0"/>
          <a:lstStyle/>
          <a:p>
            <a:endParaRPr sz="1634"/>
          </a:p>
        </p:txBody>
      </p:sp>
      <p:sp>
        <p:nvSpPr>
          <p:cNvPr id="11" name="object 11"/>
          <p:cNvSpPr/>
          <p:nvPr/>
        </p:nvSpPr>
        <p:spPr>
          <a:xfrm>
            <a:off x="2196399" y="5831259"/>
            <a:ext cx="12447" cy="17980"/>
          </a:xfrm>
          <a:prstGeom prst="rect">
            <a:avLst/>
          </a:prstGeom>
          <a:blipFill>
            <a:blip r:embed="rId9" cstate="print"/>
            <a:stretch>
              <a:fillRect/>
            </a:stretch>
          </a:blipFill>
        </p:spPr>
        <p:txBody>
          <a:bodyPr wrap="square" lIns="0" tIns="0" rIns="0" bIns="0" rtlCol="0"/>
          <a:lstStyle/>
          <a:p>
            <a:endParaRPr sz="1634"/>
          </a:p>
        </p:txBody>
      </p:sp>
      <p:sp>
        <p:nvSpPr>
          <p:cNvPr id="12" name="object 12"/>
          <p:cNvSpPr/>
          <p:nvPr/>
        </p:nvSpPr>
        <p:spPr>
          <a:xfrm>
            <a:off x="2585057" y="5822960"/>
            <a:ext cx="59471" cy="44259"/>
          </a:xfrm>
          <a:prstGeom prst="rect">
            <a:avLst/>
          </a:prstGeom>
          <a:blipFill>
            <a:blip r:embed="rId10" cstate="print"/>
            <a:stretch>
              <a:fillRect/>
            </a:stretch>
          </a:blipFill>
        </p:spPr>
        <p:txBody>
          <a:bodyPr wrap="square" lIns="0" tIns="0" rIns="0" bIns="0" rtlCol="0"/>
          <a:lstStyle/>
          <a:p>
            <a:endParaRPr sz="1634"/>
          </a:p>
        </p:txBody>
      </p:sp>
      <p:sp>
        <p:nvSpPr>
          <p:cNvPr id="13" name="object 13"/>
          <p:cNvSpPr/>
          <p:nvPr/>
        </p:nvSpPr>
        <p:spPr>
          <a:xfrm>
            <a:off x="2684640" y="5847857"/>
            <a:ext cx="40110" cy="26278"/>
          </a:xfrm>
          <a:prstGeom prst="rect">
            <a:avLst/>
          </a:prstGeom>
          <a:blipFill>
            <a:blip r:embed="rId11" cstate="print"/>
            <a:stretch>
              <a:fillRect/>
            </a:stretch>
          </a:blipFill>
        </p:spPr>
        <p:txBody>
          <a:bodyPr wrap="square" lIns="0" tIns="0" rIns="0" bIns="0" rtlCol="0"/>
          <a:lstStyle/>
          <a:p>
            <a:endParaRPr sz="1634"/>
          </a:p>
        </p:txBody>
      </p:sp>
      <p:sp>
        <p:nvSpPr>
          <p:cNvPr id="14" name="object 14"/>
          <p:cNvSpPr/>
          <p:nvPr/>
        </p:nvSpPr>
        <p:spPr>
          <a:xfrm>
            <a:off x="2834017" y="5908715"/>
            <a:ext cx="16597" cy="11064"/>
          </a:xfrm>
          <a:prstGeom prst="rect">
            <a:avLst/>
          </a:prstGeom>
          <a:blipFill>
            <a:blip r:embed="rId12" cstate="print"/>
            <a:stretch>
              <a:fillRect/>
            </a:stretch>
          </a:blipFill>
        </p:spPr>
        <p:txBody>
          <a:bodyPr wrap="square" lIns="0" tIns="0" rIns="0" bIns="0" rtlCol="0"/>
          <a:lstStyle/>
          <a:p>
            <a:endParaRPr sz="1634"/>
          </a:p>
        </p:txBody>
      </p:sp>
      <p:sp>
        <p:nvSpPr>
          <p:cNvPr id="15" name="object 15"/>
          <p:cNvSpPr/>
          <p:nvPr/>
        </p:nvSpPr>
        <p:spPr>
          <a:xfrm>
            <a:off x="2464725" y="5936377"/>
            <a:ext cx="29045" cy="9681"/>
          </a:xfrm>
          <a:prstGeom prst="rect">
            <a:avLst/>
          </a:prstGeom>
          <a:blipFill>
            <a:blip r:embed="rId13" cstate="print"/>
            <a:stretch>
              <a:fillRect/>
            </a:stretch>
          </a:blipFill>
        </p:spPr>
        <p:txBody>
          <a:bodyPr wrap="square" lIns="0" tIns="0" rIns="0" bIns="0" rtlCol="0"/>
          <a:lstStyle/>
          <a:p>
            <a:endParaRPr sz="1634"/>
          </a:p>
        </p:txBody>
      </p:sp>
      <p:sp>
        <p:nvSpPr>
          <p:cNvPr id="16" name="object 16"/>
          <p:cNvSpPr/>
          <p:nvPr/>
        </p:nvSpPr>
        <p:spPr>
          <a:xfrm>
            <a:off x="2452278" y="6071923"/>
            <a:ext cx="2765" cy="4148"/>
          </a:xfrm>
          <a:prstGeom prst="rect">
            <a:avLst/>
          </a:prstGeom>
          <a:blipFill>
            <a:blip r:embed="rId14" cstate="print"/>
            <a:stretch>
              <a:fillRect/>
            </a:stretch>
          </a:blipFill>
        </p:spPr>
        <p:txBody>
          <a:bodyPr wrap="square" lIns="0" tIns="0" rIns="0" bIns="0" rtlCol="0"/>
          <a:lstStyle/>
          <a:p>
            <a:endParaRPr sz="1634"/>
          </a:p>
        </p:txBody>
      </p:sp>
      <p:sp>
        <p:nvSpPr>
          <p:cNvPr id="17" name="object 17"/>
          <p:cNvSpPr/>
          <p:nvPr/>
        </p:nvSpPr>
        <p:spPr>
          <a:xfrm>
            <a:off x="2236510" y="6099587"/>
            <a:ext cx="4148" cy="2765"/>
          </a:xfrm>
          <a:prstGeom prst="rect">
            <a:avLst/>
          </a:prstGeom>
          <a:blipFill>
            <a:blip r:embed="rId15" cstate="print"/>
            <a:stretch>
              <a:fillRect/>
            </a:stretch>
          </a:blipFill>
        </p:spPr>
        <p:txBody>
          <a:bodyPr wrap="square" lIns="0" tIns="0" rIns="0" bIns="0" rtlCol="0"/>
          <a:lstStyle/>
          <a:p>
            <a:endParaRPr sz="1634"/>
          </a:p>
        </p:txBody>
      </p:sp>
      <p:sp>
        <p:nvSpPr>
          <p:cNvPr id="18" name="object 18"/>
          <p:cNvSpPr/>
          <p:nvPr/>
        </p:nvSpPr>
        <p:spPr>
          <a:xfrm>
            <a:off x="2627932" y="6139696"/>
            <a:ext cx="2765" cy="4148"/>
          </a:xfrm>
          <a:prstGeom prst="rect">
            <a:avLst/>
          </a:prstGeom>
          <a:blipFill>
            <a:blip r:embed="rId16" cstate="print"/>
            <a:stretch>
              <a:fillRect/>
            </a:stretch>
          </a:blipFill>
        </p:spPr>
        <p:txBody>
          <a:bodyPr wrap="square" lIns="0" tIns="0" rIns="0" bIns="0" rtlCol="0"/>
          <a:lstStyle/>
          <a:p>
            <a:endParaRPr sz="1634"/>
          </a:p>
        </p:txBody>
      </p:sp>
      <p:sp>
        <p:nvSpPr>
          <p:cNvPr id="19" name="object 19"/>
          <p:cNvSpPr/>
          <p:nvPr/>
        </p:nvSpPr>
        <p:spPr>
          <a:xfrm>
            <a:off x="2434296" y="5595666"/>
            <a:ext cx="425999" cy="689258"/>
          </a:xfrm>
          <a:prstGeom prst="rect">
            <a:avLst/>
          </a:prstGeom>
          <a:blipFill>
            <a:blip r:embed="rId17" cstate="print"/>
            <a:stretch>
              <a:fillRect/>
            </a:stretch>
          </a:blipFill>
        </p:spPr>
        <p:txBody>
          <a:bodyPr wrap="square" lIns="0" tIns="0" rIns="0" bIns="0" rtlCol="0"/>
          <a:lstStyle/>
          <a:p>
            <a:endParaRPr sz="1634"/>
          </a:p>
        </p:txBody>
      </p:sp>
      <p:sp>
        <p:nvSpPr>
          <p:cNvPr id="20" name="object 20"/>
          <p:cNvSpPr/>
          <p:nvPr/>
        </p:nvSpPr>
        <p:spPr>
          <a:xfrm>
            <a:off x="2200548" y="5618949"/>
            <a:ext cx="283540" cy="216690"/>
          </a:xfrm>
          <a:prstGeom prst="rect">
            <a:avLst/>
          </a:prstGeom>
          <a:blipFill>
            <a:blip r:embed="rId18" cstate="print"/>
            <a:stretch>
              <a:fillRect/>
            </a:stretch>
          </a:blipFill>
        </p:spPr>
        <p:txBody>
          <a:bodyPr wrap="square" lIns="0" tIns="0" rIns="0" bIns="0" rtlCol="0"/>
          <a:lstStyle/>
          <a:p>
            <a:endParaRPr sz="1634"/>
          </a:p>
        </p:txBody>
      </p:sp>
      <p:sp>
        <p:nvSpPr>
          <p:cNvPr id="21" name="object 21"/>
          <p:cNvSpPr/>
          <p:nvPr/>
        </p:nvSpPr>
        <p:spPr>
          <a:xfrm>
            <a:off x="2385888" y="5698479"/>
            <a:ext cx="4148" cy="1382"/>
          </a:xfrm>
          <a:prstGeom prst="rect">
            <a:avLst/>
          </a:prstGeom>
          <a:blipFill>
            <a:blip r:embed="rId19" cstate="print"/>
            <a:stretch>
              <a:fillRect/>
            </a:stretch>
          </a:blipFill>
        </p:spPr>
        <p:txBody>
          <a:bodyPr wrap="square" lIns="0" tIns="0" rIns="0" bIns="0" rtlCol="0"/>
          <a:lstStyle/>
          <a:p>
            <a:endParaRPr sz="1634"/>
          </a:p>
        </p:txBody>
      </p:sp>
      <p:sp>
        <p:nvSpPr>
          <p:cNvPr id="22" name="object 22"/>
          <p:cNvSpPr/>
          <p:nvPr/>
        </p:nvSpPr>
        <p:spPr>
          <a:xfrm>
            <a:off x="2182568" y="5839558"/>
            <a:ext cx="29045" cy="153526"/>
          </a:xfrm>
          <a:prstGeom prst="rect">
            <a:avLst/>
          </a:prstGeom>
          <a:blipFill>
            <a:blip r:embed="rId20" cstate="print"/>
            <a:stretch>
              <a:fillRect/>
            </a:stretch>
          </a:blipFill>
        </p:spPr>
        <p:txBody>
          <a:bodyPr wrap="square" lIns="0" tIns="0" rIns="0" bIns="0" rtlCol="0"/>
          <a:lstStyle/>
          <a:p>
            <a:endParaRPr sz="1634"/>
          </a:p>
        </p:txBody>
      </p:sp>
      <p:sp>
        <p:nvSpPr>
          <p:cNvPr id="23" name="object 23"/>
          <p:cNvSpPr/>
          <p:nvPr/>
        </p:nvSpPr>
        <p:spPr>
          <a:xfrm>
            <a:off x="2159055" y="5946289"/>
            <a:ext cx="171507" cy="331950"/>
          </a:xfrm>
          <a:prstGeom prst="rect">
            <a:avLst/>
          </a:prstGeom>
          <a:blipFill>
            <a:blip r:embed="rId21" cstate="print"/>
            <a:stretch>
              <a:fillRect/>
            </a:stretch>
          </a:blipFill>
        </p:spPr>
        <p:txBody>
          <a:bodyPr wrap="square" lIns="0" tIns="0" rIns="0" bIns="0" rtlCol="0"/>
          <a:lstStyle/>
          <a:p>
            <a:endParaRPr sz="1634"/>
          </a:p>
        </p:txBody>
      </p:sp>
      <p:sp>
        <p:nvSpPr>
          <p:cNvPr id="24" name="object 24"/>
          <p:cNvSpPr/>
          <p:nvPr/>
        </p:nvSpPr>
        <p:spPr>
          <a:xfrm>
            <a:off x="2705387" y="5868605"/>
            <a:ext cx="47025" cy="15213"/>
          </a:xfrm>
          <a:prstGeom prst="rect">
            <a:avLst/>
          </a:prstGeom>
          <a:blipFill>
            <a:blip r:embed="rId22" cstate="print"/>
            <a:stretch>
              <a:fillRect/>
            </a:stretch>
          </a:blipFill>
        </p:spPr>
        <p:txBody>
          <a:bodyPr wrap="square" lIns="0" tIns="0" rIns="0" bIns="0" rtlCol="0"/>
          <a:lstStyle/>
          <a:p>
            <a:endParaRPr sz="1634"/>
          </a:p>
        </p:txBody>
      </p:sp>
      <p:sp>
        <p:nvSpPr>
          <p:cNvPr id="25" name="object 25"/>
          <p:cNvSpPr/>
          <p:nvPr/>
        </p:nvSpPr>
        <p:spPr>
          <a:xfrm>
            <a:off x="2488239" y="5940526"/>
            <a:ext cx="2765" cy="1382"/>
          </a:xfrm>
          <a:prstGeom prst="rect">
            <a:avLst/>
          </a:prstGeom>
          <a:blipFill>
            <a:blip r:embed="rId19" cstate="print"/>
            <a:stretch>
              <a:fillRect/>
            </a:stretch>
          </a:blipFill>
        </p:spPr>
        <p:txBody>
          <a:bodyPr wrap="square" lIns="0" tIns="0" rIns="0" bIns="0" rtlCol="0"/>
          <a:lstStyle/>
          <a:p>
            <a:endParaRPr sz="1634"/>
          </a:p>
        </p:txBody>
      </p:sp>
      <p:sp>
        <p:nvSpPr>
          <p:cNvPr id="26" name="object 26"/>
          <p:cNvSpPr/>
          <p:nvPr/>
        </p:nvSpPr>
        <p:spPr>
          <a:xfrm>
            <a:off x="2793906" y="6163209"/>
            <a:ext cx="5532" cy="8298"/>
          </a:xfrm>
          <a:prstGeom prst="rect">
            <a:avLst/>
          </a:prstGeom>
          <a:blipFill>
            <a:blip r:embed="rId23" cstate="print"/>
            <a:stretch>
              <a:fillRect/>
            </a:stretch>
          </a:blipFill>
        </p:spPr>
        <p:txBody>
          <a:bodyPr wrap="square" lIns="0" tIns="0" rIns="0" bIns="0" rtlCol="0"/>
          <a:lstStyle/>
          <a:p>
            <a:endParaRPr sz="1634"/>
          </a:p>
        </p:txBody>
      </p:sp>
      <p:sp>
        <p:nvSpPr>
          <p:cNvPr id="27" name="object 27"/>
          <p:cNvSpPr/>
          <p:nvPr/>
        </p:nvSpPr>
        <p:spPr>
          <a:xfrm>
            <a:off x="2742731" y="6193638"/>
            <a:ext cx="65006" cy="66389"/>
          </a:xfrm>
          <a:prstGeom prst="rect">
            <a:avLst/>
          </a:prstGeom>
          <a:blipFill>
            <a:blip r:embed="rId24" cstate="print"/>
            <a:stretch>
              <a:fillRect/>
            </a:stretch>
          </a:blipFill>
        </p:spPr>
        <p:txBody>
          <a:bodyPr wrap="square" lIns="0" tIns="0" rIns="0" bIns="0" rtlCol="0"/>
          <a:lstStyle/>
          <a:p>
            <a:endParaRPr sz="1634"/>
          </a:p>
        </p:txBody>
      </p:sp>
      <p:sp>
        <p:nvSpPr>
          <p:cNvPr id="28" name="object 28"/>
          <p:cNvSpPr/>
          <p:nvPr/>
        </p:nvSpPr>
        <p:spPr>
          <a:xfrm>
            <a:off x="2366524" y="5641770"/>
            <a:ext cx="240663" cy="147994"/>
          </a:xfrm>
          <a:prstGeom prst="rect">
            <a:avLst/>
          </a:prstGeom>
          <a:blipFill>
            <a:blip r:embed="rId25" cstate="print"/>
            <a:stretch>
              <a:fillRect/>
            </a:stretch>
          </a:blipFill>
        </p:spPr>
        <p:txBody>
          <a:bodyPr wrap="square" lIns="0" tIns="0" rIns="0" bIns="0" rtlCol="0"/>
          <a:lstStyle/>
          <a:p>
            <a:endParaRPr sz="1634"/>
          </a:p>
        </p:txBody>
      </p:sp>
      <p:sp>
        <p:nvSpPr>
          <p:cNvPr id="29" name="object 29"/>
          <p:cNvSpPr/>
          <p:nvPr/>
        </p:nvSpPr>
        <p:spPr>
          <a:xfrm>
            <a:off x="2177035" y="5843708"/>
            <a:ext cx="6915" cy="51175"/>
          </a:xfrm>
          <a:prstGeom prst="rect">
            <a:avLst/>
          </a:prstGeom>
          <a:blipFill>
            <a:blip r:embed="rId26" cstate="print"/>
            <a:stretch>
              <a:fillRect/>
            </a:stretch>
          </a:blipFill>
        </p:spPr>
        <p:txBody>
          <a:bodyPr wrap="square" lIns="0" tIns="0" rIns="0" bIns="0" rtlCol="0"/>
          <a:lstStyle/>
          <a:p>
            <a:endParaRPr sz="1634"/>
          </a:p>
        </p:txBody>
      </p:sp>
      <p:sp>
        <p:nvSpPr>
          <p:cNvPr id="31" name="object 31"/>
          <p:cNvSpPr/>
          <p:nvPr/>
        </p:nvSpPr>
        <p:spPr>
          <a:xfrm>
            <a:off x="2413548" y="316735"/>
            <a:ext cx="7273860" cy="445367"/>
          </a:xfrm>
          <a:prstGeom prst="rect">
            <a:avLst/>
          </a:prstGeom>
          <a:blipFill>
            <a:blip r:embed="rId27" cstate="print"/>
            <a:stretch>
              <a:fillRect/>
            </a:stretch>
          </a:blipFill>
        </p:spPr>
        <p:txBody>
          <a:bodyPr wrap="square" lIns="0" tIns="0" rIns="0" bIns="0" rtlCol="0"/>
          <a:lstStyle/>
          <a:p>
            <a:endParaRPr sz="1634"/>
          </a:p>
        </p:txBody>
      </p:sp>
      <p:sp>
        <p:nvSpPr>
          <p:cNvPr id="32" name="object 32"/>
          <p:cNvSpPr txBox="1">
            <a:spLocks noGrp="1"/>
          </p:cNvSpPr>
          <p:nvPr>
            <p:ph type="title"/>
          </p:nvPr>
        </p:nvSpPr>
        <p:spPr>
          <a:xfrm>
            <a:off x="5005069" y="366528"/>
            <a:ext cx="2094860" cy="335156"/>
          </a:xfrm>
          <a:prstGeom prst="rect">
            <a:avLst/>
          </a:prstGeom>
        </p:spPr>
        <p:txBody>
          <a:bodyPr vert="horz" wrap="square" lIns="0" tIns="0" rIns="0" bIns="0" rtlCol="0" anchor="t">
            <a:spAutoFit/>
          </a:bodyPr>
          <a:lstStyle/>
          <a:p>
            <a:pPr marL="11527"/>
            <a:r>
              <a:rPr sz="2178" spc="-5" dirty="0"/>
              <a:t>Notes</a:t>
            </a:r>
            <a:r>
              <a:rPr sz="2178" spc="-86" dirty="0"/>
              <a:t> </a:t>
            </a:r>
            <a:r>
              <a:rPr sz="2178" dirty="0"/>
              <a:t>annexes</a:t>
            </a:r>
            <a:endParaRPr sz="2178"/>
          </a:p>
        </p:txBody>
      </p:sp>
      <p:sp>
        <p:nvSpPr>
          <p:cNvPr id="33" name="object 33"/>
          <p:cNvSpPr/>
          <p:nvPr/>
        </p:nvSpPr>
        <p:spPr>
          <a:xfrm>
            <a:off x="4640150" y="3044030"/>
            <a:ext cx="5577224" cy="676809"/>
          </a:xfrm>
          <a:prstGeom prst="rect">
            <a:avLst/>
          </a:prstGeom>
          <a:blipFill>
            <a:blip r:embed="rId28" cstate="print"/>
            <a:stretch>
              <a:fillRect/>
            </a:stretch>
          </a:blipFill>
        </p:spPr>
        <p:txBody>
          <a:bodyPr wrap="square" lIns="0" tIns="0" rIns="0" bIns="0" rtlCol="0"/>
          <a:lstStyle/>
          <a:p>
            <a:endParaRPr sz="1634"/>
          </a:p>
        </p:txBody>
      </p:sp>
      <p:sp>
        <p:nvSpPr>
          <p:cNvPr id="34" name="object 34"/>
          <p:cNvSpPr txBox="1"/>
          <p:nvPr/>
        </p:nvSpPr>
        <p:spPr>
          <a:xfrm>
            <a:off x="5023049" y="3121253"/>
            <a:ext cx="682342"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2</a:t>
            </a:r>
            <a:endParaRPr sz="1452">
              <a:latin typeface="Times New Roman"/>
              <a:cs typeface="Times New Roman"/>
            </a:endParaRPr>
          </a:p>
        </p:txBody>
      </p:sp>
      <p:sp>
        <p:nvSpPr>
          <p:cNvPr id="35" name="object 35"/>
          <p:cNvSpPr txBox="1"/>
          <p:nvPr/>
        </p:nvSpPr>
        <p:spPr>
          <a:xfrm>
            <a:off x="6128167" y="3130013"/>
            <a:ext cx="3313163" cy="251479"/>
          </a:xfrm>
          <a:prstGeom prst="rect">
            <a:avLst/>
          </a:prstGeom>
        </p:spPr>
        <p:txBody>
          <a:bodyPr vert="horz" wrap="square" lIns="0" tIns="0" rIns="0" bIns="0" rtlCol="0">
            <a:spAutoFit/>
          </a:bodyPr>
          <a:lstStyle/>
          <a:p>
            <a:pPr marL="11527"/>
            <a:r>
              <a:rPr sz="1634" b="1" spc="-14" dirty="0">
                <a:latin typeface="Times New Roman"/>
                <a:cs typeface="Times New Roman"/>
              </a:rPr>
              <a:t>INFORMATIONS</a:t>
            </a:r>
            <a:r>
              <a:rPr sz="1634" b="1" spc="-54" dirty="0">
                <a:latin typeface="Times New Roman"/>
                <a:cs typeface="Times New Roman"/>
              </a:rPr>
              <a:t> </a:t>
            </a:r>
            <a:r>
              <a:rPr sz="1634" b="1" spc="-18" dirty="0">
                <a:latin typeface="Times New Roman"/>
                <a:cs typeface="Times New Roman"/>
              </a:rPr>
              <a:t>OBLIGATOIRES</a:t>
            </a:r>
            <a:endParaRPr sz="1634">
              <a:latin typeface="Times New Roman"/>
              <a:cs typeface="Times New Roman"/>
            </a:endParaRPr>
          </a:p>
        </p:txBody>
      </p:sp>
      <p:sp>
        <p:nvSpPr>
          <p:cNvPr id="36" name="object 36"/>
          <p:cNvSpPr/>
          <p:nvPr/>
        </p:nvSpPr>
        <p:spPr>
          <a:xfrm>
            <a:off x="2027655" y="3027662"/>
            <a:ext cx="2630706" cy="1782849"/>
          </a:xfrm>
          <a:prstGeom prst="rect">
            <a:avLst/>
          </a:prstGeom>
          <a:blipFill>
            <a:blip r:embed="rId29" cstate="print"/>
            <a:stretch>
              <a:fillRect/>
            </a:stretch>
          </a:blipFill>
        </p:spPr>
        <p:txBody>
          <a:bodyPr wrap="square" lIns="0" tIns="0" rIns="0" bIns="0" rtlCol="0"/>
          <a:lstStyle/>
          <a:p>
            <a:endParaRPr sz="1634"/>
          </a:p>
        </p:txBody>
      </p:sp>
      <p:sp>
        <p:nvSpPr>
          <p:cNvPr id="37" name="object 37"/>
          <p:cNvSpPr/>
          <p:nvPr/>
        </p:nvSpPr>
        <p:spPr>
          <a:xfrm>
            <a:off x="5294599" y="3650069"/>
            <a:ext cx="4652835" cy="2325035"/>
          </a:xfrm>
          <a:prstGeom prst="rect">
            <a:avLst/>
          </a:prstGeom>
          <a:blipFill>
            <a:blip r:embed="rId30" cstate="print"/>
            <a:stretch>
              <a:fillRect/>
            </a:stretch>
          </a:blipFill>
        </p:spPr>
        <p:txBody>
          <a:bodyPr wrap="square" lIns="0" tIns="0" rIns="0" bIns="0" rtlCol="0"/>
          <a:lstStyle/>
          <a:p>
            <a:endParaRPr sz="1634"/>
          </a:p>
        </p:txBody>
      </p:sp>
      <p:sp>
        <p:nvSpPr>
          <p:cNvPr id="38" name="object 38"/>
          <p:cNvSpPr txBox="1"/>
          <p:nvPr/>
        </p:nvSpPr>
        <p:spPr>
          <a:xfrm>
            <a:off x="2394277" y="3836522"/>
            <a:ext cx="7642924" cy="2539862"/>
          </a:xfrm>
          <a:prstGeom prst="rect">
            <a:avLst/>
          </a:prstGeom>
        </p:spPr>
        <p:txBody>
          <a:bodyPr vert="horz" wrap="square" lIns="0" tIns="0" rIns="0" bIns="0" rtlCol="0">
            <a:spAutoFit/>
          </a:bodyPr>
          <a:lstStyle/>
          <a:p>
            <a:pPr marL="11527" marR="5854320" indent="9221" algn="just"/>
            <a:r>
              <a:rPr sz="1815" b="1" dirty="0">
                <a:solidFill>
                  <a:srgbClr val="FFFFFF"/>
                </a:solidFill>
                <a:latin typeface="Bookman Old Style"/>
                <a:cs typeface="Bookman Old Style"/>
              </a:rPr>
              <a:t>Déclaration de  conformité au  SYSCOHADA</a:t>
            </a:r>
            <a:endParaRPr sz="1815" dirty="0">
              <a:latin typeface="Bookman Old Style"/>
              <a:cs typeface="Bookman Old Style"/>
            </a:endParaRPr>
          </a:p>
          <a:p>
            <a:pPr marL="3158266" algn="just">
              <a:lnSpc>
                <a:spcPts val="1983"/>
              </a:lnSpc>
            </a:pPr>
            <a:r>
              <a:rPr sz="1815" b="1" dirty="0">
                <a:latin typeface="Bookman Old Style"/>
                <a:cs typeface="Bookman Old Style"/>
              </a:rPr>
              <a:t>Les états </a:t>
            </a:r>
            <a:r>
              <a:rPr sz="1815" b="1" spc="-5" dirty="0">
                <a:latin typeface="Bookman Old Style"/>
                <a:cs typeface="Bookman Old Style"/>
              </a:rPr>
              <a:t>financiers sont </a:t>
            </a:r>
            <a:r>
              <a:rPr sz="1815" b="1" dirty="0">
                <a:latin typeface="Bookman Old Style"/>
                <a:cs typeface="Bookman Old Style"/>
              </a:rPr>
              <a:t>établis   </a:t>
            </a:r>
            <a:r>
              <a:rPr sz="1815" b="1" spc="245" dirty="0">
                <a:latin typeface="Bookman Old Style"/>
                <a:cs typeface="Bookman Old Style"/>
              </a:rPr>
              <a:t> </a:t>
            </a:r>
            <a:r>
              <a:rPr sz="1815" b="1" spc="-5" dirty="0">
                <a:latin typeface="Bookman Old Style"/>
                <a:cs typeface="Bookman Old Style"/>
              </a:rPr>
              <a:t>en</a:t>
            </a:r>
            <a:endParaRPr sz="1815" dirty="0">
              <a:latin typeface="Bookman Old Style"/>
              <a:cs typeface="Bookman Old Style"/>
            </a:endParaRPr>
          </a:p>
          <a:p>
            <a:pPr marL="3158266" marR="4611" algn="just"/>
            <a:r>
              <a:rPr sz="1815" b="1" dirty="0">
                <a:latin typeface="Bookman Old Style"/>
                <a:cs typeface="Bookman Old Style"/>
              </a:rPr>
              <a:t>conformité avec le </a:t>
            </a:r>
            <a:r>
              <a:rPr sz="1815" b="1" spc="-5" dirty="0">
                <a:latin typeface="Bookman Old Style"/>
                <a:cs typeface="Bookman Old Style"/>
              </a:rPr>
              <a:t>Système  comptable </a:t>
            </a:r>
            <a:r>
              <a:rPr sz="1815" b="1" dirty="0">
                <a:latin typeface="Bookman Old Style"/>
                <a:cs typeface="Bookman Old Style"/>
              </a:rPr>
              <a:t>OHADA et </a:t>
            </a:r>
            <a:r>
              <a:rPr sz="1815" b="1" spc="-5" dirty="0">
                <a:latin typeface="Bookman Old Style"/>
                <a:cs typeface="Bookman Old Style"/>
              </a:rPr>
              <a:t>l'Acte uniforme  </a:t>
            </a:r>
            <a:r>
              <a:rPr sz="1815" b="1" dirty="0">
                <a:latin typeface="Bookman Old Style"/>
                <a:cs typeface="Bookman Old Style"/>
              </a:rPr>
              <a:t>relatif au droit </a:t>
            </a:r>
            <a:r>
              <a:rPr sz="1815" b="1" spc="-5" dirty="0">
                <a:latin typeface="Bookman Old Style"/>
                <a:cs typeface="Bookman Old Style"/>
              </a:rPr>
              <a:t>comptable </a:t>
            </a:r>
            <a:r>
              <a:rPr sz="1815" b="1" spc="-9" dirty="0">
                <a:latin typeface="Bookman Old Style"/>
                <a:cs typeface="Bookman Old Style"/>
              </a:rPr>
              <a:t>et </a:t>
            </a:r>
            <a:r>
              <a:rPr sz="1815" b="1" dirty="0">
                <a:latin typeface="Bookman Old Style"/>
                <a:cs typeface="Bookman Old Style"/>
              </a:rPr>
              <a:t>à  l'information</a:t>
            </a:r>
            <a:r>
              <a:rPr sz="1815" b="1" spc="-95" dirty="0">
                <a:latin typeface="Bookman Old Style"/>
                <a:cs typeface="Bookman Old Style"/>
              </a:rPr>
              <a:t> </a:t>
            </a:r>
            <a:r>
              <a:rPr sz="1815" b="1" dirty="0">
                <a:latin typeface="Bookman Old Style"/>
                <a:cs typeface="Bookman Old Style"/>
              </a:rPr>
              <a:t>financière.</a:t>
            </a:r>
            <a:endParaRPr sz="1815" dirty="0">
              <a:latin typeface="Bookman Old Style"/>
              <a:cs typeface="Bookman Old Style"/>
            </a:endParaRPr>
          </a:p>
          <a:p>
            <a:pPr>
              <a:spcBef>
                <a:spcPts val="9"/>
              </a:spcBef>
            </a:pPr>
            <a:endParaRPr sz="2133" dirty="0">
              <a:latin typeface="Times New Roman"/>
              <a:cs typeface="Times New Roman"/>
            </a:endParaRPr>
          </a:p>
        </p:txBody>
      </p:sp>
      <p:sp>
        <p:nvSpPr>
          <p:cNvPr id="39" name="object 39"/>
          <p:cNvSpPr/>
          <p:nvPr/>
        </p:nvSpPr>
        <p:spPr>
          <a:xfrm>
            <a:off x="4466105" y="814662"/>
            <a:ext cx="5666783" cy="838520"/>
          </a:xfrm>
          <a:custGeom>
            <a:avLst/>
            <a:gdLst/>
            <a:ahLst/>
            <a:cxnLst/>
            <a:rect l="l" t="t" r="r" b="b"/>
            <a:pathLst>
              <a:path w="6243955" h="923925">
                <a:moveTo>
                  <a:pt x="0" y="0"/>
                </a:moveTo>
                <a:lnTo>
                  <a:pt x="0" y="923543"/>
                </a:lnTo>
                <a:lnTo>
                  <a:pt x="6243827" y="923543"/>
                </a:lnTo>
                <a:lnTo>
                  <a:pt x="6243827" y="0"/>
                </a:lnTo>
                <a:lnTo>
                  <a:pt x="0" y="0"/>
                </a:lnTo>
                <a:close/>
              </a:path>
            </a:pathLst>
          </a:custGeom>
          <a:solidFill>
            <a:srgbClr val="FABF8F"/>
          </a:solidFill>
        </p:spPr>
        <p:txBody>
          <a:bodyPr wrap="square" lIns="0" tIns="0" rIns="0" bIns="0" rtlCol="0"/>
          <a:lstStyle/>
          <a:p>
            <a:endParaRPr sz="1634"/>
          </a:p>
        </p:txBody>
      </p:sp>
      <p:sp>
        <p:nvSpPr>
          <p:cNvPr id="40" name="object 40"/>
          <p:cNvSpPr/>
          <p:nvPr/>
        </p:nvSpPr>
        <p:spPr>
          <a:xfrm>
            <a:off x="2109260" y="814661"/>
            <a:ext cx="1688797" cy="1568465"/>
          </a:xfrm>
          <a:prstGeom prst="rect">
            <a:avLst/>
          </a:prstGeom>
          <a:blipFill>
            <a:blip r:embed="rId31" cstate="print"/>
            <a:stretch>
              <a:fillRect/>
            </a:stretch>
          </a:blipFill>
        </p:spPr>
        <p:txBody>
          <a:bodyPr wrap="square" lIns="0" tIns="0" rIns="0" bIns="0" rtlCol="0"/>
          <a:lstStyle/>
          <a:p>
            <a:endParaRPr sz="1634"/>
          </a:p>
        </p:txBody>
      </p:sp>
      <p:sp>
        <p:nvSpPr>
          <p:cNvPr id="41" name="object 41"/>
          <p:cNvSpPr/>
          <p:nvPr/>
        </p:nvSpPr>
        <p:spPr>
          <a:xfrm>
            <a:off x="4265552" y="1795297"/>
            <a:ext cx="5975105" cy="980867"/>
          </a:xfrm>
          <a:custGeom>
            <a:avLst/>
            <a:gdLst/>
            <a:ahLst/>
            <a:cxnLst/>
            <a:rect l="l" t="t" r="r" b="b"/>
            <a:pathLst>
              <a:path w="6583680" h="1080770">
                <a:moveTo>
                  <a:pt x="30479" y="615072"/>
                </a:moveTo>
                <a:lnTo>
                  <a:pt x="30479" y="466612"/>
                </a:lnTo>
                <a:lnTo>
                  <a:pt x="0" y="491104"/>
                </a:lnTo>
                <a:lnTo>
                  <a:pt x="0" y="590691"/>
                </a:lnTo>
                <a:lnTo>
                  <a:pt x="30479" y="615072"/>
                </a:lnTo>
                <a:close/>
              </a:path>
              <a:path w="6583680" h="1080770">
                <a:moveTo>
                  <a:pt x="6553199" y="615072"/>
                </a:moveTo>
                <a:lnTo>
                  <a:pt x="6553199" y="466612"/>
                </a:lnTo>
                <a:lnTo>
                  <a:pt x="6537959" y="454493"/>
                </a:lnTo>
                <a:lnTo>
                  <a:pt x="6507479" y="430525"/>
                </a:lnTo>
                <a:lnTo>
                  <a:pt x="6476999" y="406937"/>
                </a:lnTo>
                <a:lnTo>
                  <a:pt x="6446519" y="383755"/>
                </a:lnTo>
                <a:lnTo>
                  <a:pt x="6416039" y="372324"/>
                </a:lnTo>
                <a:lnTo>
                  <a:pt x="6400799" y="361004"/>
                </a:lnTo>
                <a:lnTo>
                  <a:pt x="6339839" y="338708"/>
                </a:lnTo>
                <a:lnTo>
                  <a:pt x="6278879" y="316892"/>
                </a:lnTo>
                <a:lnTo>
                  <a:pt x="6217919" y="295582"/>
                </a:lnTo>
                <a:lnTo>
                  <a:pt x="6156959" y="274802"/>
                </a:lnTo>
                <a:lnTo>
                  <a:pt x="6080759" y="254578"/>
                </a:lnTo>
                <a:lnTo>
                  <a:pt x="6050279" y="244681"/>
                </a:lnTo>
                <a:lnTo>
                  <a:pt x="6004559" y="234933"/>
                </a:lnTo>
                <a:lnTo>
                  <a:pt x="5958839" y="225336"/>
                </a:lnTo>
                <a:lnTo>
                  <a:pt x="5913119" y="215894"/>
                </a:lnTo>
                <a:lnTo>
                  <a:pt x="5882639" y="206608"/>
                </a:lnTo>
                <a:lnTo>
                  <a:pt x="5836919" y="197484"/>
                </a:lnTo>
                <a:lnTo>
                  <a:pt x="5791199" y="188523"/>
                </a:lnTo>
                <a:lnTo>
                  <a:pt x="5745479" y="179730"/>
                </a:lnTo>
                <a:lnTo>
                  <a:pt x="5684519" y="171106"/>
                </a:lnTo>
                <a:lnTo>
                  <a:pt x="5638799" y="162655"/>
                </a:lnTo>
                <a:lnTo>
                  <a:pt x="5593079" y="154380"/>
                </a:lnTo>
                <a:lnTo>
                  <a:pt x="5532119" y="146285"/>
                </a:lnTo>
                <a:lnTo>
                  <a:pt x="5486399" y="138372"/>
                </a:lnTo>
                <a:lnTo>
                  <a:pt x="5440679" y="130645"/>
                </a:lnTo>
                <a:lnTo>
                  <a:pt x="5379719" y="123107"/>
                </a:lnTo>
                <a:lnTo>
                  <a:pt x="5318759" y="115760"/>
                </a:lnTo>
                <a:lnTo>
                  <a:pt x="5273039" y="108608"/>
                </a:lnTo>
                <a:lnTo>
                  <a:pt x="5212079" y="101654"/>
                </a:lnTo>
                <a:lnTo>
                  <a:pt x="5151119" y="94902"/>
                </a:lnTo>
                <a:lnTo>
                  <a:pt x="5090159" y="88353"/>
                </a:lnTo>
                <a:lnTo>
                  <a:pt x="5029199" y="82012"/>
                </a:lnTo>
                <a:lnTo>
                  <a:pt x="4968239" y="75881"/>
                </a:lnTo>
                <a:lnTo>
                  <a:pt x="4907279" y="69965"/>
                </a:lnTo>
                <a:lnTo>
                  <a:pt x="4846319" y="64264"/>
                </a:lnTo>
                <a:lnTo>
                  <a:pt x="4785359" y="58784"/>
                </a:lnTo>
                <a:lnTo>
                  <a:pt x="4724399" y="53526"/>
                </a:lnTo>
                <a:lnTo>
                  <a:pt x="4648199" y="48495"/>
                </a:lnTo>
                <a:lnTo>
                  <a:pt x="4587239" y="43693"/>
                </a:lnTo>
                <a:lnTo>
                  <a:pt x="4526279" y="39123"/>
                </a:lnTo>
                <a:lnTo>
                  <a:pt x="4450079" y="34789"/>
                </a:lnTo>
                <a:lnTo>
                  <a:pt x="4389119" y="30693"/>
                </a:lnTo>
                <a:lnTo>
                  <a:pt x="4312919" y="26839"/>
                </a:lnTo>
                <a:lnTo>
                  <a:pt x="4251959" y="23229"/>
                </a:lnTo>
                <a:lnTo>
                  <a:pt x="4175759" y="19868"/>
                </a:lnTo>
                <a:lnTo>
                  <a:pt x="4099559" y="16757"/>
                </a:lnTo>
                <a:lnTo>
                  <a:pt x="4038599" y="13901"/>
                </a:lnTo>
                <a:lnTo>
                  <a:pt x="3962399" y="11302"/>
                </a:lnTo>
                <a:lnTo>
                  <a:pt x="3886199" y="8963"/>
                </a:lnTo>
                <a:lnTo>
                  <a:pt x="3809999" y="6887"/>
                </a:lnTo>
                <a:lnTo>
                  <a:pt x="3733799" y="5079"/>
                </a:lnTo>
                <a:lnTo>
                  <a:pt x="3672839" y="3540"/>
                </a:lnTo>
                <a:lnTo>
                  <a:pt x="3596639" y="2274"/>
                </a:lnTo>
                <a:lnTo>
                  <a:pt x="3520439" y="1283"/>
                </a:lnTo>
                <a:lnTo>
                  <a:pt x="3444239" y="572"/>
                </a:lnTo>
                <a:lnTo>
                  <a:pt x="3368039" y="143"/>
                </a:lnTo>
                <a:lnTo>
                  <a:pt x="3291839" y="0"/>
                </a:lnTo>
                <a:lnTo>
                  <a:pt x="3215639" y="143"/>
                </a:lnTo>
                <a:lnTo>
                  <a:pt x="3139439" y="572"/>
                </a:lnTo>
                <a:lnTo>
                  <a:pt x="3063239" y="1283"/>
                </a:lnTo>
                <a:lnTo>
                  <a:pt x="2987039" y="2274"/>
                </a:lnTo>
                <a:lnTo>
                  <a:pt x="2910839" y="3540"/>
                </a:lnTo>
                <a:lnTo>
                  <a:pt x="2834639" y="5079"/>
                </a:lnTo>
                <a:lnTo>
                  <a:pt x="2758439" y="6887"/>
                </a:lnTo>
                <a:lnTo>
                  <a:pt x="2682239" y="8963"/>
                </a:lnTo>
                <a:lnTo>
                  <a:pt x="2621279" y="11302"/>
                </a:lnTo>
                <a:lnTo>
                  <a:pt x="2545079" y="13901"/>
                </a:lnTo>
                <a:lnTo>
                  <a:pt x="2468879" y="16757"/>
                </a:lnTo>
                <a:lnTo>
                  <a:pt x="2392679" y="19868"/>
                </a:lnTo>
                <a:lnTo>
                  <a:pt x="2331719" y="23229"/>
                </a:lnTo>
                <a:lnTo>
                  <a:pt x="2255519" y="26839"/>
                </a:lnTo>
                <a:lnTo>
                  <a:pt x="2194559" y="30693"/>
                </a:lnTo>
                <a:lnTo>
                  <a:pt x="2118359" y="34789"/>
                </a:lnTo>
                <a:lnTo>
                  <a:pt x="2057399" y="39123"/>
                </a:lnTo>
                <a:lnTo>
                  <a:pt x="1981199" y="43693"/>
                </a:lnTo>
                <a:lnTo>
                  <a:pt x="1920239" y="48495"/>
                </a:lnTo>
                <a:lnTo>
                  <a:pt x="1859279" y="53526"/>
                </a:lnTo>
                <a:lnTo>
                  <a:pt x="1798319" y="58784"/>
                </a:lnTo>
                <a:lnTo>
                  <a:pt x="1722119" y="64264"/>
                </a:lnTo>
                <a:lnTo>
                  <a:pt x="1661159" y="69965"/>
                </a:lnTo>
                <a:lnTo>
                  <a:pt x="1600199" y="75881"/>
                </a:lnTo>
                <a:lnTo>
                  <a:pt x="1539239" y="82012"/>
                </a:lnTo>
                <a:lnTo>
                  <a:pt x="1478279" y="88353"/>
                </a:lnTo>
                <a:lnTo>
                  <a:pt x="1417319" y="94902"/>
                </a:lnTo>
                <a:lnTo>
                  <a:pt x="1371599" y="101654"/>
                </a:lnTo>
                <a:lnTo>
                  <a:pt x="1310639" y="108608"/>
                </a:lnTo>
                <a:lnTo>
                  <a:pt x="1249679" y="115760"/>
                </a:lnTo>
                <a:lnTo>
                  <a:pt x="1188719" y="123107"/>
                </a:lnTo>
                <a:lnTo>
                  <a:pt x="1142999" y="130645"/>
                </a:lnTo>
                <a:lnTo>
                  <a:pt x="1082039" y="138372"/>
                </a:lnTo>
                <a:lnTo>
                  <a:pt x="1036319" y="146285"/>
                </a:lnTo>
                <a:lnTo>
                  <a:pt x="975359" y="154380"/>
                </a:lnTo>
                <a:lnTo>
                  <a:pt x="929639" y="162655"/>
                </a:lnTo>
                <a:lnTo>
                  <a:pt x="883919" y="171106"/>
                </a:lnTo>
                <a:lnTo>
                  <a:pt x="838199" y="179730"/>
                </a:lnTo>
                <a:lnTo>
                  <a:pt x="792479" y="188523"/>
                </a:lnTo>
                <a:lnTo>
                  <a:pt x="746759" y="197484"/>
                </a:lnTo>
                <a:lnTo>
                  <a:pt x="701039" y="206608"/>
                </a:lnTo>
                <a:lnTo>
                  <a:pt x="655319" y="215894"/>
                </a:lnTo>
                <a:lnTo>
                  <a:pt x="609599" y="225336"/>
                </a:lnTo>
                <a:lnTo>
                  <a:pt x="563879" y="234933"/>
                </a:lnTo>
                <a:lnTo>
                  <a:pt x="533399" y="244681"/>
                </a:lnTo>
                <a:lnTo>
                  <a:pt x="487679" y="254578"/>
                </a:lnTo>
                <a:lnTo>
                  <a:pt x="457199" y="264619"/>
                </a:lnTo>
                <a:lnTo>
                  <a:pt x="411479" y="274802"/>
                </a:lnTo>
                <a:lnTo>
                  <a:pt x="380999" y="285124"/>
                </a:lnTo>
                <a:lnTo>
                  <a:pt x="320039" y="306172"/>
                </a:lnTo>
                <a:lnTo>
                  <a:pt x="259079" y="327738"/>
                </a:lnTo>
                <a:lnTo>
                  <a:pt x="198119" y="349797"/>
                </a:lnTo>
                <a:lnTo>
                  <a:pt x="182879" y="361004"/>
                </a:lnTo>
                <a:lnTo>
                  <a:pt x="152399" y="372324"/>
                </a:lnTo>
                <a:lnTo>
                  <a:pt x="137159" y="383755"/>
                </a:lnTo>
                <a:lnTo>
                  <a:pt x="106679" y="395294"/>
                </a:lnTo>
                <a:lnTo>
                  <a:pt x="91439" y="406937"/>
                </a:lnTo>
                <a:lnTo>
                  <a:pt x="76199" y="418682"/>
                </a:lnTo>
                <a:lnTo>
                  <a:pt x="60959" y="430525"/>
                </a:lnTo>
                <a:lnTo>
                  <a:pt x="30479" y="454493"/>
                </a:lnTo>
                <a:lnTo>
                  <a:pt x="30479" y="627138"/>
                </a:lnTo>
                <a:lnTo>
                  <a:pt x="60959" y="651005"/>
                </a:lnTo>
                <a:lnTo>
                  <a:pt x="91439" y="674498"/>
                </a:lnTo>
                <a:lnTo>
                  <a:pt x="137159" y="697591"/>
                </a:lnTo>
                <a:lnTo>
                  <a:pt x="152399" y="708979"/>
                </a:lnTo>
                <a:lnTo>
                  <a:pt x="182879" y="720259"/>
                </a:lnTo>
                <a:lnTo>
                  <a:pt x="198119" y="731426"/>
                </a:lnTo>
                <a:lnTo>
                  <a:pt x="228599" y="742478"/>
                </a:lnTo>
                <a:lnTo>
                  <a:pt x="289559" y="764221"/>
                </a:lnTo>
                <a:lnTo>
                  <a:pt x="350519" y="785465"/>
                </a:lnTo>
                <a:lnTo>
                  <a:pt x="411479" y="806184"/>
                </a:lnTo>
                <a:lnTo>
                  <a:pt x="457199" y="816338"/>
                </a:lnTo>
                <a:lnTo>
                  <a:pt x="487679" y="826352"/>
                </a:lnTo>
                <a:lnTo>
                  <a:pt x="533399" y="836222"/>
                </a:lnTo>
                <a:lnTo>
                  <a:pt x="563879" y="845945"/>
                </a:lnTo>
                <a:lnTo>
                  <a:pt x="609599" y="855517"/>
                </a:lnTo>
                <a:lnTo>
                  <a:pt x="655319" y="864937"/>
                </a:lnTo>
                <a:lnTo>
                  <a:pt x="701039" y="874200"/>
                </a:lnTo>
                <a:lnTo>
                  <a:pt x="746759" y="883303"/>
                </a:lnTo>
                <a:lnTo>
                  <a:pt x="792479" y="892244"/>
                </a:lnTo>
                <a:lnTo>
                  <a:pt x="838199" y="901019"/>
                </a:lnTo>
                <a:lnTo>
                  <a:pt x="883919" y="909625"/>
                </a:lnTo>
                <a:lnTo>
                  <a:pt x="929639" y="918059"/>
                </a:lnTo>
                <a:lnTo>
                  <a:pt x="975359" y="926317"/>
                </a:lnTo>
                <a:lnTo>
                  <a:pt x="1036319" y="934397"/>
                </a:lnTo>
                <a:lnTo>
                  <a:pt x="1082039" y="942296"/>
                </a:lnTo>
                <a:lnTo>
                  <a:pt x="1142999" y="950009"/>
                </a:lnTo>
                <a:lnTo>
                  <a:pt x="1188719" y="957535"/>
                </a:lnTo>
                <a:lnTo>
                  <a:pt x="1249679" y="964870"/>
                </a:lnTo>
                <a:lnTo>
                  <a:pt x="1310639" y="972011"/>
                </a:lnTo>
                <a:lnTo>
                  <a:pt x="1371599" y="978954"/>
                </a:lnTo>
                <a:lnTo>
                  <a:pt x="1417319" y="985697"/>
                </a:lnTo>
                <a:lnTo>
                  <a:pt x="1478279" y="992237"/>
                </a:lnTo>
                <a:lnTo>
                  <a:pt x="1539239" y="998569"/>
                </a:lnTo>
                <a:lnTo>
                  <a:pt x="1600199" y="1004692"/>
                </a:lnTo>
                <a:lnTo>
                  <a:pt x="1661159" y="1010602"/>
                </a:lnTo>
                <a:lnTo>
                  <a:pt x="1722119" y="1016296"/>
                </a:lnTo>
                <a:lnTo>
                  <a:pt x="1798319" y="1021770"/>
                </a:lnTo>
                <a:lnTo>
                  <a:pt x="1859279" y="1027023"/>
                </a:lnTo>
                <a:lnTo>
                  <a:pt x="1920239" y="1032049"/>
                </a:lnTo>
                <a:lnTo>
                  <a:pt x="1981199" y="1036847"/>
                </a:lnTo>
                <a:lnTo>
                  <a:pt x="2057399" y="1041413"/>
                </a:lnTo>
                <a:lnTo>
                  <a:pt x="2118359" y="1045744"/>
                </a:lnTo>
                <a:lnTo>
                  <a:pt x="2194559" y="1049836"/>
                </a:lnTo>
                <a:lnTo>
                  <a:pt x="2255519" y="1053688"/>
                </a:lnTo>
                <a:lnTo>
                  <a:pt x="2331719" y="1057295"/>
                </a:lnTo>
                <a:lnTo>
                  <a:pt x="2392679" y="1060655"/>
                </a:lnTo>
                <a:lnTo>
                  <a:pt x="2468879" y="1063764"/>
                </a:lnTo>
                <a:lnTo>
                  <a:pt x="2545079" y="1066619"/>
                </a:lnTo>
                <a:lnTo>
                  <a:pt x="2621279" y="1069217"/>
                </a:lnTo>
                <a:lnTo>
                  <a:pt x="2682239" y="1071554"/>
                </a:lnTo>
                <a:lnTo>
                  <a:pt x="2758439" y="1073629"/>
                </a:lnTo>
                <a:lnTo>
                  <a:pt x="2834639" y="1075437"/>
                </a:lnTo>
                <a:lnTo>
                  <a:pt x="2910839" y="1076976"/>
                </a:lnTo>
                <a:lnTo>
                  <a:pt x="2987039" y="1078242"/>
                </a:lnTo>
                <a:lnTo>
                  <a:pt x="3063239" y="1079232"/>
                </a:lnTo>
                <a:lnTo>
                  <a:pt x="3139439" y="1079943"/>
                </a:lnTo>
                <a:lnTo>
                  <a:pt x="3215639" y="1080372"/>
                </a:lnTo>
                <a:lnTo>
                  <a:pt x="3291839" y="1080515"/>
                </a:lnTo>
                <a:lnTo>
                  <a:pt x="3368039" y="1080372"/>
                </a:lnTo>
                <a:lnTo>
                  <a:pt x="3444239" y="1079943"/>
                </a:lnTo>
                <a:lnTo>
                  <a:pt x="3520439" y="1079232"/>
                </a:lnTo>
                <a:lnTo>
                  <a:pt x="3596639" y="1078242"/>
                </a:lnTo>
                <a:lnTo>
                  <a:pt x="3672839" y="1076976"/>
                </a:lnTo>
                <a:lnTo>
                  <a:pt x="3733799" y="1075437"/>
                </a:lnTo>
                <a:lnTo>
                  <a:pt x="3809999" y="1073629"/>
                </a:lnTo>
                <a:lnTo>
                  <a:pt x="3886199" y="1071554"/>
                </a:lnTo>
                <a:lnTo>
                  <a:pt x="3962399" y="1069217"/>
                </a:lnTo>
                <a:lnTo>
                  <a:pt x="4038599" y="1066619"/>
                </a:lnTo>
                <a:lnTo>
                  <a:pt x="4099559" y="1063764"/>
                </a:lnTo>
                <a:lnTo>
                  <a:pt x="4175759" y="1060655"/>
                </a:lnTo>
                <a:lnTo>
                  <a:pt x="4251959" y="1057295"/>
                </a:lnTo>
                <a:lnTo>
                  <a:pt x="4312919" y="1053688"/>
                </a:lnTo>
                <a:lnTo>
                  <a:pt x="4389119" y="1049836"/>
                </a:lnTo>
                <a:lnTo>
                  <a:pt x="4450079" y="1045744"/>
                </a:lnTo>
                <a:lnTo>
                  <a:pt x="4526279" y="1041413"/>
                </a:lnTo>
                <a:lnTo>
                  <a:pt x="4587239" y="1036847"/>
                </a:lnTo>
                <a:lnTo>
                  <a:pt x="4648199" y="1032049"/>
                </a:lnTo>
                <a:lnTo>
                  <a:pt x="4724399" y="1027023"/>
                </a:lnTo>
                <a:lnTo>
                  <a:pt x="4785359" y="1021770"/>
                </a:lnTo>
                <a:lnTo>
                  <a:pt x="4846319" y="1016296"/>
                </a:lnTo>
                <a:lnTo>
                  <a:pt x="4907279" y="1010602"/>
                </a:lnTo>
                <a:lnTo>
                  <a:pt x="4968239" y="1004692"/>
                </a:lnTo>
                <a:lnTo>
                  <a:pt x="5029199" y="998569"/>
                </a:lnTo>
                <a:lnTo>
                  <a:pt x="5090159" y="992237"/>
                </a:lnTo>
                <a:lnTo>
                  <a:pt x="5151119" y="985697"/>
                </a:lnTo>
                <a:lnTo>
                  <a:pt x="5212079" y="978954"/>
                </a:lnTo>
                <a:lnTo>
                  <a:pt x="5273039" y="972011"/>
                </a:lnTo>
                <a:lnTo>
                  <a:pt x="5318759" y="964870"/>
                </a:lnTo>
                <a:lnTo>
                  <a:pt x="5379719" y="957535"/>
                </a:lnTo>
                <a:lnTo>
                  <a:pt x="5440679" y="950009"/>
                </a:lnTo>
                <a:lnTo>
                  <a:pt x="5486399" y="942296"/>
                </a:lnTo>
                <a:lnTo>
                  <a:pt x="5532119" y="934397"/>
                </a:lnTo>
                <a:lnTo>
                  <a:pt x="5593079" y="926317"/>
                </a:lnTo>
                <a:lnTo>
                  <a:pt x="5638799" y="918059"/>
                </a:lnTo>
                <a:lnTo>
                  <a:pt x="5684519" y="909625"/>
                </a:lnTo>
                <a:lnTo>
                  <a:pt x="5745479" y="901019"/>
                </a:lnTo>
                <a:lnTo>
                  <a:pt x="5791199" y="892244"/>
                </a:lnTo>
                <a:lnTo>
                  <a:pt x="5836919" y="883303"/>
                </a:lnTo>
                <a:lnTo>
                  <a:pt x="5882639" y="874200"/>
                </a:lnTo>
                <a:lnTo>
                  <a:pt x="5913119" y="864937"/>
                </a:lnTo>
                <a:lnTo>
                  <a:pt x="5958839" y="855517"/>
                </a:lnTo>
                <a:lnTo>
                  <a:pt x="6004559" y="845945"/>
                </a:lnTo>
                <a:lnTo>
                  <a:pt x="6050279" y="836222"/>
                </a:lnTo>
                <a:lnTo>
                  <a:pt x="6080759" y="826352"/>
                </a:lnTo>
                <a:lnTo>
                  <a:pt x="6126479" y="816338"/>
                </a:lnTo>
                <a:lnTo>
                  <a:pt x="6187439" y="795892"/>
                </a:lnTo>
                <a:lnTo>
                  <a:pt x="6248399" y="774907"/>
                </a:lnTo>
                <a:lnTo>
                  <a:pt x="6309359" y="753410"/>
                </a:lnTo>
                <a:lnTo>
                  <a:pt x="6370319" y="731426"/>
                </a:lnTo>
                <a:lnTo>
                  <a:pt x="6416039" y="708979"/>
                </a:lnTo>
                <a:lnTo>
                  <a:pt x="6446519" y="697591"/>
                </a:lnTo>
                <a:lnTo>
                  <a:pt x="6476999" y="674498"/>
                </a:lnTo>
                <a:lnTo>
                  <a:pt x="6507479" y="651005"/>
                </a:lnTo>
                <a:lnTo>
                  <a:pt x="6537959" y="627138"/>
                </a:lnTo>
                <a:lnTo>
                  <a:pt x="6553199" y="615072"/>
                </a:lnTo>
                <a:close/>
              </a:path>
              <a:path w="6583680" h="1080770">
                <a:moveTo>
                  <a:pt x="6568439" y="590691"/>
                </a:moveTo>
                <a:lnTo>
                  <a:pt x="6568439" y="491104"/>
                </a:lnTo>
                <a:lnTo>
                  <a:pt x="6553199" y="478817"/>
                </a:lnTo>
                <a:lnTo>
                  <a:pt x="6553199" y="602922"/>
                </a:lnTo>
                <a:lnTo>
                  <a:pt x="6568439" y="590691"/>
                </a:lnTo>
                <a:close/>
              </a:path>
              <a:path w="6583680" h="1080770">
                <a:moveTo>
                  <a:pt x="6583679" y="565998"/>
                </a:moveTo>
                <a:lnTo>
                  <a:pt x="6583679" y="515915"/>
                </a:lnTo>
                <a:lnTo>
                  <a:pt x="6568439" y="503472"/>
                </a:lnTo>
                <a:lnTo>
                  <a:pt x="6568439" y="578382"/>
                </a:lnTo>
                <a:lnTo>
                  <a:pt x="6583679" y="565998"/>
                </a:lnTo>
                <a:close/>
              </a:path>
            </a:pathLst>
          </a:custGeom>
          <a:solidFill>
            <a:srgbClr val="BF0000"/>
          </a:solidFill>
        </p:spPr>
        <p:txBody>
          <a:bodyPr wrap="square" lIns="0" tIns="0" rIns="0" bIns="0" rtlCol="0"/>
          <a:lstStyle/>
          <a:p>
            <a:endParaRPr sz="1634"/>
          </a:p>
        </p:txBody>
      </p:sp>
      <p:sp>
        <p:nvSpPr>
          <p:cNvPr id="42" name="object 42"/>
          <p:cNvSpPr/>
          <p:nvPr/>
        </p:nvSpPr>
        <p:spPr>
          <a:xfrm>
            <a:off x="4254487" y="1784233"/>
            <a:ext cx="5988936" cy="1002766"/>
          </a:xfrm>
          <a:custGeom>
            <a:avLst/>
            <a:gdLst/>
            <a:ahLst/>
            <a:cxnLst/>
            <a:rect l="l" t="t" r="r" b="b"/>
            <a:pathLst>
              <a:path w="6598920" h="1104900">
                <a:moveTo>
                  <a:pt x="6583679" y="629411"/>
                </a:moveTo>
                <a:lnTo>
                  <a:pt x="6583679" y="576071"/>
                </a:lnTo>
                <a:lnTo>
                  <a:pt x="6568439" y="589787"/>
                </a:lnTo>
                <a:lnTo>
                  <a:pt x="6568439" y="601979"/>
                </a:lnTo>
                <a:lnTo>
                  <a:pt x="6553199" y="614171"/>
                </a:lnTo>
                <a:lnTo>
                  <a:pt x="6553199" y="626363"/>
                </a:lnTo>
                <a:lnTo>
                  <a:pt x="6537959" y="638555"/>
                </a:lnTo>
                <a:lnTo>
                  <a:pt x="6522719" y="652271"/>
                </a:lnTo>
                <a:lnTo>
                  <a:pt x="6507479" y="664463"/>
                </a:lnTo>
                <a:lnTo>
                  <a:pt x="6476999" y="676655"/>
                </a:lnTo>
                <a:lnTo>
                  <a:pt x="6461759" y="690371"/>
                </a:lnTo>
                <a:lnTo>
                  <a:pt x="6446519" y="702563"/>
                </a:lnTo>
                <a:lnTo>
                  <a:pt x="6294119" y="763523"/>
                </a:lnTo>
                <a:lnTo>
                  <a:pt x="6263639" y="774191"/>
                </a:lnTo>
                <a:lnTo>
                  <a:pt x="6187439" y="798575"/>
                </a:lnTo>
                <a:lnTo>
                  <a:pt x="6156959" y="809243"/>
                </a:lnTo>
                <a:lnTo>
                  <a:pt x="6111239" y="819911"/>
                </a:lnTo>
                <a:lnTo>
                  <a:pt x="6065519" y="832103"/>
                </a:lnTo>
                <a:lnTo>
                  <a:pt x="5989319" y="853439"/>
                </a:lnTo>
                <a:lnTo>
                  <a:pt x="5943599" y="864107"/>
                </a:lnTo>
                <a:lnTo>
                  <a:pt x="5730239" y="903731"/>
                </a:lnTo>
                <a:lnTo>
                  <a:pt x="5516879" y="940307"/>
                </a:lnTo>
                <a:lnTo>
                  <a:pt x="5394959" y="957071"/>
                </a:lnTo>
                <a:lnTo>
                  <a:pt x="5273039" y="972311"/>
                </a:lnTo>
                <a:lnTo>
                  <a:pt x="5135879" y="987551"/>
                </a:lnTo>
                <a:lnTo>
                  <a:pt x="5013959" y="1001267"/>
                </a:lnTo>
                <a:lnTo>
                  <a:pt x="4861559" y="1014983"/>
                </a:lnTo>
                <a:lnTo>
                  <a:pt x="4724399" y="1027175"/>
                </a:lnTo>
                <a:lnTo>
                  <a:pt x="4587239" y="1037843"/>
                </a:lnTo>
                <a:lnTo>
                  <a:pt x="4282439" y="1056131"/>
                </a:lnTo>
                <a:lnTo>
                  <a:pt x="4130039" y="1063751"/>
                </a:lnTo>
                <a:lnTo>
                  <a:pt x="3962399" y="1069847"/>
                </a:lnTo>
                <a:lnTo>
                  <a:pt x="3794759" y="1074419"/>
                </a:lnTo>
                <a:lnTo>
                  <a:pt x="3642359" y="1077467"/>
                </a:lnTo>
                <a:lnTo>
                  <a:pt x="3307079" y="1080515"/>
                </a:lnTo>
                <a:lnTo>
                  <a:pt x="3124199" y="1078991"/>
                </a:lnTo>
                <a:lnTo>
                  <a:pt x="2956559" y="1077467"/>
                </a:lnTo>
                <a:lnTo>
                  <a:pt x="2804159" y="1074419"/>
                </a:lnTo>
                <a:lnTo>
                  <a:pt x="2636519" y="1069847"/>
                </a:lnTo>
                <a:lnTo>
                  <a:pt x="2484119" y="1063751"/>
                </a:lnTo>
                <a:lnTo>
                  <a:pt x="2316479" y="1056131"/>
                </a:lnTo>
                <a:lnTo>
                  <a:pt x="2011679" y="1037843"/>
                </a:lnTo>
                <a:lnTo>
                  <a:pt x="1874519" y="1027175"/>
                </a:lnTo>
                <a:lnTo>
                  <a:pt x="1737359" y="1014983"/>
                </a:lnTo>
                <a:lnTo>
                  <a:pt x="1463039" y="987551"/>
                </a:lnTo>
                <a:lnTo>
                  <a:pt x="1325879" y="972311"/>
                </a:lnTo>
                <a:lnTo>
                  <a:pt x="1203959" y="957071"/>
                </a:lnTo>
                <a:lnTo>
                  <a:pt x="1082039" y="940307"/>
                </a:lnTo>
                <a:lnTo>
                  <a:pt x="868679" y="903731"/>
                </a:lnTo>
                <a:lnTo>
                  <a:pt x="761999" y="883919"/>
                </a:lnTo>
                <a:lnTo>
                  <a:pt x="670559" y="862583"/>
                </a:lnTo>
                <a:lnTo>
                  <a:pt x="609599" y="853439"/>
                </a:lnTo>
                <a:lnTo>
                  <a:pt x="533399" y="832103"/>
                </a:lnTo>
                <a:lnTo>
                  <a:pt x="487679" y="819911"/>
                </a:lnTo>
                <a:lnTo>
                  <a:pt x="441959" y="809243"/>
                </a:lnTo>
                <a:lnTo>
                  <a:pt x="411479" y="798575"/>
                </a:lnTo>
                <a:lnTo>
                  <a:pt x="365759" y="786383"/>
                </a:lnTo>
                <a:lnTo>
                  <a:pt x="335279" y="774191"/>
                </a:lnTo>
                <a:lnTo>
                  <a:pt x="304799" y="763523"/>
                </a:lnTo>
                <a:lnTo>
                  <a:pt x="152399" y="702563"/>
                </a:lnTo>
                <a:lnTo>
                  <a:pt x="137159" y="688847"/>
                </a:lnTo>
                <a:lnTo>
                  <a:pt x="121919" y="676655"/>
                </a:lnTo>
                <a:lnTo>
                  <a:pt x="91439" y="664463"/>
                </a:lnTo>
                <a:lnTo>
                  <a:pt x="76199" y="650747"/>
                </a:lnTo>
                <a:lnTo>
                  <a:pt x="45719" y="626363"/>
                </a:lnTo>
                <a:lnTo>
                  <a:pt x="45719" y="612647"/>
                </a:lnTo>
                <a:lnTo>
                  <a:pt x="30479" y="588263"/>
                </a:lnTo>
                <a:lnTo>
                  <a:pt x="15239" y="576071"/>
                </a:lnTo>
                <a:lnTo>
                  <a:pt x="15239" y="490727"/>
                </a:lnTo>
                <a:lnTo>
                  <a:pt x="0" y="505967"/>
                </a:lnTo>
                <a:lnTo>
                  <a:pt x="0" y="600455"/>
                </a:lnTo>
                <a:lnTo>
                  <a:pt x="15239" y="615695"/>
                </a:lnTo>
                <a:lnTo>
                  <a:pt x="30479" y="629411"/>
                </a:lnTo>
                <a:lnTo>
                  <a:pt x="30479" y="644651"/>
                </a:lnTo>
                <a:lnTo>
                  <a:pt x="76199" y="685799"/>
                </a:lnTo>
                <a:lnTo>
                  <a:pt x="106679" y="697991"/>
                </a:lnTo>
                <a:lnTo>
                  <a:pt x="121919" y="711707"/>
                </a:lnTo>
                <a:lnTo>
                  <a:pt x="152399" y="723899"/>
                </a:lnTo>
                <a:lnTo>
                  <a:pt x="167639" y="737615"/>
                </a:lnTo>
                <a:lnTo>
                  <a:pt x="320039" y="798575"/>
                </a:lnTo>
                <a:lnTo>
                  <a:pt x="396239" y="822959"/>
                </a:lnTo>
                <a:lnTo>
                  <a:pt x="472439" y="844295"/>
                </a:lnTo>
                <a:lnTo>
                  <a:pt x="518159" y="856487"/>
                </a:lnTo>
                <a:lnTo>
                  <a:pt x="655319" y="888491"/>
                </a:lnTo>
                <a:lnTo>
                  <a:pt x="761999" y="908303"/>
                </a:lnTo>
                <a:lnTo>
                  <a:pt x="853439" y="928115"/>
                </a:lnTo>
                <a:lnTo>
                  <a:pt x="975359" y="946403"/>
                </a:lnTo>
                <a:lnTo>
                  <a:pt x="1082039" y="964691"/>
                </a:lnTo>
                <a:lnTo>
                  <a:pt x="1325879" y="998219"/>
                </a:lnTo>
                <a:lnTo>
                  <a:pt x="1463039" y="1013459"/>
                </a:lnTo>
                <a:lnTo>
                  <a:pt x="1584959" y="1027175"/>
                </a:lnTo>
                <a:lnTo>
                  <a:pt x="1722119" y="1040891"/>
                </a:lnTo>
                <a:lnTo>
                  <a:pt x="1874519" y="1051559"/>
                </a:lnTo>
                <a:lnTo>
                  <a:pt x="2011679" y="1062227"/>
                </a:lnTo>
                <a:lnTo>
                  <a:pt x="2164079" y="1072895"/>
                </a:lnTo>
                <a:lnTo>
                  <a:pt x="2316479" y="1080515"/>
                </a:lnTo>
                <a:lnTo>
                  <a:pt x="2484119" y="1088135"/>
                </a:lnTo>
                <a:lnTo>
                  <a:pt x="2636519" y="1094231"/>
                </a:lnTo>
                <a:lnTo>
                  <a:pt x="2804159" y="1098803"/>
                </a:lnTo>
                <a:lnTo>
                  <a:pt x="2956559" y="1103375"/>
                </a:lnTo>
                <a:lnTo>
                  <a:pt x="3124199" y="1104899"/>
                </a:lnTo>
                <a:lnTo>
                  <a:pt x="3474719" y="1104899"/>
                </a:lnTo>
                <a:lnTo>
                  <a:pt x="3642359" y="1103375"/>
                </a:lnTo>
                <a:lnTo>
                  <a:pt x="3794759" y="1098803"/>
                </a:lnTo>
                <a:lnTo>
                  <a:pt x="3962399" y="1094231"/>
                </a:lnTo>
                <a:lnTo>
                  <a:pt x="4130039" y="1088135"/>
                </a:lnTo>
                <a:lnTo>
                  <a:pt x="4434839" y="1072895"/>
                </a:lnTo>
                <a:lnTo>
                  <a:pt x="4587239" y="1062227"/>
                </a:lnTo>
                <a:lnTo>
                  <a:pt x="4724399" y="1051559"/>
                </a:lnTo>
                <a:lnTo>
                  <a:pt x="4876799" y="1040891"/>
                </a:lnTo>
                <a:lnTo>
                  <a:pt x="5013959" y="1027175"/>
                </a:lnTo>
                <a:lnTo>
                  <a:pt x="5135879" y="1013459"/>
                </a:lnTo>
                <a:lnTo>
                  <a:pt x="5273039" y="998219"/>
                </a:lnTo>
                <a:lnTo>
                  <a:pt x="5516879" y="964691"/>
                </a:lnTo>
                <a:lnTo>
                  <a:pt x="5638799" y="946403"/>
                </a:lnTo>
                <a:lnTo>
                  <a:pt x="5745479" y="928115"/>
                </a:lnTo>
                <a:lnTo>
                  <a:pt x="5852159" y="908303"/>
                </a:lnTo>
                <a:lnTo>
                  <a:pt x="5943599" y="888491"/>
                </a:lnTo>
                <a:lnTo>
                  <a:pt x="6080759" y="856487"/>
                </a:lnTo>
                <a:lnTo>
                  <a:pt x="6126479" y="844295"/>
                </a:lnTo>
                <a:lnTo>
                  <a:pt x="6156959" y="833627"/>
                </a:lnTo>
                <a:lnTo>
                  <a:pt x="6202679" y="821435"/>
                </a:lnTo>
                <a:lnTo>
                  <a:pt x="6233159" y="810767"/>
                </a:lnTo>
                <a:lnTo>
                  <a:pt x="6278879" y="798575"/>
                </a:lnTo>
                <a:lnTo>
                  <a:pt x="6431279" y="737615"/>
                </a:lnTo>
                <a:lnTo>
                  <a:pt x="6446519" y="723899"/>
                </a:lnTo>
                <a:lnTo>
                  <a:pt x="6476999" y="711707"/>
                </a:lnTo>
                <a:lnTo>
                  <a:pt x="6492239" y="697991"/>
                </a:lnTo>
                <a:lnTo>
                  <a:pt x="6522719" y="684275"/>
                </a:lnTo>
                <a:lnTo>
                  <a:pt x="6583679" y="629411"/>
                </a:lnTo>
                <a:close/>
              </a:path>
              <a:path w="6598920" h="1104900">
                <a:moveTo>
                  <a:pt x="6583679" y="528827"/>
                </a:moveTo>
                <a:lnTo>
                  <a:pt x="6583679" y="475487"/>
                </a:lnTo>
                <a:lnTo>
                  <a:pt x="6522719" y="420623"/>
                </a:lnTo>
                <a:lnTo>
                  <a:pt x="6492239" y="406907"/>
                </a:lnTo>
                <a:lnTo>
                  <a:pt x="6476999" y="393191"/>
                </a:lnTo>
                <a:lnTo>
                  <a:pt x="6446519" y="380999"/>
                </a:lnTo>
                <a:lnTo>
                  <a:pt x="6431279" y="367283"/>
                </a:lnTo>
                <a:lnTo>
                  <a:pt x="6278879" y="306323"/>
                </a:lnTo>
                <a:lnTo>
                  <a:pt x="6233159" y="294131"/>
                </a:lnTo>
                <a:lnTo>
                  <a:pt x="6202679" y="283463"/>
                </a:lnTo>
                <a:lnTo>
                  <a:pt x="6156959" y="271271"/>
                </a:lnTo>
                <a:lnTo>
                  <a:pt x="6126479" y="260603"/>
                </a:lnTo>
                <a:lnTo>
                  <a:pt x="6080759" y="249935"/>
                </a:lnTo>
                <a:lnTo>
                  <a:pt x="6035039" y="237743"/>
                </a:lnTo>
                <a:lnTo>
                  <a:pt x="5943599" y="216407"/>
                </a:lnTo>
                <a:lnTo>
                  <a:pt x="5836919" y="196595"/>
                </a:lnTo>
                <a:lnTo>
                  <a:pt x="5745479" y="176783"/>
                </a:lnTo>
                <a:lnTo>
                  <a:pt x="5638799" y="158495"/>
                </a:lnTo>
                <a:lnTo>
                  <a:pt x="5516879" y="140207"/>
                </a:lnTo>
                <a:lnTo>
                  <a:pt x="5273039" y="106679"/>
                </a:lnTo>
                <a:lnTo>
                  <a:pt x="5135879" y="91439"/>
                </a:lnTo>
                <a:lnTo>
                  <a:pt x="5013959" y="77723"/>
                </a:lnTo>
                <a:lnTo>
                  <a:pt x="4876799" y="65531"/>
                </a:lnTo>
                <a:lnTo>
                  <a:pt x="4724399" y="53339"/>
                </a:lnTo>
                <a:lnTo>
                  <a:pt x="4587239" y="42671"/>
                </a:lnTo>
                <a:lnTo>
                  <a:pt x="4434839" y="32003"/>
                </a:lnTo>
                <a:lnTo>
                  <a:pt x="4130039" y="16763"/>
                </a:lnTo>
                <a:lnTo>
                  <a:pt x="3962399" y="10667"/>
                </a:lnTo>
                <a:lnTo>
                  <a:pt x="3794759" y="6095"/>
                </a:lnTo>
                <a:lnTo>
                  <a:pt x="3642359" y="3047"/>
                </a:lnTo>
                <a:lnTo>
                  <a:pt x="3474719" y="0"/>
                </a:lnTo>
                <a:lnTo>
                  <a:pt x="3124199" y="0"/>
                </a:lnTo>
                <a:lnTo>
                  <a:pt x="2956559" y="3047"/>
                </a:lnTo>
                <a:lnTo>
                  <a:pt x="2804159" y="6095"/>
                </a:lnTo>
                <a:lnTo>
                  <a:pt x="2636519" y="10667"/>
                </a:lnTo>
                <a:lnTo>
                  <a:pt x="2468879" y="16763"/>
                </a:lnTo>
                <a:lnTo>
                  <a:pt x="2164079" y="32003"/>
                </a:lnTo>
                <a:lnTo>
                  <a:pt x="2011679" y="42671"/>
                </a:lnTo>
                <a:lnTo>
                  <a:pt x="1874519" y="53339"/>
                </a:lnTo>
                <a:lnTo>
                  <a:pt x="1722119" y="65531"/>
                </a:lnTo>
                <a:lnTo>
                  <a:pt x="1584959" y="77723"/>
                </a:lnTo>
                <a:lnTo>
                  <a:pt x="1463039" y="92963"/>
                </a:lnTo>
                <a:lnTo>
                  <a:pt x="1325879" y="106679"/>
                </a:lnTo>
                <a:lnTo>
                  <a:pt x="1082039" y="140207"/>
                </a:lnTo>
                <a:lnTo>
                  <a:pt x="975359" y="158495"/>
                </a:lnTo>
                <a:lnTo>
                  <a:pt x="853439" y="176783"/>
                </a:lnTo>
                <a:lnTo>
                  <a:pt x="761999" y="196595"/>
                </a:lnTo>
                <a:lnTo>
                  <a:pt x="655319" y="216407"/>
                </a:lnTo>
                <a:lnTo>
                  <a:pt x="563879" y="237743"/>
                </a:lnTo>
                <a:lnTo>
                  <a:pt x="518159" y="249935"/>
                </a:lnTo>
                <a:lnTo>
                  <a:pt x="472439" y="260603"/>
                </a:lnTo>
                <a:lnTo>
                  <a:pt x="441959" y="271271"/>
                </a:lnTo>
                <a:lnTo>
                  <a:pt x="396239" y="283463"/>
                </a:lnTo>
                <a:lnTo>
                  <a:pt x="365759" y="294131"/>
                </a:lnTo>
                <a:lnTo>
                  <a:pt x="320039" y="306323"/>
                </a:lnTo>
                <a:lnTo>
                  <a:pt x="198119" y="355091"/>
                </a:lnTo>
                <a:lnTo>
                  <a:pt x="152399" y="380999"/>
                </a:lnTo>
                <a:lnTo>
                  <a:pt x="121919" y="394715"/>
                </a:lnTo>
                <a:lnTo>
                  <a:pt x="106679" y="406907"/>
                </a:lnTo>
                <a:lnTo>
                  <a:pt x="76199" y="420623"/>
                </a:lnTo>
                <a:lnTo>
                  <a:pt x="30479" y="461771"/>
                </a:lnTo>
                <a:lnTo>
                  <a:pt x="15239" y="477011"/>
                </a:lnTo>
                <a:lnTo>
                  <a:pt x="15239" y="528827"/>
                </a:lnTo>
                <a:lnTo>
                  <a:pt x="30479" y="515111"/>
                </a:lnTo>
                <a:lnTo>
                  <a:pt x="30479" y="502919"/>
                </a:lnTo>
                <a:lnTo>
                  <a:pt x="60959" y="478535"/>
                </a:lnTo>
                <a:lnTo>
                  <a:pt x="60959" y="466343"/>
                </a:lnTo>
                <a:lnTo>
                  <a:pt x="76199" y="454151"/>
                </a:lnTo>
                <a:lnTo>
                  <a:pt x="91439" y="440435"/>
                </a:lnTo>
                <a:lnTo>
                  <a:pt x="121919" y="428243"/>
                </a:lnTo>
                <a:lnTo>
                  <a:pt x="137159" y="416051"/>
                </a:lnTo>
                <a:lnTo>
                  <a:pt x="167639" y="403859"/>
                </a:lnTo>
                <a:lnTo>
                  <a:pt x="182879" y="390143"/>
                </a:lnTo>
                <a:lnTo>
                  <a:pt x="274319" y="353567"/>
                </a:lnTo>
                <a:lnTo>
                  <a:pt x="304799" y="342899"/>
                </a:lnTo>
                <a:lnTo>
                  <a:pt x="365759" y="318515"/>
                </a:lnTo>
                <a:lnTo>
                  <a:pt x="411479" y="307847"/>
                </a:lnTo>
                <a:lnTo>
                  <a:pt x="441959" y="295655"/>
                </a:lnTo>
                <a:lnTo>
                  <a:pt x="533399" y="274319"/>
                </a:lnTo>
                <a:lnTo>
                  <a:pt x="609599" y="252983"/>
                </a:lnTo>
                <a:lnTo>
                  <a:pt x="670559" y="242315"/>
                </a:lnTo>
                <a:lnTo>
                  <a:pt x="761999" y="220979"/>
                </a:lnTo>
                <a:lnTo>
                  <a:pt x="868679" y="202691"/>
                </a:lnTo>
                <a:lnTo>
                  <a:pt x="975359" y="182879"/>
                </a:lnTo>
                <a:lnTo>
                  <a:pt x="1082039" y="166115"/>
                </a:lnTo>
                <a:lnTo>
                  <a:pt x="1203959" y="147827"/>
                </a:lnTo>
                <a:lnTo>
                  <a:pt x="1325879" y="132587"/>
                </a:lnTo>
                <a:lnTo>
                  <a:pt x="1463039" y="117347"/>
                </a:lnTo>
                <a:lnTo>
                  <a:pt x="1737359" y="89915"/>
                </a:lnTo>
                <a:lnTo>
                  <a:pt x="1874519" y="79247"/>
                </a:lnTo>
                <a:lnTo>
                  <a:pt x="2011679" y="67055"/>
                </a:lnTo>
                <a:lnTo>
                  <a:pt x="2164079" y="57911"/>
                </a:lnTo>
                <a:lnTo>
                  <a:pt x="2316479" y="50291"/>
                </a:lnTo>
                <a:lnTo>
                  <a:pt x="2484119" y="42671"/>
                </a:lnTo>
                <a:lnTo>
                  <a:pt x="2636519" y="36575"/>
                </a:lnTo>
                <a:lnTo>
                  <a:pt x="2804159" y="32003"/>
                </a:lnTo>
                <a:lnTo>
                  <a:pt x="2956559" y="27431"/>
                </a:lnTo>
                <a:lnTo>
                  <a:pt x="3124199" y="25907"/>
                </a:lnTo>
                <a:lnTo>
                  <a:pt x="3474719" y="25907"/>
                </a:lnTo>
                <a:lnTo>
                  <a:pt x="3642359" y="27431"/>
                </a:lnTo>
                <a:lnTo>
                  <a:pt x="3794759" y="32003"/>
                </a:lnTo>
                <a:lnTo>
                  <a:pt x="3962399" y="36575"/>
                </a:lnTo>
                <a:lnTo>
                  <a:pt x="4130039" y="42671"/>
                </a:lnTo>
                <a:lnTo>
                  <a:pt x="4434839" y="57911"/>
                </a:lnTo>
                <a:lnTo>
                  <a:pt x="4587239" y="67055"/>
                </a:lnTo>
                <a:lnTo>
                  <a:pt x="4724399" y="79247"/>
                </a:lnTo>
                <a:lnTo>
                  <a:pt x="4876799" y="89915"/>
                </a:lnTo>
                <a:lnTo>
                  <a:pt x="5013959" y="103631"/>
                </a:lnTo>
                <a:lnTo>
                  <a:pt x="5135879" y="117347"/>
                </a:lnTo>
                <a:lnTo>
                  <a:pt x="5273039" y="132587"/>
                </a:lnTo>
                <a:lnTo>
                  <a:pt x="5394959" y="147827"/>
                </a:lnTo>
                <a:lnTo>
                  <a:pt x="5516879" y="166115"/>
                </a:lnTo>
                <a:lnTo>
                  <a:pt x="5623559" y="182879"/>
                </a:lnTo>
                <a:lnTo>
                  <a:pt x="5730239" y="202691"/>
                </a:lnTo>
                <a:lnTo>
                  <a:pt x="5836919" y="220979"/>
                </a:lnTo>
                <a:lnTo>
                  <a:pt x="5943599" y="242315"/>
                </a:lnTo>
                <a:lnTo>
                  <a:pt x="5989319" y="252983"/>
                </a:lnTo>
                <a:lnTo>
                  <a:pt x="6065519" y="274319"/>
                </a:lnTo>
                <a:lnTo>
                  <a:pt x="6156959" y="295655"/>
                </a:lnTo>
                <a:lnTo>
                  <a:pt x="6187439" y="307847"/>
                </a:lnTo>
                <a:lnTo>
                  <a:pt x="6233159" y="318515"/>
                </a:lnTo>
                <a:lnTo>
                  <a:pt x="6324599" y="355091"/>
                </a:lnTo>
                <a:lnTo>
                  <a:pt x="6355079" y="365759"/>
                </a:lnTo>
                <a:lnTo>
                  <a:pt x="6385559" y="377951"/>
                </a:lnTo>
                <a:lnTo>
                  <a:pt x="6416039" y="391667"/>
                </a:lnTo>
                <a:lnTo>
                  <a:pt x="6446519" y="403859"/>
                </a:lnTo>
                <a:lnTo>
                  <a:pt x="6476999" y="428243"/>
                </a:lnTo>
                <a:lnTo>
                  <a:pt x="6507479" y="441959"/>
                </a:lnTo>
                <a:lnTo>
                  <a:pt x="6537959" y="466343"/>
                </a:lnTo>
                <a:lnTo>
                  <a:pt x="6553199" y="480059"/>
                </a:lnTo>
                <a:lnTo>
                  <a:pt x="6553199" y="492251"/>
                </a:lnTo>
                <a:lnTo>
                  <a:pt x="6568439" y="516635"/>
                </a:lnTo>
                <a:lnTo>
                  <a:pt x="6583679" y="528827"/>
                </a:lnTo>
                <a:close/>
              </a:path>
              <a:path w="6598920" h="1104900">
                <a:moveTo>
                  <a:pt x="6598919" y="605029"/>
                </a:moveTo>
                <a:lnTo>
                  <a:pt x="6598919" y="501699"/>
                </a:lnTo>
                <a:lnTo>
                  <a:pt x="6583679" y="490727"/>
                </a:lnTo>
                <a:lnTo>
                  <a:pt x="6583679" y="614171"/>
                </a:lnTo>
                <a:lnTo>
                  <a:pt x="6598919" y="605029"/>
                </a:lnTo>
                <a:close/>
              </a:path>
            </a:pathLst>
          </a:custGeom>
          <a:solidFill>
            <a:srgbClr val="375D89"/>
          </a:solidFill>
        </p:spPr>
        <p:txBody>
          <a:bodyPr wrap="square" lIns="0" tIns="0" rIns="0" bIns="0" rtlCol="0"/>
          <a:lstStyle/>
          <a:p>
            <a:endParaRPr sz="1634"/>
          </a:p>
        </p:txBody>
      </p:sp>
      <p:sp>
        <p:nvSpPr>
          <p:cNvPr id="43" name="object 43"/>
          <p:cNvSpPr txBox="1"/>
          <p:nvPr/>
        </p:nvSpPr>
        <p:spPr>
          <a:xfrm>
            <a:off x="4537573" y="827109"/>
            <a:ext cx="5414938" cy="1864741"/>
          </a:xfrm>
          <a:prstGeom prst="rect">
            <a:avLst/>
          </a:prstGeom>
        </p:spPr>
        <p:txBody>
          <a:bodyPr vert="horz" wrap="square" lIns="0" tIns="0" rIns="0" bIns="0" rtlCol="0">
            <a:spAutoFit/>
          </a:bodyPr>
          <a:lstStyle/>
          <a:p>
            <a:pPr marL="11527" marR="4611" algn="just"/>
            <a:r>
              <a:rPr sz="1634" spc="5" dirty="0">
                <a:latin typeface="Lucida Sans Unicode"/>
                <a:cs typeface="Lucida Sans Unicode"/>
              </a:rPr>
              <a:t>Chaque </a:t>
            </a:r>
            <a:r>
              <a:rPr sz="1634" dirty="0">
                <a:latin typeface="Lucida Sans Unicode"/>
                <a:cs typeface="Lucida Sans Unicode"/>
              </a:rPr>
              <a:t>élément </a:t>
            </a:r>
            <a:r>
              <a:rPr sz="1634" spc="5" dirty="0">
                <a:latin typeface="Lucida Sans Unicode"/>
                <a:cs typeface="Lucida Sans Unicode"/>
              </a:rPr>
              <a:t>des états </a:t>
            </a:r>
            <a:r>
              <a:rPr sz="1634" dirty="0">
                <a:latin typeface="Lucida Sans Unicode"/>
                <a:cs typeface="Lucida Sans Unicode"/>
              </a:rPr>
              <a:t>financiers de </a:t>
            </a:r>
            <a:r>
              <a:rPr sz="1634" spc="-5" dirty="0">
                <a:latin typeface="Lucida Sans Unicode"/>
                <a:cs typeface="Lucida Sans Unicode"/>
              </a:rPr>
              <a:t>synthèse</a:t>
            </a:r>
            <a:r>
              <a:rPr sz="1634" spc="-213" dirty="0">
                <a:latin typeface="Lucida Sans Unicode"/>
                <a:cs typeface="Lucida Sans Unicode"/>
              </a:rPr>
              <a:t> </a:t>
            </a:r>
            <a:r>
              <a:rPr sz="1634" spc="5" dirty="0">
                <a:latin typeface="Lucida Sans Unicode"/>
                <a:cs typeface="Lucida Sans Unicode"/>
              </a:rPr>
              <a:t>doit  faire l'objet </a:t>
            </a:r>
            <a:r>
              <a:rPr sz="1634" dirty="0">
                <a:latin typeface="Lucida Sans Unicode"/>
                <a:cs typeface="Lucida Sans Unicode"/>
              </a:rPr>
              <a:t>d'une référence croisée </a:t>
            </a:r>
            <a:r>
              <a:rPr sz="1634" spc="5" dirty="0">
                <a:latin typeface="Lucida Sans Unicode"/>
                <a:cs typeface="Lucida Sans Unicode"/>
              </a:rPr>
              <a:t>vers</a:t>
            </a:r>
            <a:r>
              <a:rPr sz="1634" spc="-172" dirty="0">
                <a:latin typeface="Lucida Sans Unicode"/>
                <a:cs typeface="Lucida Sans Unicode"/>
              </a:rPr>
              <a:t> </a:t>
            </a:r>
            <a:r>
              <a:rPr sz="1634" dirty="0">
                <a:latin typeface="Lucida Sans Unicode"/>
                <a:cs typeface="Lucida Sans Unicode"/>
              </a:rPr>
              <a:t>l'information  </a:t>
            </a:r>
            <a:r>
              <a:rPr sz="1634" spc="5" dirty="0">
                <a:latin typeface="Lucida Sans Unicode"/>
                <a:cs typeface="Lucida Sans Unicode"/>
              </a:rPr>
              <a:t>liée </a:t>
            </a:r>
            <a:r>
              <a:rPr sz="1634" dirty="0">
                <a:latin typeface="Lucida Sans Unicode"/>
                <a:cs typeface="Lucida Sans Unicode"/>
              </a:rPr>
              <a:t>figurant </a:t>
            </a:r>
            <a:r>
              <a:rPr sz="1634" spc="5" dirty="0">
                <a:latin typeface="Lucida Sans Unicode"/>
                <a:cs typeface="Lucida Sans Unicode"/>
              </a:rPr>
              <a:t>dans les</a:t>
            </a:r>
            <a:r>
              <a:rPr sz="1634" spc="-150" dirty="0">
                <a:latin typeface="Lucida Sans Unicode"/>
                <a:cs typeface="Lucida Sans Unicode"/>
              </a:rPr>
              <a:t> </a:t>
            </a:r>
            <a:r>
              <a:rPr sz="1634" dirty="0">
                <a:latin typeface="Lucida Sans Unicode"/>
                <a:cs typeface="Lucida Sans Unicode"/>
              </a:rPr>
              <a:t>notes.</a:t>
            </a:r>
            <a:endParaRPr sz="1634">
              <a:latin typeface="Lucida Sans Unicode"/>
              <a:cs typeface="Lucida Sans Unicode"/>
            </a:endParaRPr>
          </a:p>
          <a:p>
            <a:pPr>
              <a:spcBef>
                <a:spcPts val="45"/>
              </a:spcBef>
            </a:pPr>
            <a:endParaRPr sz="1770">
              <a:latin typeface="Times New Roman"/>
              <a:cs typeface="Times New Roman"/>
            </a:endParaRPr>
          </a:p>
          <a:p>
            <a:pPr marL="953243" marR="665657" indent="-257618"/>
            <a:r>
              <a:rPr sz="1815" spc="5" dirty="0">
                <a:solidFill>
                  <a:srgbClr val="FFFFFF"/>
                </a:solidFill>
                <a:latin typeface="Lucida Sans Unicode"/>
                <a:cs typeface="Lucida Sans Unicode"/>
              </a:rPr>
              <a:t>Les </a:t>
            </a:r>
            <a:r>
              <a:rPr sz="1815" dirty="0">
                <a:solidFill>
                  <a:srgbClr val="FFFFFF"/>
                </a:solidFill>
                <a:latin typeface="Lucida Sans Unicode"/>
                <a:cs typeface="Lucida Sans Unicode"/>
              </a:rPr>
              <a:t>notes doivent </a:t>
            </a:r>
            <a:r>
              <a:rPr sz="1815" spc="5" dirty="0">
                <a:solidFill>
                  <a:srgbClr val="FFFFFF"/>
                </a:solidFill>
                <a:latin typeface="Lucida Sans Unicode"/>
                <a:cs typeface="Lucida Sans Unicode"/>
              </a:rPr>
              <a:t>être</a:t>
            </a:r>
            <a:r>
              <a:rPr sz="1815" spc="-100" dirty="0">
                <a:solidFill>
                  <a:srgbClr val="FFFFFF"/>
                </a:solidFill>
                <a:latin typeface="Lucida Sans Unicode"/>
                <a:cs typeface="Lucida Sans Unicode"/>
              </a:rPr>
              <a:t> </a:t>
            </a:r>
            <a:r>
              <a:rPr sz="1815" spc="-5" dirty="0">
                <a:solidFill>
                  <a:srgbClr val="FFFFFF"/>
                </a:solidFill>
                <a:latin typeface="Lucida Sans Unicode"/>
                <a:cs typeface="Lucida Sans Unicode"/>
              </a:rPr>
              <a:t>commentées:  </a:t>
            </a:r>
            <a:r>
              <a:rPr sz="1815" spc="5" dirty="0">
                <a:solidFill>
                  <a:srgbClr val="FFFFFF"/>
                </a:solidFill>
                <a:latin typeface="Lucida Sans Unicode"/>
                <a:cs typeface="Lucida Sans Unicode"/>
              </a:rPr>
              <a:t>Pas de </a:t>
            </a:r>
            <a:r>
              <a:rPr sz="1815" dirty="0">
                <a:solidFill>
                  <a:srgbClr val="FFFFFF"/>
                </a:solidFill>
                <a:latin typeface="Lucida Sans Unicode"/>
                <a:cs typeface="Lucida Sans Unicode"/>
              </a:rPr>
              <a:t>mention « </a:t>
            </a:r>
            <a:r>
              <a:rPr sz="1815" spc="5" dirty="0">
                <a:solidFill>
                  <a:srgbClr val="FFFFFF"/>
                </a:solidFill>
                <a:latin typeface="Lucida Sans Unicode"/>
                <a:cs typeface="Lucida Sans Unicode"/>
              </a:rPr>
              <a:t>RAS </a:t>
            </a:r>
            <a:r>
              <a:rPr sz="1815" dirty="0">
                <a:solidFill>
                  <a:srgbClr val="FFFFFF"/>
                </a:solidFill>
                <a:latin typeface="Lucida Sans Unicode"/>
                <a:cs typeface="Lucida Sans Unicode"/>
              </a:rPr>
              <a:t>» </a:t>
            </a:r>
            <a:r>
              <a:rPr sz="1815" spc="5" dirty="0">
                <a:solidFill>
                  <a:srgbClr val="FFFFFF"/>
                </a:solidFill>
                <a:latin typeface="Lucida Sans Unicode"/>
                <a:cs typeface="Lucida Sans Unicode"/>
              </a:rPr>
              <a:t>ni</a:t>
            </a:r>
            <a:r>
              <a:rPr sz="1815" spc="-177" dirty="0">
                <a:solidFill>
                  <a:srgbClr val="FFFFFF"/>
                </a:solidFill>
                <a:latin typeface="Lucida Sans Unicode"/>
                <a:cs typeface="Lucida Sans Unicode"/>
              </a:rPr>
              <a:t> </a:t>
            </a:r>
            <a:r>
              <a:rPr sz="1815" spc="5" dirty="0">
                <a:solidFill>
                  <a:srgbClr val="FFFFFF"/>
                </a:solidFill>
                <a:latin typeface="Lucida Sans Unicode"/>
                <a:cs typeface="Lucida Sans Unicode"/>
              </a:rPr>
              <a:t>de</a:t>
            </a:r>
            <a:endParaRPr sz="1815">
              <a:latin typeface="Lucida Sans Unicode"/>
              <a:cs typeface="Lucida Sans Unicode"/>
            </a:endParaRPr>
          </a:p>
          <a:p>
            <a:pPr marL="21324" algn="ctr"/>
            <a:r>
              <a:rPr sz="1815" dirty="0">
                <a:solidFill>
                  <a:srgbClr val="FFFFFF"/>
                </a:solidFill>
                <a:latin typeface="Lucida Sans Unicode"/>
                <a:cs typeface="Lucida Sans Unicode"/>
              </a:rPr>
              <a:t>« NEANT</a:t>
            </a:r>
            <a:r>
              <a:rPr sz="1815" spc="-100" dirty="0">
                <a:solidFill>
                  <a:srgbClr val="FFFFFF"/>
                </a:solidFill>
                <a:latin typeface="Lucida Sans Unicode"/>
                <a:cs typeface="Lucida Sans Unicode"/>
              </a:rPr>
              <a:t> </a:t>
            </a:r>
            <a:r>
              <a:rPr sz="1815" dirty="0">
                <a:solidFill>
                  <a:srgbClr val="FFFFFF"/>
                </a:solidFill>
                <a:latin typeface="Lucida Sans Unicode"/>
                <a:cs typeface="Lucida Sans Unicode"/>
              </a:rPr>
              <a:t>»</a:t>
            </a:r>
            <a:endParaRPr sz="1815">
              <a:latin typeface="Lucida Sans Unicode"/>
              <a:cs typeface="Lucida Sans Unicode"/>
            </a:endParaRPr>
          </a:p>
        </p:txBody>
      </p:sp>
      <p:sp>
        <p:nvSpPr>
          <p:cNvPr id="44" name="object 44"/>
          <p:cNvSpPr/>
          <p:nvPr/>
        </p:nvSpPr>
        <p:spPr>
          <a:xfrm>
            <a:off x="4045635" y="1047025"/>
            <a:ext cx="440295" cy="1104196"/>
          </a:xfrm>
          <a:custGeom>
            <a:avLst/>
            <a:gdLst/>
            <a:ahLst/>
            <a:cxnLst/>
            <a:rect l="l" t="t" r="r" b="b"/>
            <a:pathLst>
              <a:path w="485139" h="1216660">
                <a:moveTo>
                  <a:pt x="484631" y="242315"/>
                </a:moveTo>
                <a:lnTo>
                  <a:pt x="242315" y="0"/>
                </a:lnTo>
                <a:lnTo>
                  <a:pt x="0" y="242315"/>
                </a:lnTo>
                <a:lnTo>
                  <a:pt x="121919" y="242315"/>
                </a:lnTo>
                <a:lnTo>
                  <a:pt x="121919" y="1095755"/>
                </a:lnTo>
                <a:lnTo>
                  <a:pt x="242315" y="1216151"/>
                </a:lnTo>
                <a:lnTo>
                  <a:pt x="364235" y="1094231"/>
                </a:lnTo>
                <a:lnTo>
                  <a:pt x="364235" y="242315"/>
                </a:lnTo>
                <a:lnTo>
                  <a:pt x="484631" y="242315"/>
                </a:lnTo>
                <a:close/>
              </a:path>
              <a:path w="485139" h="1216660">
                <a:moveTo>
                  <a:pt x="121919" y="1095755"/>
                </a:moveTo>
                <a:lnTo>
                  <a:pt x="121919" y="973835"/>
                </a:lnTo>
                <a:lnTo>
                  <a:pt x="0" y="973835"/>
                </a:lnTo>
                <a:lnTo>
                  <a:pt x="121919" y="1095755"/>
                </a:lnTo>
                <a:close/>
              </a:path>
              <a:path w="485139" h="1216660">
                <a:moveTo>
                  <a:pt x="484631" y="973835"/>
                </a:moveTo>
                <a:lnTo>
                  <a:pt x="364235" y="973835"/>
                </a:lnTo>
                <a:lnTo>
                  <a:pt x="364235" y="1094231"/>
                </a:lnTo>
                <a:lnTo>
                  <a:pt x="484631" y="973835"/>
                </a:lnTo>
                <a:close/>
              </a:path>
            </a:pathLst>
          </a:custGeom>
          <a:solidFill>
            <a:srgbClr val="FDEADA"/>
          </a:solidFill>
        </p:spPr>
        <p:txBody>
          <a:bodyPr wrap="square" lIns="0" tIns="0" rIns="0" bIns="0" rtlCol="0"/>
          <a:lstStyle/>
          <a:p>
            <a:endParaRPr sz="1634"/>
          </a:p>
        </p:txBody>
      </p:sp>
      <p:sp>
        <p:nvSpPr>
          <p:cNvPr id="45" name="object 45"/>
          <p:cNvSpPr/>
          <p:nvPr/>
        </p:nvSpPr>
        <p:spPr>
          <a:xfrm>
            <a:off x="4017972" y="1031812"/>
            <a:ext cx="496773" cy="1135892"/>
          </a:xfrm>
          <a:custGeom>
            <a:avLst/>
            <a:gdLst/>
            <a:ahLst/>
            <a:cxnLst/>
            <a:rect l="l" t="t" r="r" b="b"/>
            <a:pathLst>
              <a:path w="547370" h="1251585">
                <a:moveTo>
                  <a:pt x="547115" y="272795"/>
                </a:moveTo>
                <a:lnTo>
                  <a:pt x="272795" y="0"/>
                </a:lnTo>
                <a:lnTo>
                  <a:pt x="0" y="272795"/>
                </a:lnTo>
                <a:lnTo>
                  <a:pt x="30479" y="272795"/>
                </a:lnTo>
                <a:lnTo>
                  <a:pt x="30479" y="246887"/>
                </a:lnTo>
                <a:lnTo>
                  <a:pt x="60959" y="246887"/>
                </a:lnTo>
                <a:lnTo>
                  <a:pt x="265175" y="42671"/>
                </a:lnTo>
                <a:lnTo>
                  <a:pt x="265175" y="25907"/>
                </a:lnTo>
                <a:lnTo>
                  <a:pt x="281939" y="25907"/>
                </a:lnTo>
                <a:lnTo>
                  <a:pt x="281939" y="42671"/>
                </a:lnTo>
                <a:lnTo>
                  <a:pt x="486155" y="246887"/>
                </a:lnTo>
                <a:lnTo>
                  <a:pt x="515111" y="246887"/>
                </a:lnTo>
                <a:lnTo>
                  <a:pt x="515111" y="272795"/>
                </a:lnTo>
                <a:lnTo>
                  <a:pt x="547115" y="272795"/>
                </a:lnTo>
                <a:close/>
              </a:path>
              <a:path w="547370" h="1251585">
                <a:moveTo>
                  <a:pt x="152399" y="978407"/>
                </a:moveTo>
                <a:lnTo>
                  <a:pt x="0" y="978407"/>
                </a:lnTo>
                <a:lnTo>
                  <a:pt x="30479" y="1008887"/>
                </a:lnTo>
                <a:lnTo>
                  <a:pt x="30479" y="1004315"/>
                </a:lnTo>
                <a:lnTo>
                  <a:pt x="39623" y="982979"/>
                </a:lnTo>
                <a:lnTo>
                  <a:pt x="60959" y="1004315"/>
                </a:lnTo>
                <a:lnTo>
                  <a:pt x="140207" y="1004315"/>
                </a:lnTo>
                <a:lnTo>
                  <a:pt x="140207" y="990599"/>
                </a:lnTo>
                <a:lnTo>
                  <a:pt x="152399" y="978407"/>
                </a:lnTo>
                <a:close/>
              </a:path>
              <a:path w="547370" h="1251585">
                <a:moveTo>
                  <a:pt x="60959" y="246887"/>
                </a:moveTo>
                <a:lnTo>
                  <a:pt x="30479" y="246887"/>
                </a:lnTo>
                <a:lnTo>
                  <a:pt x="39623" y="268223"/>
                </a:lnTo>
                <a:lnTo>
                  <a:pt x="60959" y="246887"/>
                </a:lnTo>
                <a:close/>
              </a:path>
              <a:path w="547370" h="1251585">
                <a:moveTo>
                  <a:pt x="164591" y="1004315"/>
                </a:moveTo>
                <a:lnTo>
                  <a:pt x="164591" y="246887"/>
                </a:lnTo>
                <a:lnTo>
                  <a:pt x="60959" y="246887"/>
                </a:lnTo>
                <a:lnTo>
                  <a:pt x="39623" y="268223"/>
                </a:lnTo>
                <a:lnTo>
                  <a:pt x="30479" y="246887"/>
                </a:lnTo>
                <a:lnTo>
                  <a:pt x="30479" y="272795"/>
                </a:lnTo>
                <a:lnTo>
                  <a:pt x="140207" y="272795"/>
                </a:lnTo>
                <a:lnTo>
                  <a:pt x="140207" y="259079"/>
                </a:lnTo>
                <a:lnTo>
                  <a:pt x="152399" y="272795"/>
                </a:lnTo>
                <a:lnTo>
                  <a:pt x="152399" y="1004315"/>
                </a:lnTo>
                <a:lnTo>
                  <a:pt x="164591" y="1004315"/>
                </a:lnTo>
                <a:close/>
              </a:path>
              <a:path w="547370" h="1251585">
                <a:moveTo>
                  <a:pt x="60959" y="1004315"/>
                </a:moveTo>
                <a:lnTo>
                  <a:pt x="39623" y="982979"/>
                </a:lnTo>
                <a:lnTo>
                  <a:pt x="30479" y="1004315"/>
                </a:lnTo>
                <a:lnTo>
                  <a:pt x="60959" y="1004315"/>
                </a:lnTo>
                <a:close/>
              </a:path>
              <a:path w="547370" h="1251585">
                <a:moveTo>
                  <a:pt x="273557" y="1216913"/>
                </a:moveTo>
                <a:lnTo>
                  <a:pt x="60959" y="1004315"/>
                </a:lnTo>
                <a:lnTo>
                  <a:pt x="30479" y="1004315"/>
                </a:lnTo>
                <a:lnTo>
                  <a:pt x="30479" y="1008887"/>
                </a:lnTo>
                <a:lnTo>
                  <a:pt x="265175" y="1243583"/>
                </a:lnTo>
                <a:lnTo>
                  <a:pt x="265175" y="1225295"/>
                </a:lnTo>
                <a:lnTo>
                  <a:pt x="273557" y="1216913"/>
                </a:lnTo>
                <a:close/>
              </a:path>
              <a:path w="547370" h="1251585">
                <a:moveTo>
                  <a:pt x="152399" y="272795"/>
                </a:moveTo>
                <a:lnTo>
                  <a:pt x="140207" y="259079"/>
                </a:lnTo>
                <a:lnTo>
                  <a:pt x="140207" y="272795"/>
                </a:lnTo>
                <a:lnTo>
                  <a:pt x="152399" y="272795"/>
                </a:lnTo>
                <a:close/>
              </a:path>
              <a:path w="547370" h="1251585">
                <a:moveTo>
                  <a:pt x="152399" y="978407"/>
                </a:moveTo>
                <a:lnTo>
                  <a:pt x="152399" y="272795"/>
                </a:lnTo>
                <a:lnTo>
                  <a:pt x="140207" y="272795"/>
                </a:lnTo>
                <a:lnTo>
                  <a:pt x="140207" y="978407"/>
                </a:lnTo>
                <a:lnTo>
                  <a:pt x="152399" y="978407"/>
                </a:lnTo>
                <a:close/>
              </a:path>
              <a:path w="547370" h="1251585">
                <a:moveTo>
                  <a:pt x="152399" y="1004315"/>
                </a:moveTo>
                <a:lnTo>
                  <a:pt x="152399" y="978407"/>
                </a:lnTo>
                <a:lnTo>
                  <a:pt x="140207" y="990599"/>
                </a:lnTo>
                <a:lnTo>
                  <a:pt x="140207" y="1004315"/>
                </a:lnTo>
                <a:lnTo>
                  <a:pt x="152399" y="1004315"/>
                </a:lnTo>
                <a:close/>
              </a:path>
              <a:path w="547370" h="1251585">
                <a:moveTo>
                  <a:pt x="281939" y="25907"/>
                </a:moveTo>
                <a:lnTo>
                  <a:pt x="265175" y="25907"/>
                </a:lnTo>
                <a:lnTo>
                  <a:pt x="273557" y="34289"/>
                </a:lnTo>
                <a:lnTo>
                  <a:pt x="281939" y="25907"/>
                </a:lnTo>
                <a:close/>
              </a:path>
              <a:path w="547370" h="1251585">
                <a:moveTo>
                  <a:pt x="273557" y="34289"/>
                </a:moveTo>
                <a:lnTo>
                  <a:pt x="265175" y="25907"/>
                </a:lnTo>
                <a:lnTo>
                  <a:pt x="265175" y="42671"/>
                </a:lnTo>
                <a:lnTo>
                  <a:pt x="273557" y="34289"/>
                </a:lnTo>
                <a:close/>
              </a:path>
              <a:path w="547370" h="1251585">
                <a:moveTo>
                  <a:pt x="281939" y="1225295"/>
                </a:moveTo>
                <a:lnTo>
                  <a:pt x="273557" y="1216913"/>
                </a:lnTo>
                <a:lnTo>
                  <a:pt x="265175" y="1225295"/>
                </a:lnTo>
                <a:lnTo>
                  <a:pt x="281939" y="1225295"/>
                </a:lnTo>
                <a:close/>
              </a:path>
              <a:path w="547370" h="1251585">
                <a:moveTo>
                  <a:pt x="281939" y="1242110"/>
                </a:moveTo>
                <a:lnTo>
                  <a:pt x="281939" y="1225295"/>
                </a:lnTo>
                <a:lnTo>
                  <a:pt x="265175" y="1225295"/>
                </a:lnTo>
                <a:lnTo>
                  <a:pt x="265175" y="1243583"/>
                </a:lnTo>
                <a:lnTo>
                  <a:pt x="272795" y="1251203"/>
                </a:lnTo>
                <a:lnTo>
                  <a:pt x="281939" y="1242110"/>
                </a:lnTo>
                <a:close/>
              </a:path>
              <a:path w="547370" h="1251585">
                <a:moveTo>
                  <a:pt x="281939" y="42671"/>
                </a:moveTo>
                <a:lnTo>
                  <a:pt x="281939" y="25907"/>
                </a:lnTo>
                <a:lnTo>
                  <a:pt x="273557" y="34289"/>
                </a:lnTo>
                <a:lnTo>
                  <a:pt x="281939" y="42671"/>
                </a:lnTo>
                <a:close/>
              </a:path>
              <a:path w="547370" h="1251585">
                <a:moveTo>
                  <a:pt x="515111" y="1010234"/>
                </a:moveTo>
                <a:lnTo>
                  <a:pt x="515111" y="1004315"/>
                </a:lnTo>
                <a:lnTo>
                  <a:pt x="486155" y="1004315"/>
                </a:lnTo>
                <a:lnTo>
                  <a:pt x="273557" y="1216913"/>
                </a:lnTo>
                <a:lnTo>
                  <a:pt x="281939" y="1225295"/>
                </a:lnTo>
                <a:lnTo>
                  <a:pt x="281939" y="1242110"/>
                </a:lnTo>
                <a:lnTo>
                  <a:pt x="515111" y="1010234"/>
                </a:lnTo>
                <a:close/>
              </a:path>
              <a:path w="547370" h="1251585">
                <a:moveTo>
                  <a:pt x="515111" y="272795"/>
                </a:moveTo>
                <a:lnTo>
                  <a:pt x="515111" y="246887"/>
                </a:lnTo>
                <a:lnTo>
                  <a:pt x="507491" y="268223"/>
                </a:lnTo>
                <a:lnTo>
                  <a:pt x="486155" y="246887"/>
                </a:lnTo>
                <a:lnTo>
                  <a:pt x="382523" y="246887"/>
                </a:lnTo>
                <a:lnTo>
                  <a:pt x="382523" y="1004315"/>
                </a:lnTo>
                <a:lnTo>
                  <a:pt x="394715" y="1004315"/>
                </a:lnTo>
                <a:lnTo>
                  <a:pt x="394715" y="272795"/>
                </a:lnTo>
                <a:lnTo>
                  <a:pt x="406907" y="259079"/>
                </a:lnTo>
                <a:lnTo>
                  <a:pt x="406907" y="272795"/>
                </a:lnTo>
                <a:lnTo>
                  <a:pt x="515111" y="272795"/>
                </a:lnTo>
                <a:close/>
              </a:path>
              <a:path w="547370" h="1251585">
                <a:moveTo>
                  <a:pt x="406907" y="272795"/>
                </a:moveTo>
                <a:lnTo>
                  <a:pt x="406907" y="259079"/>
                </a:lnTo>
                <a:lnTo>
                  <a:pt x="394715" y="272795"/>
                </a:lnTo>
                <a:lnTo>
                  <a:pt x="406907" y="272795"/>
                </a:lnTo>
                <a:close/>
              </a:path>
              <a:path w="547370" h="1251585">
                <a:moveTo>
                  <a:pt x="406907" y="978407"/>
                </a:moveTo>
                <a:lnTo>
                  <a:pt x="406907" y="272795"/>
                </a:lnTo>
                <a:lnTo>
                  <a:pt x="394715" y="272795"/>
                </a:lnTo>
                <a:lnTo>
                  <a:pt x="394715" y="978407"/>
                </a:lnTo>
                <a:lnTo>
                  <a:pt x="406907" y="978407"/>
                </a:lnTo>
                <a:close/>
              </a:path>
              <a:path w="547370" h="1251585">
                <a:moveTo>
                  <a:pt x="547115" y="978407"/>
                </a:moveTo>
                <a:lnTo>
                  <a:pt x="394715" y="978407"/>
                </a:lnTo>
                <a:lnTo>
                  <a:pt x="406907" y="990599"/>
                </a:lnTo>
                <a:lnTo>
                  <a:pt x="406907" y="1004315"/>
                </a:lnTo>
                <a:lnTo>
                  <a:pt x="486155" y="1004315"/>
                </a:lnTo>
                <a:lnTo>
                  <a:pt x="507491" y="982979"/>
                </a:lnTo>
                <a:lnTo>
                  <a:pt x="515111" y="1004315"/>
                </a:lnTo>
                <a:lnTo>
                  <a:pt x="515111" y="1010234"/>
                </a:lnTo>
                <a:lnTo>
                  <a:pt x="547115" y="978407"/>
                </a:lnTo>
                <a:close/>
              </a:path>
              <a:path w="547370" h="1251585">
                <a:moveTo>
                  <a:pt x="406907" y="1004315"/>
                </a:moveTo>
                <a:lnTo>
                  <a:pt x="406907" y="990599"/>
                </a:lnTo>
                <a:lnTo>
                  <a:pt x="394715" y="978407"/>
                </a:lnTo>
                <a:lnTo>
                  <a:pt x="394715" y="1004315"/>
                </a:lnTo>
                <a:lnTo>
                  <a:pt x="406907" y="1004315"/>
                </a:lnTo>
                <a:close/>
              </a:path>
              <a:path w="547370" h="1251585">
                <a:moveTo>
                  <a:pt x="515111" y="246887"/>
                </a:moveTo>
                <a:lnTo>
                  <a:pt x="486155" y="246887"/>
                </a:lnTo>
                <a:lnTo>
                  <a:pt x="507491" y="268223"/>
                </a:lnTo>
                <a:lnTo>
                  <a:pt x="515111" y="246887"/>
                </a:lnTo>
                <a:close/>
              </a:path>
              <a:path w="547370" h="1251585">
                <a:moveTo>
                  <a:pt x="515111" y="1004315"/>
                </a:moveTo>
                <a:lnTo>
                  <a:pt x="507491" y="982979"/>
                </a:lnTo>
                <a:lnTo>
                  <a:pt x="486155" y="1004315"/>
                </a:lnTo>
                <a:lnTo>
                  <a:pt x="515111" y="1004315"/>
                </a:lnTo>
                <a:close/>
              </a:path>
            </a:pathLst>
          </a:custGeom>
          <a:solidFill>
            <a:srgbClr val="375D89"/>
          </a:solidFill>
        </p:spPr>
        <p:txBody>
          <a:bodyPr wrap="square" lIns="0" tIns="0" rIns="0" bIns="0" rtlCol="0"/>
          <a:lstStyle/>
          <a:p>
            <a:endParaRPr sz="1634"/>
          </a:p>
        </p:txBody>
      </p:sp>
      <p:sp>
        <p:nvSpPr>
          <p:cNvPr id="46" name="Espace réservé de la date 45"/>
          <p:cNvSpPr>
            <a:spLocks noGrp="1"/>
          </p:cNvSpPr>
          <p:nvPr>
            <p:ph type="dt" sz="half" idx="10"/>
          </p:nvPr>
        </p:nvSpPr>
        <p:spPr/>
        <p:txBody>
          <a:bodyPr/>
          <a:lstStyle/>
          <a:p>
            <a:fld id="{77ECF0DD-0BAE-4955-AEB9-7E0F55D827D6}" type="datetime1">
              <a:rPr lang="fr-FR" smtClean="0"/>
              <a:pPr/>
              <a:t>06/03/2019</a:t>
            </a:fld>
            <a:endParaRPr lang="en-US" dirty="0"/>
          </a:p>
        </p:txBody>
      </p:sp>
      <p:sp>
        <p:nvSpPr>
          <p:cNvPr id="47" name="Espace réservé du numéro de diapositive 46"/>
          <p:cNvSpPr>
            <a:spLocks noGrp="1"/>
          </p:cNvSpPr>
          <p:nvPr>
            <p:ph type="sldNum" sz="quarter" idx="12"/>
          </p:nvPr>
        </p:nvSpPr>
        <p:spPr/>
        <p:txBody>
          <a:bodyPr/>
          <a:lstStyle/>
          <a:p>
            <a:fld id="{D57F1E4F-1CFF-5643-939E-217C01CDF565}" type="slidenum">
              <a:rPr lang="en-US" smtClean="0"/>
              <a:pPr/>
              <a:t>232</a:t>
            </a:fld>
            <a:endParaRPr lang="en-US" dirty="0"/>
          </a:p>
        </p:txBody>
      </p:sp>
    </p:spTree>
    <p:extLst>
      <p:ext uri="{BB962C8B-B14F-4D97-AF65-F5344CB8AC3E}">
        <p14:creationId xmlns:p14="http://schemas.microsoft.com/office/powerpoint/2010/main" xmlns="" val="23565919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631" y="5464730"/>
            <a:ext cx="1037345" cy="968188"/>
          </a:xfrm>
          <a:custGeom>
            <a:avLst/>
            <a:gdLst/>
            <a:ahLst/>
            <a:cxnLst/>
            <a:rect l="l" t="t" r="r" b="b"/>
            <a:pathLst>
              <a:path w="1143000" h="1066800">
                <a:moveTo>
                  <a:pt x="1142996" y="533399"/>
                </a:moveTo>
                <a:lnTo>
                  <a:pt x="1140909" y="487440"/>
                </a:lnTo>
                <a:lnTo>
                  <a:pt x="1134760" y="442555"/>
                </a:lnTo>
                <a:lnTo>
                  <a:pt x="1124717" y="398903"/>
                </a:lnTo>
                <a:lnTo>
                  <a:pt x="1110948" y="356647"/>
                </a:lnTo>
                <a:lnTo>
                  <a:pt x="1093620" y="315949"/>
                </a:lnTo>
                <a:lnTo>
                  <a:pt x="1072903" y="276969"/>
                </a:lnTo>
                <a:lnTo>
                  <a:pt x="1048963" y="239869"/>
                </a:lnTo>
                <a:lnTo>
                  <a:pt x="1021969" y="204809"/>
                </a:lnTo>
                <a:lnTo>
                  <a:pt x="992089" y="171952"/>
                </a:lnTo>
                <a:lnTo>
                  <a:pt x="959490" y="141459"/>
                </a:lnTo>
                <a:lnTo>
                  <a:pt x="924342" y="113491"/>
                </a:lnTo>
                <a:lnTo>
                  <a:pt x="886811" y="88208"/>
                </a:lnTo>
                <a:lnTo>
                  <a:pt x="847065" y="65774"/>
                </a:lnTo>
                <a:lnTo>
                  <a:pt x="805274" y="46348"/>
                </a:lnTo>
                <a:lnTo>
                  <a:pt x="761604" y="30093"/>
                </a:lnTo>
                <a:lnTo>
                  <a:pt x="716223" y="17169"/>
                </a:lnTo>
                <a:lnTo>
                  <a:pt x="669300" y="7738"/>
                </a:lnTo>
                <a:lnTo>
                  <a:pt x="621003" y="1961"/>
                </a:lnTo>
                <a:lnTo>
                  <a:pt x="571499" y="0"/>
                </a:lnTo>
                <a:lnTo>
                  <a:pt x="522211" y="1961"/>
                </a:lnTo>
                <a:lnTo>
                  <a:pt x="474083" y="7738"/>
                </a:lnTo>
                <a:lnTo>
                  <a:pt x="427287" y="17169"/>
                </a:lnTo>
                <a:lnTo>
                  <a:pt x="381994" y="30093"/>
                </a:lnTo>
                <a:lnTo>
                  <a:pt x="338377" y="46348"/>
                </a:lnTo>
                <a:lnTo>
                  <a:pt x="296608" y="65774"/>
                </a:lnTo>
                <a:lnTo>
                  <a:pt x="256858" y="88208"/>
                </a:lnTo>
                <a:lnTo>
                  <a:pt x="219300" y="113491"/>
                </a:lnTo>
                <a:lnTo>
                  <a:pt x="184106" y="141459"/>
                </a:lnTo>
                <a:lnTo>
                  <a:pt x="151447" y="171952"/>
                </a:lnTo>
                <a:lnTo>
                  <a:pt x="121496" y="204809"/>
                </a:lnTo>
                <a:lnTo>
                  <a:pt x="94425" y="239869"/>
                </a:lnTo>
                <a:lnTo>
                  <a:pt x="70405" y="276969"/>
                </a:lnTo>
                <a:lnTo>
                  <a:pt x="49609" y="315949"/>
                </a:lnTo>
                <a:lnTo>
                  <a:pt x="32208" y="356647"/>
                </a:lnTo>
                <a:lnTo>
                  <a:pt x="18375" y="398903"/>
                </a:lnTo>
                <a:lnTo>
                  <a:pt x="8281" y="442555"/>
                </a:lnTo>
                <a:lnTo>
                  <a:pt x="2099" y="487440"/>
                </a:lnTo>
                <a:lnTo>
                  <a:pt x="0" y="533399"/>
                </a:lnTo>
                <a:lnTo>
                  <a:pt x="2099" y="579575"/>
                </a:lnTo>
                <a:lnTo>
                  <a:pt x="8281" y="624630"/>
                </a:lnTo>
                <a:lnTo>
                  <a:pt x="18375" y="668408"/>
                </a:lnTo>
                <a:lnTo>
                  <a:pt x="32208" y="710751"/>
                </a:lnTo>
                <a:lnTo>
                  <a:pt x="49609" y="751503"/>
                </a:lnTo>
                <a:lnTo>
                  <a:pt x="70405" y="790506"/>
                </a:lnTo>
                <a:lnTo>
                  <a:pt x="94425" y="827602"/>
                </a:lnTo>
                <a:lnTo>
                  <a:pt x="121496" y="862635"/>
                </a:lnTo>
                <a:lnTo>
                  <a:pt x="151447" y="895447"/>
                </a:lnTo>
                <a:lnTo>
                  <a:pt x="184106" y="925880"/>
                </a:lnTo>
                <a:lnTo>
                  <a:pt x="219300" y="953778"/>
                </a:lnTo>
                <a:lnTo>
                  <a:pt x="256858" y="978983"/>
                </a:lnTo>
                <a:lnTo>
                  <a:pt x="296608" y="1001337"/>
                </a:lnTo>
                <a:lnTo>
                  <a:pt x="338377" y="1020684"/>
                </a:lnTo>
                <a:lnTo>
                  <a:pt x="381994" y="1036866"/>
                </a:lnTo>
                <a:lnTo>
                  <a:pt x="427287" y="1049726"/>
                </a:lnTo>
                <a:lnTo>
                  <a:pt x="474083" y="1059106"/>
                </a:lnTo>
                <a:lnTo>
                  <a:pt x="522211" y="1064850"/>
                </a:lnTo>
                <a:lnTo>
                  <a:pt x="571499" y="1066799"/>
                </a:lnTo>
                <a:lnTo>
                  <a:pt x="621003" y="1064850"/>
                </a:lnTo>
                <a:lnTo>
                  <a:pt x="669300" y="1059106"/>
                </a:lnTo>
                <a:lnTo>
                  <a:pt x="716223" y="1049726"/>
                </a:lnTo>
                <a:lnTo>
                  <a:pt x="761604" y="1036866"/>
                </a:lnTo>
                <a:lnTo>
                  <a:pt x="805274" y="1020684"/>
                </a:lnTo>
                <a:lnTo>
                  <a:pt x="847065" y="1001337"/>
                </a:lnTo>
                <a:lnTo>
                  <a:pt x="886811" y="978983"/>
                </a:lnTo>
                <a:lnTo>
                  <a:pt x="924342" y="953778"/>
                </a:lnTo>
                <a:lnTo>
                  <a:pt x="959490" y="925880"/>
                </a:lnTo>
                <a:lnTo>
                  <a:pt x="992089" y="895447"/>
                </a:lnTo>
                <a:lnTo>
                  <a:pt x="1021969" y="862635"/>
                </a:lnTo>
                <a:lnTo>
                  <a:pt x="1048963" y="827602"/>
                </a:lnTo>
                <a:lnTo>
                  <a:pt x="1072903" y="790506"/>
                </a:lnTo>
                <a:lnTo>
                  <a:pt x="1093620" y="751503"/>
                </a:lnTo>
                <a:lnTo>
                  <a:pt x="1110948" y="710751"/>
                </a:lnTo>
                <a:lnTo>
                  <a:pt x="1124717" y="668408"/>
                </a:lnTo>
                <a:lnTo>
                  <a:pt x="1134760" y="624630"/>
                </a:lnTo>
                <a:lnTo>
                  <a:pt x="1140909" y="579575"/>
                </a:lnTo>
                <a:lnTo>
                  <a:pt x="1142996" y="533399"/>
                </a:lnTo>
                <a:close/>
              </a:path>
            </a:pathLst>
          </a:custGeom>
          <a:solidFill>
            <a:srgbClr val="FFFFFF"/>
          </a:solidFill>
        </p:spPr>
        <p:txBody>
          <a:bodyPr wrap="square" lIns="0" tIns="0" rIns="0" bIns="0" rtlCol="0"/>
          <a:lstStyle/>
          <a:p>
            <a:endParaRPr sz="1634"/>
          </a:p>
        </p:txBody>
      </p:sp>
      <p:sp>
        <p:nvSpPr>
          <p:cNvPr id="3" name="object 3"/>
          <p:cNvSpPr/>
          <p:nvPr/>
        </p:nvSpPr>
        <p:spPr>
          <a:xfrm>
            <a:off x="1969566" y="5453666"/>
            <a:ext cx="1060973" cy="991817"/>
          </a:xfrm>
          <a:custGeom>
            <a:avLst/>
            <a:gdLst/>
            <a:ahLst/>
            <a:cxnLst/>
            <a:rect l="l" t="t" r="r" b="b"/>
            <a:pathLst>
              <a:path w="1169035" h="1092834">
                <a:moveTo>
                  <a:pt x="1168904" y="545591"/>
                </a:moveTo>
                <a:lnTo>
                  <a:pt x="1165856" y="489203"/>
                </a:lnTo>
                <a:lnTo>
                  <a:pt x="1156712" y="435863"/>
                </a:lnTo>
                <a:lnTo>
                  <a:pt x="1141472" y="382523"/>
                </a:lnTo>
                <a:lnTo>
                  <a:pt x="1123184" y="333755"/>
                </a:lnTo>
                <a:lnTo>
                  <a:pt x="1097276" y="284987"/>
                </a:lnTo>
                <a:lnTo>
                  <a:pt x="1068320" y="240791"/>
                </a:lnTo>
                <a:lnTo>
                  <a:pt x="1034792" y="198119"/>
                </a:lnTo>
                <a:lnTo>
                  <a:pt x="976880" y="141731"/>
                </a:lnTo>
                <a:lnTo>
                  <a:pt x="932684" y="108203"/>
                </a:lnTo>
                <a:lnTo>
                  <a:pt x="886964" y="79247"/>
                </a:lnTo>
                <a:lnTo>
                  <a:pt x="836672" y="53339"/>
                </a:lnTo>
                <a:lnTo>
                  <a:pt x="784856" y="33527"/>
                </a:lnTo>
                <a:lnTo>
                  <a:pt x="729992" y="16763"/>
                </a:lnTo>
                <a:lnTo>
                  <a:pt x="673607" y="6095"/>
                </a:lnTo>
                <a:lnTo>
                  <a:pt x="643127" y="3047"/>
                </a:lnTo>
                <a:lnTo>
                  <a:pt x="614171" y="0"/>
                </a:lnTo>
                <a:lnTo>
                  <a:pt x="554735" y="0"/>
                </a:lnTo>
                <a:lnTo>
                  <a:pt x="524255" y="3047"/>
                </a:lnTo>
                <a:lnTo>
                  <a:pt x="466343" y="10667"/>
                </a:lnTo>
                <a:lnTo>
                  <a:pt x="409955" y="24383"/>
                </a:lnTo>
                <a:lnTo>
                  <a:pt x="384047" y="33527"/>
                </a:lnTo>
                <a:lnTo>
                  <a:pt x="356615" y="42671"/>
                </a:lnTo>
                <a:lnTo>
                  <a:pt x="306323" y="65531"/>
                </a:lnTo>
                <a:lnTo>
                  <a:pt x="257555" y="92963"/>
                </a:lnTo>
                <a:lnTo>
                  <a:pt x="192023" y="141731"/>
                </a:lnTo>
                <a:lnTo>
                  <a:pt x="152399" y="178307"/>
                </a:lnTo>
                <a:lnTo>
                  <a:pt x="115823" y="219455"/>
                </a:lnTo>
                <a:lnTo>
                  <a:pt x="70103" y="286511"/>
                </a:lnTo>
                <a:lnTo>
                  <a:pt x="45719" y="333755"/>
                </a:lnTo>
                <a:lnTo>
                  <a:pt x="25907" y="384047"/>
                </a:lnTo>
                <a:lnTo>
                  <a:pt x="12191" y="435863"/>
                </a:lnTo>
                <a:lnTo>
                  <a:pt x="3047" y="490727"/>
                </a:lnTo>
                <a:lnTo>
                  <a:pt x="0" y="547115"/>
                </a:lnTo>
                <a:lnTo>
                  <a:pt x="3047" y="601979"/>
                </a:lnTo>
                <a:lnTo>
                  <a:pt x="12191" y="656843"/>
                </a:lnTo>
                <a:lnTo>
                  <a:pt x="18287" y="682751"/>
                </a:lnTo>
                <a:lnTo>
                  <a:pt x="25907" y="704341"/>
                </a:lnTo>
                <a:lnTo>
                  <a:pt x="25907" y="519683"/>
                </a:lnTo>
                <a:lnTo>
                  <a:pt x="32003" y="466343"/>
                </a:lnTo>
                <a:lnTo>
                  <a:pt x="42671" y="416051"/>
                </a:lnTo>
                <a:lnTo>
                  <a:pt x="59435" y="367283"/>
                </a:lnTo>
                <a:lnTo>
                  <a:pt x="80771" y="320039"/>
                </a:lnTo>
                <a:lnTo>
                  <a:pt x="106679" y="275843"/>
                </a:lnTo>
                <a:lnTo>
                  <a:pt x="137159" y="234695"/>
                </a:lnTo>
                <a:lnTo>
                  <a:pt x="152399" y="214883"/>
                </a:lnTo>
                <a:lnTo>
                  <a:pt x="188975" y="178307"/>
                </a:lnTo>
                <a:lnTo>
                  <a:pt x="228599" y="144779"/>
                </a:lnTo>
                <a:lnTo>
                  <a:pt x="271271" y="114299"/>
                </a:lnTo>
                <a:lnTo>
                  <a:pt x="342899" y="76199"/>
                </a:lnTo>
                <a:lnTo>
                  <a:pt x="367283" y="67055"/>
                </a:lnTo>
                <a:lnTo>
                  <a:pt x="391667" y="56387"/>
                </a:lnTo>
                <a:lnTo>
                  <a:pt x="417575" y="48767"/>
                </a:lnTo>
                <a:lnTo>
                  <a:pt x="445007" y="41147"/>
                </a:lnTo>
                <a:lnTo>
                  <a:pt x="527303" y="27431"/>
                </a:lnTo>
                <a:lnTo>
                  <a:pt x="556259" y="25907"/>
                </a:lnTo>
                <a:lnTo>
                  <a:pt x="614171" y="25907"/>
                </a:lnTo>
                <a:lnTo>
                  <a:pt x="670559" y="32003"/>
                </a:lnTo>
                <a:lnTo>
                  <a:pt x="723899" y="41147"/>
                </a:lnTo>
                <a:lnTo>
                  <a:pt x="803144" y="67055"/>
                </a:lnTo>
                <a:lnTo>
                  <a:pt x="851912" y="88391"/>
                </a:lnTo>
                <a:lnTo>
                  <a:pt x="897632" y="114299"/>
                </a:lnTo>
                <a:lnTo>
                  <a:pt x="940304" y="144779"/>
                </a:lnTo>
                <a:lnTo>
                  <a:pt x="979928" y="178307"/>
                </a:lnTo>
                <a:lnTo>
                  <a:pt x="1016504" y="214883"/>
                </a:lnTo>
                <a:lnTo>
                  <a:pt x="1048508" y="256031"/>
                </a:lnTo>
                <a:lnTo>
                  <a:pt x="1075940" y="298703"/>
                </a:lnTo>
                <a:lnTo>
                  <a:pt x="1100324" y="344423"/>
                </a:lnTo>
                <a:lnTo>
                  <a:pt x="1118612" y="391667"/>
                </a:lnTo>
                <a:lnTo>
                  <a:pt x="1132328" y="441959"/>
                </a:lnTo>
                <a:lnTo>
                  <a:pt x="1142996" y="519683"/>
                </a:lnTo>
                <a:lnTo>
                  <a:pt x="1142996" y="708659"/>
                </a:lnTo>
                <a:lnTo>
                  <a:pt x="1150616" y="682751"/>
                </a:lnTo>
                <a:lnTo>
                  <a:pt x="1156712" y="655319"/>
                </a:lnTo>
                <a:lnTo>
                  <a:pt x="1165856" y="601979"/>
                </a:lnTo>
                <a:lnTo>
                  <a:pt x="1168904" y="545591"/>
                </a:lnTo>
                <a:close/>
              </a:path>
              <a:path w="1169035" h="1092834">
                <a:moveTo>
                  <a:pt x="1142996" y="708659"/>
                </a:moveTo>
                <a:lnTo>
                  <a:pt x="1142996" y="573023"/>
                </a:lnTo>
                <a:lnTo>
                  <a:pt x="1136900" y="626363"/>
                </a:lnTo>
                <a:lnTo>
                  <a:pt x="1132328" y="650747"/>
                </a:lnTo>
                <a:lnTo>
                  <a:pt x="1118612" y="701039"/>
                </a:lnTo>
                <a:lnTo>
                  <a:pt x="1088132" y="771143"/>
                </a:lnTo>
                <a:lnTo>
                  <a:pt x="1048508" y="836675"/>
                </a:lnTo>
                <a:lnTo>
                  <a:pt x="1014980" y="877823"/>
                </a:lnTo>
                <a:lnTo>
                  <a:pt x="979928" y="914399"/>
                </a:lnTo>
                <a:lnTo>
                  <a:pt x="940304" y="947927"/>
                </a:lnTo>
                <a:lnTo>
                  <a:pt x="897632" y="978407"/>
                </a:lnTo>
                <a:lnTo>
                  <a:pt x="874772" y="990599"/>
                </a:lnTo>
                <a:lnTo>
                  <a:pt x="850388" y="1004315"/>
                </a:lnTo>
                <a:lnTo>
                  <a:pt x="801620" y="1025651"/>
                </a:lnTo>
                <a:lnTo>
                  <a:pt x="749804" y="1043939"/>
                </a:lnTo>
                <a:lnTo>
                  <a:pt x="696467" y="1056131"/>
                </a:lnTo>
                <a:lnTo>
                  <a:pt x="641603" y="1063751"/>
                </a:lnTo>
                <a:lnTo>
                  <a:pt x="612647" y="1066799"/>
                </a:lnTo>
                <a:lnTo>
                  <a:pt x="554735" y="1066799"/>
                </a:lnTo>
                <a:lnTo>
                  <a:pt x="527303" y="1063751"/>
                </a:lnTo>
                <a:lnTo>
                  <a:pt x="498347" y="1060703"/>
                </a:lnTo>
                <a:lnTo>
                  <a:pt x="470915" y="1056131"/>
                </a:lnTo>
                <a:lnTo>
                  <a:pt x="445007" y="1050035"/>
                </a:lnTo>
                <a:lnTo>
                  <a:pt x="417575" y="1043939"/>
                </a:lnTo>
                <a:lnTo>
                  <a:pt x="365759" y="1025651"/>
                </a:lnTo>
                <a:lnTo>
                  <a:pt x="316991" y="1004315"/>
                </a:lnTo>
                <a:lnTo>
                  <a:pt x="271271" y="976883"/>
                </a:lnTo>
                <a:lnTo>
                  <a:pt x="228599" y="947927"/>
                </a:lnTo>
                <a:lnTo>
                  <a:pt x="188975" y="914399"/>
                </a:lnTo>
                <a:lnTo>
                  <a:pt x="152399" y="876299"/>
                </a:lnTo>
                <a:lnTo>
                  <a:pt x="120395" y="836675"/>
                </a:lnTo>
                <a:lnTo>
                  <a:pt x="92963" y="794003"/>
                </a:lnTo>
                <a:lnTo>
                  <a:pt x="68579" y="748283"/>
                </a:lnTo>
                <a:lnTo>
                  <a:pt x="59435" y="723899"/>
                </a:lnTo>
                <a:lnTo>
                  <a:pt x="50291" y="701039"/>
                </a:lnTo>
                <a:lnTo>
                  <a:pt x="42671" y="675131"/>
                </a:lnTo>
                <a:lnTo>
                  <a:pt x="36575" y="650747"/>
                </a:lnTo>
                <a:lnTo>
                  <a:pt x="32003" y="624839"/>
                </a:lnTo>
                <a:lnTo>
                  <a:pt x="25907" y="573023"/>
                </a:lnTo>
                <a:lnTo>
                  <a:pt x="25907" y="704341"/>
                </a:lnTo>
                <a:lnTo>
                  <a:pt x="45719" y="758951"/>
                </a:lnTo>
                <a:lnTo>
                  <a:pt x="71627" y="807719"/>
                </a:lnTo>
                <a:lnTo>
                  <a:pt x="100583" y="851915"/>
                </a:lnTo>
                <a:lnTo>
                  <a:pt x="134111" y="894587"/>
                </a:lnTo>
                <a:lnTo>
                  <a:pt x="192023" y="950975"/>
                </a:lnTo>
                <a:lnTo>
                  <a:pt x="234695" y="984503"/>
                </a:lnTo>
                <a:lnTo>
                  <a:pt x="281939" y="1013459"/>
                </a:lnTo>
                <a:lnTo>
                  <a:pt x="332231" y="1039367"/>
                </a:lnTo>
                <a:lnTo>
                  <a:pt x="384047" y="1059179"/>
                </a:lnTo>
                <a:lnTo>
                  <a:pt x="438911" y="1074419"/>
                </a:lnTo>
                <a:lnTo>
                  <a:pt x="467867" y="1080515"/>
                </a:lnTo>
                <a:lnTo>
                  <a:pt x="495299" y="1086611"/>
                </a:lnTo>
                <a:lnTo>
                  <a:pt x="525779" y="1089659"/>
                </a:lnTo>
                <a:lnTo>
                  <a:pt x="554735" y="1091183"/>
                </a:lnTo>
                <a:lnTo>
                  <a:pt x="585215" y="1092707"/>
                </a:lnTo>
                <a:lnTo>
                  <a:pt x="614171" y="1091183"/>
                </a:lnTo>
                <a:lnTo>
                  <a:pt x="644651" y="1089659"/>
                </a:lnTo>
                <a:lnTo>
                  <a:pt x="702563" y="1080515"/>
                </a:lnTo>
                <a:lnTo>
                  <a:pt x="757424" y="1068323"/>
                </a:lnTo>
                <a:lnTo>
                  <a:pt x="812288" y="1050035"/>
                </a:lnTo>
                <a:lnTo>
                  <a:pt x="886964" y="1013459"/>
                </a:lnTo>
                <a:lnTo>
                  <a:pt x="934208" y="984503"/>
                </a:lnTo>
                <a:lnTo>
                  <a:pt x="976880" y="950975"/>
                </a:lnTo>
                <a:lnTo>
                  <a:pt x="1053080" y="873251"/>
                </a:lnTo>
                <a:lnTo>
                  <a:pt x="1098800" y="806195"/>
                </a:lnTo>
                <a:lnTo>
                  <a:pt x="1123184" y="758951"/>
                </a:lnTo>
                <a:lnTo>
                  <a:pt x="1133852" y="734567"/>
                </a:lnTo>
                <a:lnTo>
                  <a:pt x="1142996" y="708659"/>
                </a:lnTo>
                <a:close/>
              </a:path>
            </a:pathLst>
          </a:custGeom>
          <a:solidFill>
            <a:srgbClr val="36668D"/>
          </a:solidFill>
        </p:spPr>
        <p:txBody>
          <a:bodyPr wrap="square" lIns="0" tIns="0" rIns="0" bIns="0" rtlCol="0"/>
          <a:lstStyle/>
          <a:p>
            <a:endParaRPr sz="1634"/>
          </a:p>
        </p:txBody>
      </p:sp>
      <p:sp>
        <p:nvSpPr>
          <p:cNvPr id="4" name="object 4"/>
          <p:cNvSpPr/>
          <p:nvPr/>
        </p:nvSpPr>
        <p:spPr>
          <a:xfrm>
            <a:off x="2575375" y="5622407"/>
            <a:ext cx="17980" cy="19363"/>
          </a:xfrm>
          <a:prstGeom prst="rect">
            <a:avLst/>
          </a:prstGeom>
          <a:blipFill>
            <a:blip r:embed="rId3" cstate="print"/>
            <a:stretch>
              <a:fillRect/>
            </a:stretch>
          </a:blipFill>
        </p:spPr>
        <p:txBody>
          <a:bodyPr wrap="square" lIns="0" tIns="0" rIns="0" bIns="0" rtlCol="0"/>
          <a:lstStyle/>
          <a:p>
            <a:endParaRPr sz="1634"/>
          </a:p>
        </p:txBody>
      </p:sp>
      <p:sp>
        <p:nvSpPr>
          <p:cNvPr id="5" name="object 5"/>
          <p:cNvSpPr/>
          <p:nvPr/>
        </p:nvSpPr>
        <p:spPr>
          <a:xfrm>
            <a:off x="2374822" y="5643154"/>
            <a:ext cx="8298" cy="2765"/>
          </a:xfrm>
          <a:prstGeom prst="rect">
            <a:avLst/>
          </a:prstGeom>
          <a:blipFill>
            <a:blip r:embed="rId4" cstate="print"/>
            <a:stretch>
              <a:fillRect/>
            </a:stretch>
          </a:blipFill>
        </p:spPr>
        <p:txBody>
          <a:bodyPr wrap="square" lIns="0" tIns="0" rIns="0" bIns="0" rtlCol="0"/>
          <a:lstStyle/>
          <a:p>
            <a:endParaRPr sz="1634"/>
          </a:p>
        </p:txBody>
      </p:sp>
      <p:sp>
        <p:nvSpPr>
          <p:cNvPr id="6" name="object 6"/>
          <p:cNvSpPr/>
          <p:nvPr/>
        </p:nvSpPr>
        <p:spPr>
          <a:xfrm>
            <a:off x="2425998" y="5680498"/>
            <a:ext cx="5532" cy="2765"/>
          </a:xfrm>
          <a:prstGeom prst="rect">
            <a:avLst/>
          </a:prstGeom>
          <a:blipFill>
            <a:blip r:embed="rId5" cstate="print"/>
            <a:stretch>
              <a:fillRect/>
            </a:stretch>
          </a:blipFill>
        </p:spPr>
        <p:txBody>
          <a:bodyPr wrap="square" lIns="0" tIns="0" rIns="0" bIns="0" rtlCol="0"/>
          <a:lstStyle/>
          <a:p>
            <a:endParaRPr sz="1634"/>
          </a:p>
        </p:txBody>
      </p:sp>
      <p:sp>
        <p:nvSpPr>
          <p:cNvPr id="7" name="object 7"/>
          <p:cNvSpPr/>
          <p:nvPr/>
        </p:nvSpPr>
        <p:spPr>
          <a:xfrm>
            <a:off x="2478557" y="5641771"/>
            <a:ext cx="45642" cy="58090"/>
          </a:xfrm>
          <a:prstGeom prst="rect">
            <a:avLst/>
          </a:prstGeom>
          <a:blipFill>
            <a:blip r:embed="rId6" cstate="print"/>
            <a:stretch>
              <a:fillRect/>
            </a:stretch>
          </a:blipFill>
        </p:spPr>
        <p:txBody>
          <a:bodyPr wrap="square" lIns="0" tIns="0" rIns="0" bIns="0" rtlCol="0"/>
          <a:lstStyle/>
          <a:p>
            <a:endParaRPr sz="1634"/>
          </a:p>
        </p:txBody>
      </p:sp>
      <p:sp>
        <p:nvSpPr>
          <p:cNvPr id="8" name="object 8"/>
          <p:cNvSpPr/>
          <p:nvPr/>
        </p:nvSpPr>
        <p:spPr>
          <a:xfrm>
            <a:off x="2553246" y="5738590"/>
            <a:ext cx="2765" cy="2765"/>
          </a:xfrm>
          <a:prstGeom prst="rect">
            <a:avLst/>
          </a:prstGeom>
          <a:blipFill>
            <a:blip r:embed="rId7" cstate="print"/>
            <a:stretch>
              <a:fillRect/>
            </a:stretch>
          </a:blipFill>
        </p:spPr>
        <p:txBody>
          <a:bodyPr wrap="square" lIns="0" tIns="0" rIns="0" bIns="0" rtlCol="0"/>
          <a:lstStyle/>
          <a:p>
            <a:endParaRPr sz="1634"/>
          </a:p>
        </p:txBody>
      </p:sp>
      <p:sp>
        <p:nvSpPr>
          <p:cNvPr id="9" name="object 9"/>
          <p:cNvSpPr/>
          <p:nvPr/>
        </p:nvSpPr>
        <p:spPr>
          <a:xfrm>
            <a:off x="2604421" y="5738589"/>
            <a:ext cx="20746" cy="19363"/>
          </a:xfrm>
          <a:prstGeom prst="rect">
            <a:avLst/>
          </a:prstGeom>
          <a:blipFill>
            <a:blip r:embed="rId8" cstate="print"/>
            <a:stretch>
              <a:fillRect/>
            </a:stretch>
          </a:blipFill>
        </p:spPr>
        <p:txBody>
          <a:bodyPr wrap="square" lIns="0" tIns="0" rIns="0" bIns="0" rtlCol="0"/>
          <a:lstStyle/>
          <a:p>
            <a:endParaRPr sz="1634"/>
          </a:p>
        </p:txBody>
      </p:sp>
      <p:sp>
        <p:nvSpPr>
          <p:cNvPr id="10" name="object 10"/>
          <p:cNvSpPr/>
          <p:nvPr/>
        </p:nvSpPr>
        <p:spPr>
          <a:xfrm>
            <a:off x="2347160" y="5704012"/>
            <a:ext cx="20746" cy="58090"/>
          </a:xfrm>
          <a:prstGeom prst="rect">
            <a:avLst/>
          </a:prstGeom>
          <a:blipFill>
            <a:blip r:embed="rId9" cstate="print"/>
            <a:stretch>
              <a:fillRect/>
            </a:stretch>
          </a:blipFill>
        </p:spPr>
        <p:txBody>
          <a:bodyPr wrap="square" lIns="0" tIns="0" rIns="0" bIns="0" rtlCol="0"/>
          <a:lstStyle/>
          <a:p>
            <a:endParaRPr sz="1634"/>
          </a:p>
        </p:txBody>
      </p:sp>
      <p:sp>
        <p:nvSpPr>
          <p:cNvPr id="11" name="object 11"/>
          <p:cNvSpPr/>
          <p:nvPr/>
        </p:nvSpPr>
        <p:spPr>
          <a:xfrm>
            <a:off x="2196399" y="5831259"/>
            <a:ext cx="12447" cy="17980"/>
          </a:xfrm>
          <a:prstGeom prst="rect">
            <a:avLst/>
          </a:prstGeom>
          <a:blipFill>
            <a:blip r:embed="rId10" cstate="print"/>
            <a:stretch>
              <a:fillRect/>
            </a:stretch>
          </a:blipFill>
        </p:spPr>
        <p:txBody>
          <a:bodyPr wrap="square" lIns="0" tIns="0" rIns="0" bIns="0" rtlCol="0"/>
          <a:lstStyle/>
          <a:p>
            <a:endParaRPr sz="1634"/>
          </a:p>
        </p:txBody>
      </p:sp>
      <p:sp>
        <p:nvSpPr>
          <p:cNvPr id="12" name="object 12"/>
          <p:cNvSpPr/>
          <p:nvPr/>
        </p:nvSpPr>
        <p:spPr>
          <a:xfrm>
            <a:off x="2585057" y="5822960"/>
            <a:ext cx="59471" cy="44259"/>
          </a:xfrm>
          <a:prstGeom prst="rect">
            <a:avLst/>
          </a:prstGeom>
          <a:blipFill>
            <a:blip r:embed="rId11" cstate="print"/>
            <a:stretch>
              <a:fillRect/>
            </a:stretch>
          </a:blipFill>
        </p:spPr>
        <p:txBody>
          <a:bodyPr wrap="square" lIns="0" tIns="0" rIns="0" bIns="0" rtlCol="0"/>
          <a:lstStyle/>
          <a:p>
            <a:endParaRPr sz="1634"/>
          </a:p>
        </p:txBody>
      </p:sp>
      <p:sp>
        <p:nvSpPr>
          <p:cNvPr id="13" name="object 13"/>
          <p:cNvSpPr/>
          <p:nvPr/>
        </p:nvSpPr>
        <p:spPr>
          <a:xfrm>
            <a:off x="2684640" y="5847857"/>
            <a:ext cx="40110" cy="26278"/>
          </a:xfrm>
          <a:prstGeom prst="rect">
            <a:avLst/>
          </a:prstGeom>
          <a:blipFill>
            <a:blip r:embed="rId12" cstate="print"/>
            <a:stretch>
              <a:fillRect/>
            </a:stretch>
          </a:blipFill>
        </p:spPr>
        <p:txBody>
          <a:bodyPr wrap="square" lIns="0" tIns="0" rIns="0" bIns="0" rtlCol="0"/>
          <a:lstStyle/>
          <a:p>
            <a:endParaRPr sz="1634"/>
          </a:p>
        </p:txBody>
      </p:sp>
      <p:sp>
        <p:nvSpPr>
          <p:cNvPr id="14" name="object 14"/>
          <p:cNvSpPr/>
          <p:nvPr/>
        </p:nvSpPr>
        <p:spPr>
          <a:xfrm>
            <a:off x="2834017" y="5908715"/>
            <a:ext cx="16597" cy="11064"/>
          </a:xfrm>
          <a:prstGeom prst="rect">
            <a:avLst/>
          </a:prstGeom>
          <a:blipFill>
            <a:blip r:embed="rId13" cstate="print"/>
            <a:stretch>
              <a:fillRect/>
            </a:stretch>
          </a:blipFill>
        </p:spPr>
        <p:txBody>
          <a:bodyPr wrap="square" lIns="0" tIns="0" rIns="0" bIns="0" rtlCol="0"/>
          <a:lstStyle/>
          <a:p>
            <a:endParaRPr sz="1634"/>
          </a:p>
        </p:txBody>
      </p:sp>
      <p:sp>
        <p:nvSpPr>
          <p:cNvPr id="15" name="object 15"/>
          <p:cNvSpPr/>
          <p:nvPr/>
        </p:nvSpPr>
        <p:spPr>
          <a:xfrm>
            <a:off x="2464725" y="5936377"/>
            <a:ext cx="29045" cy="9681"/>
          </a:xfrm>
          <a:prstGeom prst="rect">
            <a:avLst/>
          </a:prstGeom>
          <a:blipFill>
            <a:blip r:embed="rId14" cstate="print"/>
            <a:stretch>
              <a:fillRect/>
            </a:stretch>
          </a:blipFill>
        </p:spPr>
        <p:txBody>
          <a:bodyPr wrap="square" lIns="0" tIns="0" rIns="0" bIns="0" rtlCol="0"/>
          <a:lstStyle/>
          <a:p>
            <a:endParaRPr sz="1634"/>
          </a:p>
        </p:txBody>
      </p:sp>
      <p:sp>
        <p:nvSpPr>
          <p:cNvPr id="16" name="object 16"/>
          <p:cNvSpPr/>
          <p:nvPr/>
        </p:nvSpPr>
        <p:spPr>
          <a:xfrm>
            <a:off x="2452278" y="6071923"/>
            <a:ext cx="2765" cy="4148"/>
          </a:xfrm>
          <a:prstGeom prst="rect">
            <a:avLst/>
          </a:prstGeom>
          <a:blipFill>
            <a:blip r:embed="rId15" cstate="print"/>
            <a:stretch>
              <a:fillRect/>
            </a:stretch>
          </a:blipFill>
        </p:spPr>
        <p:txBody>
          <a:bodyPr wrap="square" lIns="0" tIns="0" rIns="0" bIns="0" rtlCol="0"/>
          <a:lstStyle/>
          <a:p>
            <a:endParaRPr sz="1634"/>
          </a:p>
        </p:txBody>
      </p:sp>
      <p:sp>
        <p:nvSpPr>
          <p:cNvPr id="17" name="object 17"/>
          <p:cNvSpPr/>
          <p:nvPr/>
        </p:nvSpPr>
        <p:spPr>
          <a:xfrm>
            <a:off x="2236510" y="6099587"/>
            <a:ext cx="4148" cy="2765"/>
          </a:xfrm>
          <a:prstGeom prst="rect">
            <a:avLst/>
          </a:prstGeom>
          <a:blipFill>
            <a:blip r:embed="rId16" cstate="print"/>
            <a:stretch>
              <a:fillRect/>
            </a:stretch>
          </a:blipFill>
        </p:spPr>
        <p:txBody>
          <a:bodyPr wrap="square" lIns="0" tIns="0" rIns="0" bIns="0" rtlCol="0"/>
          <a:lstStyle/>
          <a:p>
            <a:endParaRPr sz="1634"/>
          </a:p>
        </p:txBody>
      </p:sp>
      <p:sp>
        <p:nvSpPr>
          <p:cNvPr id="18" name="object 18"/>
          <p:cNvSpPr/>
          <p:nvPr/>
        </p:nvSpPr>
        <p:spPr>
          <a:xfrm>
            <a:off x="2627932" y="6139696"/>
            <a:ext cx="2765" cy="4148"/>
          </a:xfrm>
          <a:prstGeom prst="rect">
            <a:avLst/>
          </a:prstGeom>
          <a:blipFill>
            <a:blip r:embed="rId17" cstate="print"/>
            <a:stretch>
              <a:fillRect/>
            </a:stretch>
          </a:blipFill>
        </p:spPr>
        <p:txBody>
          <a:bodyPr wrap="square" lIns="0" tIns="0" rIns="0" bIns="0" rtlCol="0"/>
          <a:lstStyle/>
          <a:p>
            <a:endParaRPr sz="1634"/>
          </a:p>
        </p:txBody>
      </p:sp>
      <p:sp>
        <p:nvSpPr>
          <p:cNvPr id="19" name="object 19"/>
          <p:cNvSpPr/>
          <p:nvPr/>
        </p:nvSpPr>
        <p:spPr>
          <a:xfrm>
            <a:off x="2434296" y="5595666"/>
            <a:ext cx="425999" cy="689258"/>
          </a:xfrm>
          <a:prstGeom prst="rect">
            <a:avLst/>
          </a:prstGeom>
          <a:blipFill>
            <a:blip r:embed="rId18" cstate="print"/>
            <a:stretch>
              <a:fillRect/>
            </a:stretch>
          </a:blipFill>
        </p:spPr>
        <p:txBody>
          <a:bodyPr wrap="square" lIns="0" tIns="0" rIns="0" bIns="0" rtlCol="0"/>
          <a:lstStyle/>
          <a:p>
            <a:endParaRPr sz="1634"/>
          </a:p>
        </p:txBody>
      </p:sp>
      <p:sp>
        <p:nvSpPr>
          <p:cNvPr id="20" name="object 20"/>
          <p:cNvSpPr/>
          <p:nvPr/>
        </p:nvSpPr>
        <p:spPr>
          <a:xfrm>
            <a:off x="2200548" y="5618949"/>
            <a:ext cx="283540" cy="216690"/>
          </a:xfrm>
          <a:prstGeom prst="rect">
            <a:avLst/>
          </a:prstGeom>
          <a:blipFill>
            <a:blip r:embed="rId19" cstate="print"/>
            <a:stretch>
              <a:fillRect/>
            </a:stretch>
          </a:blipFill>
        </p:spPr>
        <p:txBody>
          <a:bodyPr wrap="square" lIns="0" tIns="0" rIns="0" bIns="0" rtlCol="0"/>
          <a:lstStyle/>
          <a:p>
            <a:endParaRPr sz="1634"/>
          </a:p>
        </p:txBody>
      </p:sp>
      <p:sp>
        <p:nvSpPr>
          <p:cNvPr id="21" name="object 21"/>
          <p:cNvSpPr/>
          <p:nvPr/>
        </p:nvSpPr>
        <p:spPr>
          <a:xfrm>
            <a:off x="2385888" y="5698479"/>
            <a:ext cx="4148" cy="1382"/>
          </a:xfrm>
          <a:prstGeom prst="rect">
            <a:avLst/>
          </a:prstGeom>
          <a:blipFill>
            <a:blip r:embed="rId20" cstate="print"/>
            <a:stretch>
              <a:fillRect/>
            </a:stretch>
          </a:blipFill>
        </p:spPr>
        <p:txBody>
          <a:bodyPr wrap="square" lIns="0" tIns="0" rIns="0" bIns="0" rtlCol="0"/>
          <a:lstStyle/>
          <a:p>
            <a:endParaRPr sz="1634"/>
          </a:p>
        </p:txBody>
      </p:sp>
      <p:sp>
        <p:nvSpPr>
          <p:cNvPr id="22" name="object 22"/>
          <p:cNvSpPr/>
          <p:nvPr/>
        </p:nvSpPr>
        <p:spPr>
          <a:xfrm>
            <a:off x="2182568" y="5839558"/>
            <a:ext cx="29045" cy="153526"/>
          </a:xfrm>
          <a:prstGeom prst="rect">
            <a:avLst/>
          </a:prstGeom>
          <a:blipFill>
            <a:blip r:embed="rId21" cstate="print"/>
            <a:stretch>
              <a:fillRect/>
            </a:stretch>
          </a:blipFill>
        </p:spPr>
        <p:txBody>
          <a:bodyPr wrap="square" lIns="0" tIns="0" rIns="0" bIns="0" rtlCol="0"/>
          <a:lstStyle/>
          <a:p>
            <a:endParaRPr sz="1634"/>
          </a:p>
        </p:txBody>
      </p:sp>
      <p:sp>
        <p:nvSpPr>
          <p:cNvPr id="23" name="object 23"/>
          <p:cNvSpPr/>
          <p:nvPr/>
        </p:nvSpPr>
        <p:spPr>
          <a:xfrm>
            <a:off x="2159055" y="5946289"/>
            <a:ext cx="171507" cy="331950"/>
          </a:xfrm>
          <a:prstGeom prst="rect">
            <a:avLst/>
          </a:prstGeom>
          <a:blipFill>
            <a:blip r:embed="rId22" cstate="print"/>
            <a:stretch>
              <a:fillRect/>
            </a:stretch>
          </a:blipFill>
        </p:spPr>
        <p:txBody>
          <a:bodyPr wrap="square" lIns="0" tIns="0" rIns="0" bIns="0" rtlCol="0"/>
          <a:lstStyle/>
          <a:p>
            <a:endParaRPr sz="1634"/>
          </a:p>
        </p:txBody>
      </p:sp>
      <p:sp>
        <p:nvSpPr>
          <p:cNvPr id="24" name="object 24"/>
          <p:cNvSpPr/>
          <p:nvPr/>
        </p:nvSpPr>
        <p:spPr>
          <a:xfrm>
            <a:off x="2705387" y="5868605"/>
            <a:ext cx="47025" cy="15213"/>
          </a:xfrm>
          <a:prstGeom prst="rect">
            <a:avLst/>
          </a:prstGeom>
          <a:blipFill>
            <a:blip r:embed="rId23" cstate="print"/>
            <a:stretch>
              <a:fillRect/>
            </a:stretch>
          </a:blipFill>
        </p:spPr>
        <p:txBody>
          <a:bodyPr wrap="square" lIns="0" tIns="0" rIns="0" bIns="0" rtlCol="0"/>
          <a:lstStyle/>
          <a:p>
            <a:endParaRPr sz="1634"/>
          </a:p>
        </p:txBody>
      </p:sp>
      <p:sp>
        <p:nvSpPr>
          <p:cNvPr id="25" name="object 25"/>
          <p:cNvSpPr/>
          <p:nvPr/>
        </p:nvSpPr>
        <p:spPr>
          <a:xfrm>
            <a:off x="2488239" y="5940526"/>
            <a:ext cx="2765" cy="1382"/>
          </a:xfrm>
          <a:prstGeom prst="rect">
            <a:avLst/>
          </a:prstGeom>
          <a:blipFill>
            <a:blip r:embed="rId20" cstate="print"/>
            <a:stretch>
              <a:fillRect/>
            </a:stretch>
          </a:blipFill>
        </p:spPr>
        <p:txBody>
          <a:bodyPr wrap="square" lIns="0" tIns="0" rIns="0" bIns="0" rtlCol="0"/>
          <a:lstStyle/>
          <a:p>
            <a:endParaRPr sz="1634"/>
          </a:p>
        </p:txBody>
      </p:sp>
      <p:sp>
        <p:nvSpPr>
          <p:cNvPr id="26" name="object 26"/>
          <p:cNvSpPr/>
          <p:nvPr/>
        </p:nvSpPr>
        <p:spPr>
          <a:xfrm>
            <a:off x="2793906" y="6163209"/>
            <a:ext cx="5532" cy="8298"/>
          </a:xfrm>
          <a:prstGeom prst="rect">
            <a:avLst/>
          </a:prstGeom>
          <a:blipFill>
            <a:blip r:embed="rId24" cstate="print"/>
            <a:stretch>
              <a:fillRect/>
            </a:stretch>
          </a:blipFill>
        </p:spPr>
        <p:txBody>
          <a:bodyPr wrap="square" lIns="0" tIns="0" rIns="0" bIns="0" rtlCol="0"/>
          <a:lstStyle/>
          <a:p>
            <a:endParaRPr sz="1634"/>
          </a:p>
        </p:txBody>
      </p:sp>
      <p:sp>
        <p:nvSpPr>
          <p:cNvPr id="27" name="object 27"/>
          <p:cNvSpPr/>
          <p:nvPr/>
        </p:nvSpPr>
        <p:spPr>
          <a:xfrm>
            <a:off x="2742731" y="6193638"/>
            <a:ext cx="65006" cy="66389"/>
          </a:xfrm>
          <a:prstGeom prst="rect">
            <a:avLst/>
          </a:prstGeom>
          <a:blipFill>
            <a:blip r:embed="rId25" cstate="print"/>
            <a:stretch>
              <a:fillRect/>
            </a:stretch>
          </a:blipFill>
        </p:spPr>
        <p:txBody>
          <a:bodyPr wrap="square" lIns="0" tIns="0" rIns="0" bIns="0" rtlCol="0"/>
          <a:lstStyle/>
          <a:p>
            <a:endParaRPr sz="1634"/>
          </a:p>
        </p:txBody>
      </p:sp>
      <p:sp>
        <p:nvSpPr>
          <p:cNvPr id="28" name="object 28"/>
          <p:cNvSpPr/>
          <p:nvPr/>
        </p:nvSpPr>
        <p:spPr>
          <a:xfrm>
            <a:off x="2366524" y="5641770"/>
            <a:ext cx="240663" cy="147994"/>
          </a:xfrm>
          <a:prstGeom prst="rect">
            <a:avLst/>
          </a:prstGeom>
          <a:blipFill>
            <a:blip r:embed="rId26" cstate="print"/>
            <a:stretch>
              <a:fillRect/>
            </a:stretch>
          </a:blipFill>
        </p:spPr>
        <p:txBody>
          <a:bodyPr wrap="square" lIns="0" tIns="0" rIns="0" bIns="0" rtlCol="0"/>
          <a:lstStyle/>
          <a:p>
            <a:endParaRPr sz="1634"/>
          </a:p>
        </p:txBody>
      </p:sp>
      <p:sp>
        <p:nvSpPr>
          <p:cNvPr id="29" name="object 29"/>
          <p:cNvSpPr/>
          <p:nvPr/>
        </p:nvSpPr>
        <p:spPr>
          <a:xfrm>
            <a:off x="2177035" y="5843708"/>
            <a:ext cx="6915" cy="51175"/>
          </a:xfrm>
          <a:prstGeom prst="rect">
            <a:avLst/>
          </a:prstGeom>
          <a:blipFill>
            <a:blip r:embed="rId27" cstate="print"/>
            <a:stretch>
              <a:fillRect/>
            </a:stretch>
          </a:blipFill>
        </p:spPr>
        <p:txBody>
          <a:bodyPr wrap="square" lIns="0" tIns="0" rIns="0" bIns="0" rtlCol="0"/>
          <a:lstStyle/>
          <a:p>
            <a:endParaRPr sz="1634"/>
          </a:p>
        </p:txBody>
      </p:sp>
      <p:sp>
        <p:nvSpPr>
          <p:cNvPr id="30" name="object 30"/>
          <p:cNvSpPr/>
          <p:nvPr/>
        </p:nvSpPr>
        <p:spPr>
          <a:xfrm>
            <a:off x="4322261" y="6167359"/>
            <a:ext cx="3414937" cy="340249"/>
          </a:xfrm>
          <a:prstGeom prst="rect">
            <a:avLst/>
          </a:prstGeom>
          <a:blipFill>
            <a:blip r:embed="rId28" cstate="print"/>
            <a:stretch>
              <a:fillRect/>
            </a:stretch>
          </a:blipFill>
        </p:spPr>
        <p:txBody>
          <a:bodyPr wrap="square" lIns="0" tIns="0" rIns="0" bIns="0" rtlCol="0"/>
          <a:lstStyle/>
          <a:p>
            <a:endParaRPr sz="1634"/>
          </a:p>
        </p:txBody>
      </p:sp>
      <p:sp>
        <p:nvSpPr>
          <p:cNvPr id="31" name="object 31"/>
          <p:cNvSpPr txBox="1"/>
          <p:nvPr/>
        </p:nvSpPr>
        <p:spPr>
          <a:xfrm>
            <a:off x="2012443" y="5637622"/>
            <a:ext cx="8232482" cy="824265"/>
          </a:xfrm>
          <a:prstGeom prst="rect">
            <a:avLst/>
          </a:prstGeom>
        </p:spPr>
        <p:txBody>
          <a:bodyPr vert="horz" wrap="square" lIns="0" tIns="0" rIns="0" bIns="0" rtlCol="0">
            <a:spAutoFit/>
          </a:bodyPr>
          <a:lstStyle/>
          <a:p>
            <a:pPr>
              <a:lnSpc>
                <a:spcPct val="100000"/>
              </a:lnSpc>
            </a:pPr>
            <a:endParaRPr sz="1452">
              <a:latin typeface="Times New Roman"/>
              <a:cs typeface="Times New Roman"/>
            </a:endParaRPr>
          </a:p>
          <a:p>
            <a:pPr>
              <a:lnSpc>
                <a:spcPct val="100000"/>
              </a:lnSpc>
            </a:pPr>
            <a:endParaRPr sz="1452">
              <a:latin typeface="Times New Roman"/>
              <a:cs typeface="Times New Roman"/>
            </a:endParaRPr>
          </a:p>
          <a:p>
            <a:pPr marL="2522579">
              <a:spcBef>
                <a:spcPts val="1239"/>
              </a:spcBef>
            </a:pPr>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graphicFrame>
        <p:nvGraphicFramePr>
          <p:cNvPr id="32" name="object 32"/>
          <p:cNvGraphicFramePr>
            <a:graphicFrameLocks noGrp="1"/>
          </p:cNvGraphicFramePr>
          <p:nvPr/>
        </p:nvGraphicFramePr>
        <p:xfrm>
          <a:off x="2006680" y="868373"/>
          <a:ext cx="8232357" cy="5807663"/>
        </p:xfrm>
        <a:graphic>
          <a:graphicData uri="http://schemas.openxmlformats.org/drawingml/2006/table">
            <a:tbl>
              <a:tblPr firstRow="1" bandRow="1">
                <a:tableStyleId>{2D5ABB26-0587-4C30-8999-92F81FD0307C}</a:tableStyleId>
              </a:tblPr>
              <a:tblGrid>
                <a:gridCol w="167357"/>
                <a:gridCol w="3420467"/>
                <a:gridCol w="500673"/>
                <a:gridCol w="324316"/>
                <a:gridCol w="335453"/>
                <a:gridCol w="359515"/>
                <a:gridCol w="324348"/>
                <a:gridCol w="336884"/>
                <a:gridCol w="987551"/>
                <a:gridCol w="224066"/>
                <a:gridCol w="832641"/>
                <a:gridCol w="419086"/>
              </a:tblGrid>
              <a:tr h="413554">
                <a:tc rowSpan="21">
                  <a:txBody>
                    <a:bodyPr/>
                    <a:lstStyle/>
                    <a:p>
                      <a:endParaRPr sz="1500">
                        <a:latin typeface="Bookman Old Style"/>
                        <a:cs typeface="Bookman Old Style"/>
                      </a:endParaRPr>
                    </a:p>
                  </a:txBody>
                  <a:tcPr marL="0" marR="0" marT="0" marB="0">
                    <a:lnR w="12699">
                      <a:solidFill>
                        <a:srgbClr val="FFFFFF"/>
                      </a:solidFill>
                      <a:prstDash val="solid"/>
                    </a:lnR>
                    <a:lnB w="12699">
                      <a:solidFill>
                        <a:srgbClr val="FFFFFF"/>
                      </a:solidFill>
                      <a:prstDash val="solid"/>
                    </a:lnB>
                  </a:tcPr>
                </a:tc>
                <a:tc>
                  <a:txBody>
                    <a:bodyPr/>
                    <a:lstStyle/>
                    <a:p>
                      <a:endParaRPr sz="15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gridSpan="3">
                  <a:txBody>
                    <a:bodyPr/>
                    <a:lstStyle/>
                    <a:p>
                      <a:pPr marL="283210">
                        <a:lnSpc>
                          <a:spcPct val="100000"/>
                        </a:lnSpc>
                        <a:spcBef>
                          <a:spcPts val="890"/>
                        </a:spcBef>
                      </a:pPr>
                      <a:r>
                        <a:rPr sz="1200" b="1" spc="-10" dirty="0">
                          <a:solidFill>
                            <a:srgbClr val="FFFFFF"/>
                          </a:solidFill>
                          <a:latin typeface="Bookman Old Style"/>
                          <a:cs typeface="Bookman Old Style"/>
                        </a:rPr>
                        <a:t>Année</a:t>
                      </a:r>
                      <a:r>
                        <a:rPr sz="1200" b="1" spc="-80" dirty="0">
                          <a:solidFill>
                            <a:srgbClr val="FFFFFF"/>
                          </a:solidFill>
                          <a:latin typeface="Bookman Old Style"/>
                          <a:cs typeface="Bookman Old Style"/>
                        </a:rPr>
                        <a:t> </a:t>
                      </a:r>
                      <a:r>
                        <a:rPr sz="1200" b="1" spc="-5" dirty="0">
                          <a:solidFill>
                            <a:srgbClr val="FFFFFF"/>
                          </a:solidFill>
                          <a:latin typeface="Bookman Old Style"/>
                          <a:cs typeface="Bookman Old Style"/>
                        </a:rPr>
                        <a:t>n</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hMerge="1">
                  <a:txBody>
                    <a:bodyPr/>
                    <a:lstStyle/>
                    <a:p>
                      <a:endParaRPr/>
                    </a:p>
                  </a:txBody>
                  <a:tcPr marL="0" marR="0" marT="0" marB="0"/>
                </a:tc>
                <a:tc hMerge="1">
                  <a:txBody>
                    <a:bodyPr/>
                    <a:lstStyle/>
                    <a:p>
                      <a:endParaRPr/>
                    </a:p>
                  </a:txBody>
                  <a:tcPr marL="0" marR="0" marT="0" marB="0"/>
                </a:tc>
                <a:tc gridSpan="3">
                  <a:txBody>
                    <a:bodyPr/>
                    <a:lstStyle/>
                    <a:p>
                      <a:pPr marL="121285">
                        <a:lnSpc>
                          <a:spcPct val="100000"/>
                        </a:lnSpc>
                        <a:spcBef>
                          <a:spcPts val="890"/>
                        </a:spcBef>
                      </a:pPr>
                      <a:r>
                        <a:rPr sz="1200" b="1" spc="-10" dirty="0">
                          <a:solidFill>
                            <a:srgbClr val="FFFFFF"/>
                          </a:solidFill>
                          <a:latin typeface="Bookman Old Style"/>
                          <a:cs typeface="Bookman Old Style"/>
                        </a:rPr>
                        <a:t>Année</a:t>
                      </a:r>
                      <a:r>
                        <a:rPr sz="1200" b="1" spc="-70" dirty="0">
                          <a:solidFill>
                            <a:srgbClr val="FFFFFF"/>
                          </a:solidFill>
                          <a:latin typeface="Bookman Old Style"/>
                          <a:cs typeface="Bookman Old Style"/>
                        </a:rPr>
                        <a:t> </a:t>
                      </a:r>
                      <a:r>
                        <a:rPr sz="1200" b="1" spc="-10" dirty="0">
                          <a:solidFill>
                            <a:srgbClr val="FFFFFF"/>
                          </a:solidFill>
                          <a:latin typeface="Bookman Old Style"/>
                          <a:cs typeface="Bookman Old Style"/>
                        </a:rPr>
                        <a:t>n-1</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hMerge="1">
                  <a:txBody>
                    <a:bodyPr/>
                    <a:lstStyle/>
                    <a:p>
                      <a:endParaRPr/>
                    </a:p>
                  </a:txBody>
                  <a:tcPr marL="0" marR="0" marT="0" marB="0"/>
                </a:tc>
                <a:tc hMerge="1">
                  <a:txBody>
                    <a:bodyPr/>
                    <a:lstStyle/>
                    <a:p>
                      <a:endParaRPr/>
                    </a:p>
                  </a:txBody>
                  <a:tcPr marL="0" marR="0" marT="0" marB="0"/>
                </a:tc>
                <a:tc>
                  <a:txBody>
                    <a:bodyPr/>
                    <a:lstStyle/>
                    <a:p>
                      <a:pPr marL="635" algn="ctr">
                        <a:lnSpc>
                          <a:spcPts val="1555"/>
                        </a:lnSpc>
                      </a:pPr>
                      <a:r>
                        <a:rPr sz="1200" b="1" spc="-5" dirty="0">
                          <a:solidFill>
                            <a:srgbClr val="FFFFFF"/>
                          </a:solidFill>
                          <a:latin typeface="Bookman Old Style"/>
                          <a:cs typeface="Bookman Old Style"/>
                        </a:rPr>
                        <a:t>Variation</a:t>
                      </a:r>
                      <a:endParaRPr sz="1200">
                        <a:latin typeface="Bookman Old Style"/>
                        <a:cs typeface="Bookman Old Style"/>
                      </a:endParaRPr>
                    </a:p>
                    <a:p>
                      <a:pPr algn="ctr">
                        <a:lnSpc>
                          <a:spcPct val="100000"/>
                        </a:lnSpc>
                        <a:spcBef>
                          <a:spcPts val="240"/>
                        </a:spcBef>
                      </a:pPr>
                      <a:r>
                        <a:rPr sz="1200" b="1" spc="-5" dirty="0">
                          <a:solidFill>
                            <a:srgbClr val="FFFFFF"/>
                          </a:solidFill>
                          <a:latin typeface="Bookman Old Style"/>
                          <a:cs typeface="Bookman Old Style"/>
                        </a:rPr>
                        <a:t>en</a:t>
                      </a:r>
                      <a:r>
                        <a:rPr sz="1200" b="1" spc="-105" dirty="0">
                          <a:solidFill>
                            <a:srgbClr val="FFFFFF"/>
                          </a:solidFill>
                          <a:latin typeface="Bookman Old Style"/>
                          <a:cs typeface="Bookman Old Style"/>
                        </a:rPr>
                        <a:t> </a:t>
                      </a:r>
                      <a:r>
                        <a:rPr sz="1200" b="1" spc="-5" dirty="0">
                          <a:solidFill>
                            <a:srgbClr val="FFFFFF"/>
                          </a:solidFill>
                          <a:latin typeface="Bookman Old Style"/>
                          <a:cs typeface="Bookman Old Style"/>
                        </a:rPr>
                        <a:t>%</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rowSpan="21">
                  <a:txBody>
                    <a:bodyPr/>
                    <a:lstStyle/>
                    <a:p>
                      <a:endParaRPr sz="1200">
                        <a:latin typeface="Bookman Old Style"/>
                        <a:cs typeface="Bookman Old Style"/>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455"/>
                        </a:lnSpc>
                      </a:pPr>
                      <a:r>
                        <a:rPr sz="1200" b="1" spc="-5" dirty="0">
                          <a:latin typeface="Bookman Old Style"/>
                          <a:cs typeface="Bookman Old Style"/>
                        </a:rPr>
                        <a:t>Locations</a:t>
                      </a:r>
                      <a:r>
                        <a:rPr sz="1200" b="1" spc="-95" dirty="0">
                          <a:latin typeface="Bookman Old Style"/>
                          <a:cs typeface="Bookman Old Style"/>
                        </a:rPr>
                        <a:t> </a:t>
                      </a:r>
                      <a:r>
                        <a:rPr sz="1200" b="1" spc="-5" dirty="0">
                          <a:latin typeface="Bookman Old Style"/>
                          <a:cs typeface="Bookman Old Style"/>
                        </a:rPr>
                        <a:t>appartements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EEECE1"/>
                    </a:solidFill>
                  </a:tcPr>
                </a:tc>
                <a:tc>
                  <a:txBody>
                    <a:bodyPr/>
                    <a:lstStyle/>
                    <a:p>
                      <a:pPr marR="17780" algn="r">
                        <a:lnSpc>
                          <a:spcPts val="1455"/>
                        </a:lnSpc>
                      </a:pPr>
                      <a:r>
                        <a:rPr sz="1200" b="0" dirty="0">
                          <a:latin typeface="Bookman Old Style"/>
                          <a:cs typeface="Bookman Old Style"/>
                        </a:rPr>
                        <a:t>8</a:t>
                      </a:r>
                      <a:endParaRPr sz="1200">
                        <a:latin typeface="Bookman Old Style"/>
                        <a:cs typeface="Bookman Old Style"/>
                      </a:endParaRPr>
                    </a:p>
                  </a:txBody>
                  <a:tcPr marL="0" marR="0" marT="0" marB="0">
                    <a:lnL w="12699">
                      <a:solidFill>
                        <a:srgbClr val="FFFFFF"/>
                      </a:solidFill>
                      <a:prstDash val="solid"/>
                    </a:lnL>
                    <a:lnT w="38099">
                      <a:solidFill>
                        <a:srgbClr val="FFFFFF"/>
                      </a:solidFill>
                      <a:prstDash val="solid"/>
                    </a:lnT>
                    <a:lnB w="12699">
                      <a:solidFill>
                        <a:srgbClr val="FFFFFF"/>
                      </a:solidFill>
                      <a:prstDash val="solid"/>
                    </a:lnB>
                    <a:solidFill>
                      <a:srgbClr val="D0D8E8"/>
                    </a:solidFill>
                  </a:tcPr>
                </a:tc>
                <a:tc>
                  <a:txBody>
                    <a:bodyPr/>
                    <a:lstStyle/>
                    <a:p>
                      <a:pPr marR="17145" algn="r">
                        <a:lnSpc>
                          <a:spcPts val="1455"/>
                        </a:lnSpc>
                      </a:pPr>
                      <a:r>
                        <a:rPr sz="1200" b="0" dirty="0">
                          <a:latin typeface="Bookman Old Style"/>
                          <a:cs typeface="Bookman Old Style"/>
                        </a:rPr>
                        <a:t>400</a:t>
                      </a:r>
                      <a:endParaRPr sz="1200">
                        <a:latin typeface="Bookman Old Style"/>
                        <a:cs typeface="Bookman Old Style"/>
                      </a:endParaRPr>
                    </a:p>
                  </a:txBody>
                  <a:tcPr marL="0" marR="0" marT="0" marB="0">
                    <a:lnT w="38099">
                      <a:solidFill>
                        <a:srgbClr val="FFFFFF"/>
                      </a:solidFill>
                      <a:prstDash val="solid"/>
                    </a:lnT>
                    <a:lnB w="12699">
                      <a:solidFill>
                        <a:srgbClr val="FFFFFF"/>
                      </a:solidFill>
                      <a:prstDash val="solid"/>
                    </a:lnB>
                    <a:solidFill>
                      <a:srgbClr val="D0D8E8"/>
                    </a:solidFill>
                  </a:tcPr>
                </a:tc>
                <a:tc>
                  <a:txBody>
                    <a:bodyPr/>
                    <a:lstStyle/>
                    <a:p>
                      <a:pPr algn="ctr">
                        <a:lnSpc>
                          <a:spcPts val="14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a:txBody>
                    <a:bodyPr/>
                    <a:lstStyle/>
                    <a:p>
                      <a:pPr marR="17780" algn="r">
                        <a:lnSpc>
                          <a:spcPts val="1455"/>
                        </a:lnSpc>
                      </a:pPr>
                      <a:r>
                        <a:rPr sz="1200" b="0" dirty="0">
                          <a:latin typeface="Bookman Old Style"/>
                          <a:cs typeface="Bookman Old Style"/>
                        </a:rPr>
                        <a:t>8</a:t>
                      </a:r>
                      <a:endParaRPr sz="1200">
                        <a:latin typeface="Bookman Old Style"/>
                        <a:cs typeface="Bookman Old Style"/>
                      </a:endParaRPr>
                    </a:p>
                  </a:txBody>
                  <a:tcPr marL="0" marR="0" marT="0" marB="0">
                    <a:lnL w="12699">
                      <a:solidFill>
                        <a:srgbClr val="FFFFFF"/>
                      </a:solidFill>
                      <a:prstDash val="solid"/>
                    </a:lnL>
                    <a:lnT w="38099">
                      <a:solidFill>
                        <a:srgbClr val="FFFFFF"/>
                      </a:solidFill>
                      <a:prstDash val="solid"/>
                    </a:lnT>
                    <a:lnB w="12699">
                      <a:solidFill>
                        <a:srgbClr val="FFFFFF"/>
                      </a:solidFill>
                      <a:prstDash val="solid"/>
                    </a:lnB>
                    <a:solidFill>
                      <a:srgbClr val="D0D8E8"/>
                    </a:solidFill>
                  </a:tcPr>
                </a:tc>
                <a:tc>
                  <a:txBody>
                    <a:bodyPr/>
                    <a:lstStyle/>
                    <a:p>
                      <a:pPr marR="17145" algn="r">
                        <a:lnSpc>
                          <a:spcPts val="1455"/>
                        </a:lnSpc>
                      </a:pPr>
                      <a:r>
                        <a:rPr sz="1200" b="0" dirty="0">
                          <a:latin typeface="Bookman Old Style"/>
                          <a:cs typeface="Bookman Old Style"/>
                        </a:rPr>
                        <a:t>163</a:t>
                      </a:r>
                      <a:endParaRPr sz="1200">
                        <a:latin typeface="Bookman Old Style"/>
                        <a:cs typeface="Bookman Old Style"/>
                      </a:endParaRPr>
                    </a:p>
                  </a:txBody>
                  <a:tcPr marL="0" marR="0" marT="0" marB="0">
                    <a:lnT w="38099">
                      <a:solidFill>
                        <a:srgbClr val="FFFFFF"/>
                      </a:solidFill>
                      <a:prstDash val="solid"/>
                    </a:lnT>
                    <a:lnB w="12699">
                      <a:solidFill>
                        <a:srgbClr val="FFFFFF"/>
                      </a:solidFill>
                      <a:prstDash val="solid"/>
                    </a:lnB>
                    <a:solidFill>
                      <a:srgbClr val="D0D8E8"/>
                    </a:solidFill>
                  </a:tcPr>
                </a:tc>
                <a:tc>
                  <a:txBody>
                    <a:bodyPr/>
                    <a:lstStyle/>
                    <a:p>
                      <a:pPr marL="24765">
                        <a:lnSpc>
                          <a:spcPts val="1455"/>
                        </a:lnSpc>
                      </a:pPr>
                      <a:r>
                        <a:rPr sz="1200" b="0" spc="-5" dirty="0">
                          <a:latin typeface="Bookman Old Style"/>
                          <a:cs typeface="Bookman Old Style"/>
                        </a:rPr>
                        <a:t>500</a:t>
                      </a:r>
                      <a:endParaRPr sz="1200">
                        <a:latin typeface="Bookman Old Style"/>
                        <a:cs typeface="Bookman Old Style"/>
                      </a:endParaRPr>
                    </a:p>
                  </a:txBody>
                  <a:tcPr marL="0" marR="0" marT="0" marB="0">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a:txBody>
                    <a:bodyPr/>
                    <a:lstStyle/>
                    <a:p>
                      <a:pPr marR="25400" algn="r">
                        <a:lnSpc>
                          <a:spcPts val="1455"/>
                        </a:lnSpc>
                      </a:pPr>
                      <a:r>
                        <a:rPr sz="1200" b="0" dirty="0">
                          <a:latin typeface="Bookman Old Style"/>
                          <a:cs typeface="Bookman Old Style"/>
                        </a:rPr>
                        <a:t>3%</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Locations véhicules et</a:t>
                      </a:r>
                      <a:r>
                        <a:rPr sz="1200" b="1" spc="-65" dirty="0">
                          <a:latin typeface="Bookman Old Style"/>
                          <a:cs typeface="Bookman Old Style"/>
                        </a:rPr>
                        <a:t> </a:t>
                      </a:r>
                      <a:r>
                        <a:rPr sz="1200" b="1" spc="-10" dirty="0">
                          <a:latin typeface="Bookman Old Style"/>
                          <a:cs typeface="Bookman Old Style"/>
                        </a:rPr>
                        <a:t>parking</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5"/>
                        </a:spcBef>
                      </a:pPr>
                      <a:r>
                        <a:rPr sz="1200" b="0" dirty="0">
                          <a:latin typeface="Bookman Old Style"/>
                          <a:cs typeface="Bookman Old Style"/>
                        </a:rPr>
                        <a:t>12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125</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ct val="100000"/>
                        </a:lnSpc>
                        <a:spcBef>
                          <a:spcPts val="5"/>
                        </a:spcBef>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17780" algn="r">
                        <a:lnSpc>
                          <a:spcPct val="100000"/>
                        </a:lnSpc>
                        <a:spcBef>
                          <a:spcPts val="5"/>
                        </a:spcBef>
                      </a:pPr>
                      <a:r>
                        <a:rPr sz="1200" b="0" dirty="0">
                          <a:latin typeface="Bookman Old Style"/>
                          <a:cs typeface="Bookman Old Style"/>
                        </a:rPr>
                        <a:t>12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720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ct val="100000"/>
                        </a:lnSpc>
                        <a:spcBef>
                          <a:spcPts val="5"/>
                        </a:spcBef>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ct val="100000"/>
                        </a:lnSpc>
                        <a:spcBef>
                          <a:spcPts val="5"/>
                        </a:spcBef>
                      </a:pPr>
                      <a:r>
                        <a:rPr sz="1200" b="0" spc="-5" dirty="0">
                          <a:latin typeface="Bookman Old Style"/>
                          <a:cs typeface="Bookman Old Style"/>
                        </a:rPr>
                        <a:t>-</a:t>
                      </a:r>
                      <a:r>
                        <a:rPr sz="1200" b="0" dirty="0">
                          <a:latin typeface="Bookman Old Style"/>
                          <a:cs typeface="Bookman Old Style"/>
                        </a:rPr>
                        <a:t>5%</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solidFill>
                            <a:srgbClr val="C00000"/>
                          </a:solidFill>
                          <a:latin typeface="Bookman Old Style"/>
                          <a:cs typeface="Bookman Old Style"/>
                        </a:rPr>
                        <a:t>Locations</a:t>
                      </a:r>
                      <a:r>
                        <a:rPr sz="1200" b="1" spc="-105" dirty="0">
                          <a:solidFill>
                            <a:srgbClr val="C00000"/>
                          </a:solidFill>
                          <a:latin typeface="Bookman Old Style"/>
                          <a:cs typeface="Bookman Old Style"/>
                        </a:rPr>
                        <a:t> </a:t>
                      </a:r>
                      <a:r>
                        <a:rPr sz="1200" b="1" spc="-5" dirty="0">
                          <a:solidFill>
                            <a:srgbClr val="C00000"/>
                          </a:solidFill>
                          <a:latin typeface="Bookman Old Style"/>
                          <a:cs typeface="Bookman Old Style"/>
                        </a:rPr>
                        <a:t>machines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solidFill>
                            <a:srgbClr val="C00000"/>
                          </a:solidFill>
                          <a:latin typeface="Bookman Old Style"/>
                          <a:cs typeface="Bookman Old Style"/>
                        </a:rPr>
                        <a:t>282</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ts val="1555"/>
                        </a:lnSpc>
                      </a:pPr>
                      <a:r>
                        <a:rPr sz="1200" b="0" spc="-5" dirty="0">
                          <a:solidFill>
                            <a:srgbClr val="C00000"/>
                          </a:solidFill>
                          <a:latin typeface="Bookman Old Style"/>
                          <a:cs typeface="Bookman Old Style"/>
                        </a:rPr>
                        <a:t>898</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17780" algn="r">
                        <a:lnSpc>
                          <a:spcPts val="1555"/>
                        </a:lnSpc>
                      </a:pPr>
                      <a:r>
                        <a:rPr sz="1200" b="0" dirty="0">
                          <a:solidFill>
                            <a:srgbClr val="C00000"/>
                          </a:solidFill>
                          <a:latin typeface="Bookman Old Style"/>
                          <a:cs typeface="Bookman Old Style"/>
                        </a:rPr>
                        <a:t>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solidFill>
                            <a:srgbClr val="C00000"/>
                          </a:solidFill>
                          <a:latin typeface="Bookman Old Style"/>
                          <a:cs typeface="Bookman Old Style"/>
                        </a:rPr>
                        <a:t>250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ts val="1555"/>
                        </a:lnSpc>
                      </a:pPr>
                      <a:r>
                        <a:rPr sz="1200" b="0" spc="-5" dirty="0">
                          <a:solidFill>
                            <a:srgbClr val="C00000"/>
                          </a:solidFill>
                          <a:latin typeface="Bookman Old Style"/>
                          <a:cs typeface="Bookman Old Style"/>
                        </a:rPr>
                        <a:t>259</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ts val="1555"/>
                        </a:lnSpc>
                      </a:pPr>
                      <a:r>
                        <a:rPr sz="1200" b="0" spc="-5" dirty="0">
                          <a:solidFill>
                            <a:srgbClr val="C00000"/>
                          </a:solidFill>
                          <a:latin typeface="Bookman Old Style"/>
                          <a:cs typeface="Bookman Old Style"/>
                        </a:rPr>
                        <a:t>-</a:t>
                      </a:r>
                      <a:r>
                        <a:rPr sz="1200" b="0" dirty="0">
                          <a:solidFill>
                            <a:srgbClr val="C00000"/>
                          </a:solidFill>
                          <a:latin typeface="Bookman Old Style"/>
                          <a:cs typeface="Bookman Old Style"/>
                        </a:rPr>
                        <a:t>87%</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Entretien, réparations biens</a:t>
                      </a:r>
                      <a:r>
                        <a:rPr sz="1200" b="1" spc="-55" dirty="0">
                          <a:latin typeface="Bookman Old Style"/>
                          <a:cs typeface="Bookman Old Style"/>
                        </a:rPr>
                        <a:t> </a:t>
                      </a:r>
                      <a:r>
                        <a:rPr sz="1200" b="1" spc="-5" dirty="0">
                          <a:latin typeface="Bookman Old Style"/>
                          <a:cs typeface="Bookman Old Style"/>
                        </a:rPr>
                        <a:t>immobiliers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5"/>
                        </a:spcBef>
                      </a:pPr>
                      <a:r>
                        <a:rPr sz="1200" b="0" dirty="0">
                          <a:latin typeface="Bookman Old Style"/>
                          <a:cs typeface="Bookman Old Style"/>
                        </a:rPr>
                        <a:t>1</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951</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ct val="100000"/>
                        </a:lnSpc>
                        <a:spcBef>
                          <a:spcPts val="5"/>
                        </a:spcBef>
                      </a:pPr>
                      <a:r>
                        <a:rPr sz="1200" b="0" spc="-5" dirty="0">
                          <a:latin typeface="Bookman Old Style"/>
                          <a:cs typeface="Bookman Old Style"/>
                        </a:rPr>
                        <a:t>316</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931</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ct val="100000"/>
                        </a:lnSpc>
                        <a:spcBef>
                          <a:spcPts val="5"/>
                        </a:spcBef>
                      </a:pPr>
                      <a:r>
                        <a:rPr sz="1200" b="0" spc="-5" dirty="0">
                          <a:latin typeface="Bookman Old Style"/>
                          <a:cs typeface="Bookman Old Style"/>
                        </a:rPr>
                        <a:t>113</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ct val="100000"/>
                        </a:lnSpc>
                        <a:spcBef>
                          <a:spcPts val="5"/>
                        </a:spcBef>
                      </a:pPr>
                      <a:r>
                        <a:rPr sz="1200" b="0" dirty="0">
                          <a:latin typeface="Bookman Old Style"/>
                          <a:cs typeface="Bookman Old Style"/>
                        </a:rPr>
                        <a:t>110%</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Entretien, réparations biens</a:t>
                      </a:r>
                      <a:r>
                        <a:rPr sz="1200" b="1" spc="-60" dirty="0">
                          <a:latin typeface="Bookman Old Style"/>
                          <a:cs typeface="Bookman Old Style"/>
                        </a:rPr>
                        <a:t> </a:t>
                      </a:r>
                      <a:r>
                        <a:rPr sz="1200" b="1" spc="-5" dirty="0">
                          <a:latin typeface="Bookman Old Style"/>
                          <a:cs typeface="Bookman Old Style"/>
                        </a:rPr>
                        <a:t>mobiliers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ts val="1555"/>
                        </a:lnSpc>
                      </a:pPr>
                      <a:r>
                        <a:rPr sz="1200" b="0" dirty="0">
                          <a:latin typeface="Bookman Old Style"/>
                          <a:cs typeface="Bookman Old Style"/>
                        </a:rPr>
                        <a:t>3</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672</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ts val="1555"/>
                        </a:lnSpc>
                      </a:pPr>
                      <a:r>
                        <a:rPr sz="1200" b="0" spc="-5" dirty="0">
                          <a:latin typeface="Bookman Old Style"/>
                          <a:cs typeface="Bookman Old Style"/>
                        </a:rPr>
                        <a:t>248</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17780" algn="r">
                        <a:lnSpc>
                          <a:spcPts val="1555"/>
                        </a:lnSpc>
                      </a:pPr>
                      <a:r>
                        <a:rPr sz="1200" b="0" dirty="0">
                          <a:latin typeface="Bookman Old Style"/>
                          <a:cs typeface="Bookman Old Style"/>
                        </a:rPr>
                        <a:t>3</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275</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ts val="1555"/>
                        </a:lnSpc>
                      </a:pPr>
                      <a:r>
                        <a:rPr sz="1200" b="0" spc="-5" dirty="0">
                          <a:latin typeface="Bookman Old Style"/>
                          <a:cs typeface="Bookman Old Style"/>
                        </a:rPr>
                        <a:t>032</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ts val="1555"/>
                        </a:lnSpc>
                      </a:pPr>
                      <a:r>
                        <a:rPr sz="1200" b="0" dirty="0">
                          <a:latin typeface="Bookman Old Style"/>
                          <a:cs typeface="Bookman Old Style"/>
                        </a:rPr>
                        <a:t>12%</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10" dirty="0">
                          <a:latin typeface="Bookman Old Style"/>
                          <a:cs typeface="Bookman Old Style"/>
                        </a:rPr>
                        <a:t>Maintenance</a:t>
                      </a:r>
                      <a:r>
                        <a:rPr sz="1200" b="1" spc="-50" dirty="0">
                          <a:latin typeface="Bookman Old Style"/>
                          <a:cs typeface="Bookman Old Style"/>
                        </a:rPr>
                        <a:t> </a:t>
                      </a:r>
                      <a:r>
                        <a:rPr sz="1200" b="1" spc="-5" dirty="0">
                          <a:latin typeface="Bookman Old Style"/>
                          <a:cs typeface="Bookman Old Style"/>
                        </a:rPr>
                        <a:t>machines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5"/>
                        </a:spcBef>
                      </a:pPr>
                      <a:r>
                        <a:rPr sz="1200" b="0" dirty="0">
                          <a:latin typeface="Bookman Old Style"/>
                          <a:cs typeface="Bookman Old Style"/>
                        </a:rPr>
                        <a:t>5</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810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ct val="100000"/>
                        </a:lnSpc>
                        <a:spcBef>
                          <a:spcPts val="5"/>
                        </a:spcBef>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17780" algn="r">
                        <a:lnSpc>
                          <a:spcPct val="100000"/>
                        </a:lnSpc>
                        <a:spcBef>
                          <a:spcPts val="5"/>
                        </a:spcBef>
                      </a:pPr>
                      <a:r>
                        <a:rPr sz="1200" b="0" dirty="0">
                          <a:latin typeface="Bookman Old Style"/>
                          <a:cs typeface="Bookman Old Style"/>
                        </a:rPr>
                        <a:t>5</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110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ct val="100000"/>
                        </a:lnSpc>
                        <a:spcBef>
                          <a:spcPts val="5"/>
                        </a:spcBef>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ct val="100000"/>
                        </a:lnSpc>
                        <a:spcBef>
                          <a:spcPts val="5"/>
                        </a:spcBef>
                      </a:pPr>
                      <a:r>
                        <a:rPr sz="1200" b="0" dirty="0">
                          <a:latin typeface="Bookman Old Style"/>
                          <a:cs typeface="Bookman Old Style"/>
                        </a:rPr>
                        <a:t>14%</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Services</a:t>
                      </a:r>
                      <a:r>
                        <a:rPr sz="1200" b="1" spc="-110" dirty="0">
                          <a:latin typeface="Bookman Old Style"/>
                          <a:cs typeface="Bookman Old Style"/>
                        </a:rPr>
                        <a:t> </a:t>
                      </a:r>
                      <a:r>
                        <a:rPr sz="1200" b="1" spc="-5" dirty="0">
                          <a:latin typeface="Bookman Old Style"/>
                          <a:cs typeface="Bookman Old Style"/>
                        </a:rPr>
                        <a:t>d'hygiène</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585</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ts val="15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390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ts val="15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ts val="1555"/>
                        </a:lnSpc>
                      </a:pPr>
                      <a:r>
                        <a:rPr sz="1200" b="0" dirty="0">
                          <a:latin typeface="Bookman Old Style"/>
                          <a:cs typeface="Bookman Old Style"/>
                        </a:rPr>
                        <a:t>50%</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Primes</a:t>
                      </a:r>
                      <a:r>
                        <a:rPr sz="1200" b="1" spc="-95" dirty="0">
                          <a:latin typeface="Bookman Old Style"/>
                          <a:cs typeface="Bookman Old Style"/>
                        </a:rPr>
                        <a:t> </a:t>
                      </a:r>
                      <a:r>
                        <a:rPr sz="1200" b="1" spc="-5" dirty="0">
                          <a:latin typeface="Bookman Old Style"/>
                          <a:cs typeface="Bookman Old Style"/>
                        </a:rPr>
                        <a:t>d'assurance</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5"/>
                        </a:spcBef>
                      </a:pPr>
                      <a:r>
                        <a:rPr sz="1200" b="0" dirty="0">
                          <a:latin typeface="Bookman Old Style"/>
                          <a:cs typeface="Bookman Old Style"/>
                        </a:rPr>
                        <a:t>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461</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ct val="100000"/>
                        </a:lnSpc>
                        <a:spcBef>
                          <a:spcPts val="5"/>
                        </a:spcBef>
                      </a:pPr>
                      <a:r>
                        <a:rPr sz="1200" b="0" spc="-5" dirty="0">
                          <a:latin typeface="Bookman Old Style"/>
                          <a:cs typeface="Bookman Old Style"/>
                        </a:rPr>
                        <a:t>776</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17780" algn="r">
                        <a:lnSpc>
                          <a:spcPct val="100000"/>
                        </a:lnSpc>
                        <a:spcBef>
                          <a:spcPts val="5"/>
                        </a:spcBef>
                      </a:pPr>
                      <a:r>
                        <a:rPr sz="1200" b="0" dirty="0">
                          <a:latin typeface="Bookman Old Style"/>
                          <a:cs typeface="Bookman Old Style"/>
                        </a:rPr>
                        <a:t>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440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ct val="100000"/>
                        </a:lnSpc>
                        <a:spcBef>
                          <a:spcPts val="5"/>
                        </a:spcBef>
                      </a:pPr>
                      <a:r>
                        <a:rPr sz="1200" b="0" spc="-5" dirty="0">
                          <a:latin typeface="Bookman Old Style"/>
                          <a:cs typeface="Bookman Old Style"/>
                        </a:rPr>
                        <a:t>484</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ct val="100000"/>
                        </a:lnSpc>
                        <a:spcBef>
                          <a:spcPts val="5"/>
                        </a:spcBef>
                      </a:pPr>
                      <a:r>
                        <a:rPr sz="1200" b="0" dirty="0">
                          <a:latin typeface="Bookman Old Style"/>
                          <a:cs typeface="Bookman Old Style"/>
                        </a:rPr>
                        <a:t>1%</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Documentation et </a:t>
                      </a:r>
                      <a:r>
                        <a:rPr sz="1200" b="1" spc="-10" dirty="0">
                          <a:latin typeface="Bookman Old Style"/>
                          <a:cs typeface="Bookman Old Style"/>
                        </a:rPr>
                        <a:t>annonces</a:t>
                      </a:r>
                      <a:r>
                        <a:rPr sz="1200" b="1" spc="-45" dirty="0">
                          <a:latin typeface="Bookman Old Style"/>
                          <a:cs typeface="Bookman Old Style"/>
                        </a:rPr>
                        <a:t> </a:t>
                      </a:r>
                      <a:r>
                        <a:rPr sz="1200" b="1" spc="-5" dirty="0">
                          <a:latin typeface="Bookman Old Style"/>
                          <a:cs typeface="Bookman Old Style"/>
                        </a:rPr>
                        <a:t>insertions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gridSpan="3">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hMerge="1">
                  <a:txBody>
                    <a:bodyPr/>
                    <a:lstStyle/>
                    <a:p>
                      <a:endParaRPr/>
                    </a:p>
                  </a:txBody>
                  <a:tcPr marL="0" marR="0" marT="0" marB="0"/>
                </a:tc>
                <a:tc hMerge="1">
                  <a:txBody>
                    <a:bodyPr/>
                    <a:lstStyle/>
                    <a:p>
                      <a:endParaRPr/>
                    </a:p>
                  </a:txBody>
                  <a:tcPr marL="0" marR="0" marT="0" marB="0"/>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230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ts val="15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Frais de</a:t>
                      </a:r>
                      <a:r>
                        <a:rPr sz="1200" b="1" spc="-80" dirty="0">
                          <a:latin typeface="Bookman Old Style"/>
                          <a:cs typeface="Bookman Old Style"/>
                        </a:rPr>
                        <a:t> </a:t>
                      </a:r>
                      <a:r>
                        <a:rPr sz="1200" b="1" spc="-5" dirty="0">
                          <a:latin typeface="Bookman Old Style"/>
                          <a:cs typeface="Bookman Old Style"/>
                        </a:rPr>
                        <a:t>télécommunications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5"/>
                        </a:spcBef>
                      </a:pPr>
                      <a:r>
                        <a:rPr sz="1200" b="0" dirty="0">
                          <a:latin typeface="Bookman Old Style"/>
                          <a:cs typeface="Bookman Old Style"/>
                        </a:rPr>
                        <a:t>7</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316</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ct val="100000"/>
                        </a:lnSpc>
                        <a:spcBef>
                          <a:spcPts val="5"/>
                        </a:spcBef>
                      </a:pPr>
                      <a:r>
                        <a:rPr sz="1200" b="0" spc="-5" dirty="0">
                          <a:latin typeface="Bookman Old Style"/>
                          <a:cs typeface="Bookman Old Style"/>
                        </a:rPr>
                        <a:t>650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17780" algn="r">
                        <a:lnSpc>
                          <a:spcPct val="100000"/>
                        </a:lnSpc>
                        <a:spcBef>
                          <a:spcPts val="5"/>
                        </a:spcBef>
                      </a:pPr>
                      <a:r>
                        <a:rPr sz="1200" b="0" dirty="0">
                          <a:latin typeface="Bookman Old Style"/>
                          <a:cs typeface="Bookman Old Style"/>
                        </a:rPr>
                        <a:t>5</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5"/>
                        </a:spcBef>
                      </a:pPr>
                      <a:r>
                        <a:rPr sz="1200" b="0" dirty="0">
                          <a:latin typeface="Bookman Old Style"/>
                          <a:cs typeface="Bookman Old Style"/>
                        </a:rPr>
                        <a:t>223</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ct val="100000"/>
                        </a:lnSpc>
                        <a:spcBef>
                          <a:spcPts val="5"/>
                        </a:spcBef>
                      </a:pPr>
                      <a:r>
                        <a:rPr sz="1200" b="0" spc="-5" dirty="0">
                          <a:latin typeface="Bookman Old Style"/>
                          <a:cs typeface="Bookman Old Style"/>
                        </a:rPr>
                        <a:t>250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ct val="100000"/>
                        </a:lnSpc>
                        <a:spcBef>
                          <a:spcPts val="5"/>
                        </a:spcBef>
                      </a:pPr>
                      <a:r>
                        <a:rPr sz="1200" b="0" dirty="0">
                          <a:latin typeface="Bookman Old Style"/>
                          <a:cs typeface="Bookman Old Style"/>
                        </a:rPr>
                        <a:t>40%</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Frais</a:t>
                      </a:r>
                      <a:r>
                        <a:rPr sz="1200" b="1" spc="-85" dirty="0">
                          <a:latin typeface="Bookman Old Style"/>
                          <a:cs typeface="Bookman Old Style"/>
                        </a:rPr>
                        <a:t> </a:t>
                      </a:r>
                      <a:r>
                        <a:rPr sz="1200" b="1" spc="-5" dirty="0">
                          <a:latin typeface="Bookman Old Style"/>
                          <a:cs typeface="Bookman Old Style"/>
                        </a:rPr>
                        <a:t>bancaires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ts val="1555"/>
                        </a:lnSpc>
                      </a:pPr>
                      <a:r>
                        <a:rPr sz="1200" b="0" dirty="0">
                          <a:latin typeface="Bookman Old Style"/>
                          <a:cs typeface="Bookman Old Style"/>
                        </a:rPr>
                        <a:t>8</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430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ts val="1555"/>
                        </a:lnSpc>
                      </a:pPr>
                      <a:r>
                        <a:rPr sz="1200" b="0" spc="-5" dirty="0">
                          <a:latin typeface="Bookman Old Style"/>
                          <a:cs typeface="Bookman Old Style"/>
                        </a:rPr>
                        <a:t>066</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17780" algn="r">
                        <a:lnSpc>
                          <a:spcPts val="1555"/>
                        </a:lnSpc>
                      </a:pPr>
                      <a:r>
                        <a:rPr sz="1200" b="0" dirty="0">
                          <a:latin typeface="Bookman Old Style"/>
                          <a:cs typeface="Bookman Old Style"/>
                        </a:rPr>
                        <a:t>12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ts val="1555"/>
                        </a:lnSpc>
                      </a:pPr>
                      <a:r>
                        <a:rPr sz="1200" b="0" dirty="0">
                          <a:latin typeface="Bookman Old Style"/>
                          <a:cs typeface="Bookman Old Style"/>
                        </a:rPr>
                        <a:t>728</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ts val="1555"/>
                        </a:lnSpc>
                      </a:pPr>
                      <a:r>
                        <a:rPr sz="1200" b="0" spc="-5" dirty="0">
                          <a:latin typeface="Bookman Old Style"/>
                          <a:cs typeface="Bookman Old Style"/>
                        </a:rPr>
                        <a:t>046</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ts val="1555"/>
                        </a:lnSpc>
                      </a:pPr>
                      <a:r>
                        <a:rPr sz="1200" b="0" spc="-5" dirty="0">
                          <a:latin typeface="Bookman Old Style"/>
                          <a:cs typeface="Bookman Old Style"/>
                        </a:rPr>
                        <a:t>-</a:t>
                      </a:r>
                      <a:r>
                        <a:rPr sz="1200" b="0" dirty="0">
                          <a:latin typeface="Bookman Old Style"/>
                          <a:cs typeface="Bookman Old Style"/>
                        </a:rPr>
                        <a:t>34%</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413554">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solidFill>
                            <a:srgbClr val="C00000"/>
                          </a:solidFill>
                          <a:latin typeface="Bookman Old Style"/>
                          <a:cs typeface="Bookman Old Style"/>
                        </a:rPr>
                        <a:t>Rémunérations d'intermédiaires et</a:t>
                      </a:r>
                      <a:r>
                        <a:rPr sz="1200" b="1" spc="-70" dirty="0">
                          <a:solidFill>
                            <a:srgbClr val="C00000"/>
                          </a:solidFill>
                          <a:latin typeface="Bookman Old Style"/>
                          <a:cs typeface="Bookman Old Style"/>
                        </a:rPr>
                        <a:t> </a:t>
                      </a:r>
                      <a:r>
                        <a:rPr sz="1200" b="1" spc="-5" dirty="0">
                          <a:solidFill>
                            <a:srgbClr val="C00000"/>
                          </a:solidFill>
                          <a:latin typeface="Bookman Old Style"/>
                          <a:cs typeface="Bookman Old Style"/>
                        </a:rPr>
                        <a:t>de</a:t>
                      </a:r>
                      <a:endParaRPr sz="1200">
                        <a:latin typeface="Bookman Old Style"/>
                        <a:cs typeface="Bookman Old Style"/>
                      </a:endParaRPr>
                    </a:p>
                    <a:p>
                      <a:pPr marL="33020">
                        <a:lnSpc>
                          <a:spcPct val="100000"/>
                        </a:lnSpc>
                        <a:spcBef>
                          <a:spcPts val="240"/>
                        </a:spcBef>
                      </a:pPr>
                      <a:r>
                        <a:rPr sz="1200" b="1" spc="-5" dirty="0">
                          <a:solidFill>
                            <a:srgbClr val="C00000"/>
                          </a:solidFill>
                          <a:latin typeface="Bookman Old Style"/>
                          <a:cs typeface="Bookman Old Style"/>
                        </a:rPr>
                        <a:t>conseils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890"/>
                        </a:spcBef>
                      </a:pPr>
                      <a:r>
                        <a:rPr sz="1200" b="0" dirty="0">
                          <a:solidFill>
                            <a:srgbClr val="C00000"/>
                          </a:solidFill>
                          <a:latin typeface="Bookman Old Style"/>
                          <a:cs typeface="Bookman Old Style"/>
                        </a:rPr>
                        <a:t>18</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890"/>
                        </a:spcBef>
                      </a:pPr>
                      <a:r>
                        <a:rPr sz="1200" b="0" dirty="0">
                          <a:solidFill>
                            <a:srgbClr val="C00000"/>
                          </a:solidFill>
                          <a:latin typeface="Bookman Old Style"/>
                          <a:cs typeface="Bookman Old Style"/>
                        </a:rPr>
                        <a:t>801</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ct val="100000"/>
                        </a:lnSpc>
                        <a:spcBef>
                          <a:spcPts val="890"/>
                        </a:spcBef>
                      </a:pPr>
                      <a:r>
                        <a:rPr sz="1200" b="0" spc="-5" dirty="0">
                          <a:solidFill>
                            <a:srgbClr val="C00000"/>
                          </a:solidFill>
                          <a:latin typeface="Bookman Old Style"/>
                          <a:cs typeface="Bookman Old Style"/>
                        </a:rPr>
                        <a:t>520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17780" algn="r">
                        <a:lnSpc>
                          <a:spcPct val="100000"/>
                        </a:lnSpc>
                        <a:spcBef>
                          <a:spcPts val="890"/>
                        </a:spcBef>
                      </a:pPr>
                      <a:r>
                        <a:rPr sz="1200" b="0" dirty="0">
                          <a:solidFill>
                            <a:srgbClr val="C00000"/>
                          </a:solidFill>
                          <a:latin typeface="Bookman Old Style"/>
                          <a:cs typeface="Bookman Old Style"/>
                        </a:rPr>
                        <a:t>5</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ct val="100000"/>
                        </a:lnSpc>
                        <a:spcBef>
                          <a:spcPts val="890"/>
                        </a:spcBef>
                      </a:pPr>
                      <a:r>
                        <a:rPr sz="1200" b="0" dirty="0">
                          <a:solidFill>
                            <a:srgbClr val="C00000"/>
                          </a:solidFill>
                          <a:latin typeface="Bookman Old Style"/>
                          <a:cs typeface="Bookman Old Style"/>
                        </a:rPr>
                        <a:t>151</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ct val="100000"/>
                        </a:lnSpc>
                        <a:spcBef>
                          <a:spcPts val="890"/>
                        </a:spcBef>
                      </a:pPr>
                      <a:r>
                        <a:rPr sz="1200" b="0" spc="-5" dirty="0">
                          <a:solidFill>
                            <a:srgbClr val="C00000"/>
                          </a:solidFill>
                          <a:latin typeface="Bookman Old Style"/>
                          <a:cs typeface="Bookman Old Style"/>
                        </a:rPr>
                        <a:t>420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ct val="100000"/>
                        </a:lnSpc>
                        <a:spcBef>
                          <a:spcPts val="890"/>
                        </a:spcBef>
                      </a:pPr>
                      <a:r>
                        <a:rPr sz="1200" b="0" dirty="0">
                          <a:solidFill>
                            <a:srgbClr val="C00000"/>
                          </a:solidFill>
                          <a:latin typeface="Bookman Old Style"/>
                          <a:cs typeface="Bookman Old Style"/>
                        </a:rPr>
                        <a:t>265%</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Frais d'acte et</a:t>
                      </a:r>
                      <a:r>
                        <a:rPr sz="1200" b="1" spc="-95" dirty="0">
                          <a:latin typeface="Bookman Old Style"/>
                          <a:cs typeface="Bookman Old Style"/>
                        </a:rPr>
                        <a:t> </a:t>
                      </a:r>
                      <a:r>
                        <a:rPr sz="1200" b="1" spc="-5" dirty="0">
                          <a:latin typeface="Bookman Old Style"/>
                          <a:cs typeface="Bookman Old Style"/>
                        </a:rPr>
                        <a:t>contentieux</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9050" algn="r">
                        <a:lnSpc>
                          <a:spcPct val="100000"/>
                        </a:lnSpc>
                        <a:spcBef>
                          <a:spcPts val="5"/>
                        </a:spcBef>
                      </a:pPr>
                      <a:r>
                        <a:rPr sz="1200" b="0" dirty="0">
                          <a:latin typeface="Bookman Old Style"/>
                          <a:cs typeface="Bookman Old Style"/>
                        </a:rPr>
                        <a:t>46</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ct val="100000"/>
                        </a:lnSpc>
                        <a:spcBef>
                          <a:spcPts val="5"/>
                        </a:spcBef>
                      </a:pPr>
                      <a:r>
                        <a:rPr sz="1200" b="0" spc="-5" dirty="0">
                          <a:latin typeface="Bookman Old Style"/>
                          <a:cs typeface="Bookman Old Style"/>
                        </a:rPr>
                        <a:t>680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gridSpan="3">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hMerge="1">
                  <a:txBody>
                    <a:bodyPr/>
                    <a:lstStyle/>
                    <a:p>
                      <a:endParaRPr/>
                    </a:p>
                  </a:txBody>
                  <a:tcPr marL="0" marR="0" marT="0" marB="0"/>
                </a:tc>
                <a:tc hMerge="1">
                  <a:txBody>
                    <a:bodyPr/>
                    <a:lstStyle/>
                    <a:p>
                      <a:endParaRPr/>
                    </a:p>
                  </a:txBody>
                  <a:tcPr marL="0" marR="0" marT="0" marB="0"/>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Certificat de</a:t>
                      </a:r>
                      <a:r>
                        <a:rPr sz="1200" b="1" spc="-75" dirty="0">
                          <a:latin typeface="Bookman Old Style"/>
                          <a:cs typeface="Bookman Old Style"/>
                        </a:rPr>
                        <a:t> </a:t>
                      </a:r>
                      <a:r>
                        <a:rPr sz="1200" b="1" spc="-5" dirty="0">
                          <a:latin typeface="Bookman Old Style"/>
                          <a:cs typeface="Bookman Old Style"/>
                        </a:rPr>
                        <a:t>salubrité</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ts val="1555"/>
                        </a:lnSpc>
                      </a:pPr>
                      <a:r>
                        <a:rPr sz="1200" b="0" dirty="0">
                          <a:latin typeface="Bookman Old Style"/>
                          <a:cs typeface="Bookman Old Style"/>
                        </a:rPr>
                        <a:t>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ts val="1555"/>
                        </a:lnSpc>
                      </a:pPr>
                      <a:r>
                        <a:rPr sz="1200" b="0" dirty="0">
                          <a:latin typeface="Bookman Old Style"/>
                          <a:cs typeface="Bookman Old Style"/>
                        </a:rPr>
                        <a:t>277</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ts val="15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17780" algn="r">
                        <a:lnSpc>
                          <a:spcPts val="1555"/>
                        </a:lnSpc>
                      </a:pPr>
                      <a:r>
                        <a:rPr sz="1200" b="0" dirty="0">
                          <a:latin typeface="Bookman Old Style"/>
                          <a:cs typeface="Bookman Old Style"/>
                        </a:rPr>
                        <a:t>1</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7145" algn="r">
                        <a:lnSpc>
                          <a:spcPts val="1555"/>
                        </a:lnSpc>
                      </a:pPr>
                      <a:r>
                        <a:rPr sz="1200" b="0" dirty="0">
                          <a:latin typeface="Bookman Old Style"/>
                          <a:cs typeface="Bookman Old Style"/>
                        </a:rPr>
                        <a:t>725</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ts val="1555"/>
                        </a:lnSpc>
                      </a:pPr>
                      <a:r>
                        <a:rPr sz="1200" b="0" spc="-5" dirty="0">
                          <a:latin typeface="Bookman Old Style"/>
                          <a:cs typeface="Bookman Old Style"/>
                        </a:rPr>
                        <a:t>285</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ts val="1555"/>
                        </a:lnSpc>
                      </a:pPr>
                      <a:r>
                        <a:rPr sz="1200" b="0" dirty="0">
                          <a:latin typeface="Bookman Old Style"/>
                          <a:cs typeface="Bookman Old Style"/>
                        </a:rPr>
                        <a:t>32%</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Droit entrée</a:t>
                      </a:r>
                      <a:r>
                        <a:rPr sz="1200" b="1" spc="-90" dirty="0">
                          <a:latin typeface="Bookman Old Style"/>
                          <a:cs typeface="Bookman Old Style"/>
                        </a:rPr>
                        <a:t> </a:t>
                      </a:r>
                      <a:r>
                        <a:rPr sz="1200" b="1" spc="-5" dirty="0">
                          <a:latin typeface="Bookman Old Style"/>
                          <a:cs typeface="Bookman Old Style"/>
                        </a:rPr>
                        <a:t>port</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ct val="100000"/>
                        </a:lnSpc>
                        <a:spcBef>
                          <a:spcPts val="5"/>
                        </a:spcBef>
                      </a:pPr>
                      <a:r>
                        <a:rPr sz="1200" b="0" dirty="0">
                          <a:latin typeface="Bookman Old Style"/>
                          <a:cs typeface="Bookman Old Style"/>
                        </a:rPr>
                        <a:t>129</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ct val="100000"/>
                        </a:lnSpc>
                        <a:spcBef>
                          <a:spcPts val="5"/>
                        </a:spcBef>
                      </a:pPr>
                      <a:r>
                        <a:rPr sz="1200" b="0" spc="-5" dirty="0">
                          <a:latin typeface="Bookman Old Style"/>
                          <a:cs typeface="Bookman Old Style"/>
                        </a:rPr>
                        <a:t>375</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ct val="100000"/>
                        </a:lnSpc>
                        <a:spcBef>
                          <a:spcPts val="5"/>
                        </a:spcBef>
                      </a:pPr>
                      <a:r>
                        <a:rPr sz="1200" b="0" dirty="0">
                          <a:latin typeface="Bookman Old Style"/>
                          <a:cs typeface="Bookman Old Style"/>
                        </a:rPr>
                        <a:t>140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ct val="100000"/>
                        </a:lnSpc>
                        <a:spcBef>
                          <a:spcPts val="5"/>
                        </a:spcBef>
                      </a:pPr>
                      <a:r>
                        <a:rPr sz="1200" b="0" spc="-5" dirty="0">
                          <a:latin typeface="Bookman Old Style"/>
                          <a:cs typeface="Bookman Old Style"/>
                        </a:rPr>
                        <a:t>990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ct val="100000"/>
                        </a:lnSpc>
                        <a:spcBef>
                          <a:spcPts val="5"/>
                        </a:spcBef>
                      </a:pPr>
                      <a:r>
                        <a:rPr sz="1200" b="0" spc="-5" dirty="0">
                          <a:latin typeface="Bookman Old Style"/>
                          <a:cs typeface="Bookman Old Style"/>
                        </a:rPr>
                        <a:t>-</a:t>
                      </a:r>
                      <a:r>
                        <a:rPr sz="1200" b="0" dirty="0">
                          <a:latin typeface="Bookman Old Style"/>
                          <a:cs typeface="Bookman Old Style"/>
                        </a:rPr>
                        <a:t>8%</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Autres</a:t>
                      </a:r>
                      <a:r>
                        <a:rPr sz="1200" b="1" spc="-80" dirty="0">
                          <a:latin typeface="Bookman Old Style"/>
                          <a:cs typeface="Bookman Old Style"/>
                        </a:rPr>
                        <a:t> </a:t>
                      </a:r>
                      <a:r>
                        <a:rPr sz="1200" b="1" spc="-5" dirty="0">
                          <a:latin typeface="Bookman Old Style"/>
                          <a:cs typeface="Bookman Old Style"/>
                        </a:rPr>
                        <a:t>redevances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9050" algn="r">
                        <a:lnSpc>
                          <a:spcPts val="1555"/>
                        </a:lnSpc>
                      </a:pPr>
                      <a:r>
                        <a:rPr sz="1200" b="0" dirty="0">
                          <a:latin typeface="Bookman Old Style"/>
                          <a:cs typeface="Bookman Old Style"/>
                        </a:rPr>
                        <a:t>48</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ts val="15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gridSpan="3">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hMerge="1">
                  <a:txBody>
                    <a:bodyPr/>
                    <a:lstStyle/>
                    <a:p>
                      <a:endParaRPr/>
                    </a:p>
                  </a:txBody>
                  <a:tcPr marL="0" marR="0" marT="0" marB="0"/>
                </a:tc>
                <a:tc hMerge="1">
                  <a:txBody>
                    <a:bodyPr/>
                    <a:lstStyle/>
                    <a:p>
                      <a:endParaRPr/>
                    </a:p>
                  </a:txBody>
                  <a:tcPr marL="0" marR="0" marT="0" marB="0"/>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Cotisation syndicale</a:t>
                      </a:r>
                      <a:r>
                        <a:rPr sz="1200" b="1" spc="-95" dirty="0">
                          <a:latin typeface="Bookman Old Style"/>
                          <a:cs typeface="Bookman Old Style"/>
                        </a:rPr>
                        <a:t> </a:t>
                      </a:r>
                      <a:r>
                        <a:rPr sz="1200" b="1" spc="-5" dirty="0">
                          <a:latin typeface="Bookman Old Style"/>
                          <a:cs typeface="Bookman Old Style"/>
                        </a:rPr>
                        <a:t>patronale</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ct val="100000"/>
                        </a:lnSpc>
                        <a:spcBef>
                          <a:spcPts val="5"/>
                        </a:spcBef>
                      </a:pPr>
                      <a:r>
                        <a:rPr sz="1200" b="0" dirty="0">
                          <a:latin typeface="Bookman Old Style"/>
                          <a:cs typeface="Bookman Old Style"/>
                        </a:rPr>
                        <a:t>200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ct val="100000"/>
                        </a:lnSpc>
                        <a:spcBef>
                          <a:spcPts val="5"/>
                        </a:spcBef>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ct val="100000"/>
                        </a:lnSpc>
                        <a:spcBef>
                          <a:spcPts val="5"/>
                        </a:spcBef>
                      </a:pPr>
                      <a:r>
                        <a:rPr sz="1200" b="0" dirty="0">
                          <a:latin typeface="Bookman Old Style"/>
                          <a:cs typeface="Bookman Old Style"/>
                        </a:rPr>
                        <a:t>290</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ct val="100000"/>
                        </a:lnSpc>
                        <a:spcBef>
                          <a:spcPts val="5"/>
                        </a:spcBef>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ct val="100000"/>
                        </a:lnSpc>
                        <a:spcBef>
                          <a:spcPts val="5"/>
                        </a:spcBef>
                      </a:pPr>
                      <a:r>
                        <a:rPr sz="1200" b="0" spc="-5" dirty="0">
                          <a:latin typeface="Bookman Old Style"/>
                          <a:cs typeface="Bookman Old Style"/>
                        </a:rPr>
                        <a:t>-</a:t>
                      </a:r>
                      <a:r>
                        <a:rPr sz="1200" b="0" dirty="0">
                          <a:latin typeface="Bookman Old Style"/>
                          <a:cs typeface="Bookman Old Style"/>
                        </a:rPr>
                        <a:t>31%</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6085">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ts val="1555"/>
                        </a:lnSpc>
                      </a:pPr>
                      <a:r>
                        <a:rPr sz="1200" b="1" spc="-5" dirty="0">
                          <a:latin typeface="Bookman Old Style"/>
                          <a:cs typeface="Bookman Old Style"/>
                        </a:rPr>
                        <a:t>Autres charges</a:t>
                      </a:r>
                      <a:r>
                        <a:rPr sz="1200" b="1" spc="-65" dirty="0">
                          <a:latin typeface="Bookman Old Style"/>
                          <a:cs typeface="Bookman Old Style"/>
                        </a:rPr>
                        <a:t> </a:t>
                      </a:r>
                      <a:r>
                        <a:rPr sz="1200" b="1" spc="-5" dirty="0">
                          <a:latin typeface="Bookman Old Style"/>
                          <a:cs typeface="Bookman Old Style"/>
                        </a:rPr>
                        <a:t>externes</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9050" algn="r">
                        <a:lnSpc>
                          <a:spcPts val="1555"/>
                        </a:lnSpc>
                      </a:pPr>
                      <a:r>
                        <a:rPr sz="1200" b="0" dirty="0">
                          <a:latin typeface="Bookman Old Style"/>
                          <a:cs typeface="Bookman Old Style"/>
                        </a:rPr>
                        <a:t>61</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algn="ctr">
                        <a:lnSpc>
                          <a:spcPts val="1555"/>
                        </a:lnSpc>
                      </a:pPr>
                      <a:r>
                        <a:rPr sz="1200" b="0" spc="-5" dirty="0">
                          <a:latin typeface="Bookman Old Style"/>
                          <a:cs typeface="Bookman Old Style"/>
                        </a:rPr>
                        <a:t>800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E9EDF4"/>
                    </a:solidFill>
                  </a:tcPr>
                </a:tc>
                <a:tc>
                  <a:txBody>
                    <a:bodyPr/>
                    <a:lstStyle/>
                    <a:p>
                      <a:pPr marR="19050" algn="r">
                        <a:lnSpc>
                          <a:spcPts val="1555"/>
                        </a:lnSpc>
                      </a:pPr>
                      <a:r>
                        <a:rPr sz="1200" b="0" dirty="0">
                          <a:latin typeface="Bookman Old Style"/>
                          <a:cs typeface="Bookman Old Style"/>
                        </a:rPr>
                        <a:t>18</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E9EDF4"/>
                    </a:solidFill>
                  </a:tcPr>
                </a:tc>
                <a:tc>
                  <a:txBody>
                    <a:bodyPr/>
                    <a:lstStyle/>
                    <a:p>
                      <a:pPr marL="24765">
                        <a:lnSpc>
                          <a:spcPts val="1555"/>
                        </a:lnSpc>
                      </a:pPr>
                      <a:r>
                        <a:rPr sz="1200" b="0" spc="-5" dirty="0">
                          <a:latin typeface="Bookman Old Style"/>
                          <a:cs typeface="Bookman Old Style"/>
                        </a:rPr>
                        <a:t>000</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R="25400" algn="r">
                        <a:lnSpc>
                          <a:spcPts val="1555"/>
                        </a:lnSpc>
                      </a:pPr>
                      <a:r>
                        <a:rPr sz="1200" b="0" dirty="0">
                          <a:latin typeface="Bookman Old Style"/>
                          <a:cs typeface="Bookman Old Style"/>
                        </a:rPr>
                        <a:t>243%</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07468">
                <a:tc vMerge="1">
                  <a:txBody>
                    <a:bodyPr/>
                    <a:lstStyle/>
                    <a:p>
                      <a:endParaRPr/>
                    </a:p>
                  </a:txBody>
                  <a:tcPr marL="0" marR="0" marT="0" marB="0">
                    <a:lnR w="12699">
                      <a:solidFill>
                        <a:srgbClr val="FFFFFF"/>
                      </a:solidFill>
                      <a:prstDash val="solid"/>
                    </a:lnR>
                    <a:lnB w="12699">
                      <a:solidFill>
                        <a:srgbClr val="FFFFFF"/>
                      </a:solidFill>
                      <a:prstDash val="solid"/>
                    </a:lnB>
                  </a:tcPr>
                </a:tc>
                <a:tc>
                  <a:txBody>
                    <a:bodyPr/>
                    <a:lstStyle/>
                    <a:p>
                      <a:pPr marL="33020">
                        <a:lnSpc>
                          <a:spcPct val="100000"/>
                        </a:lnSpc>
                        <a:spcBef>
                          <a:spcPts val="5"/>
                        </a:spcBef>
                      </a:pPr>
                      <a:r>
                        <a:rPr sz="1200" b="1" spc="-5" dirty="0">
                          <a:latin typeface="Bookman Old Style"/>
                          <a:cs typeface="Bookman Old Style"/>
                        </a:rPr>
                        <a:t>TOTAL</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EECE1"/>
                    </a:solidFill>
                  </a:tcPr>
                </a:tc>
                <a:tc>
                  <a:txBody>
                    <a:bodyPr/>
                    <a:lstStyle/>
                    <a:p>
                      <a:pPr marR="17780" algn="r">
                        <a:lnSpc>
                          <a:spcPct val="100000"/>
                        </a:lnSpc>
                        <a:spcBef>
                          <a:spcPts val="5"/>
                        </a:spcBef>
                      </a:pPr>
                      <a:r>
                        <a:rPr sz="1200" b="0" dirty="0">
                          <a:latin typeface="Bookman Old Style"/>
                          <a:cs typeface="Bookman Old Style"/>
                        </a:rPr>
                        <a:t>72</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ct val="100000"/>
                        </a:lnSpc>
                        <a:spcBef>
                          <a:spcPts val="5"/>
                        </a:spcBef>
                      </a:pPr>
                      <a:r>
                        <a:rPr sz="1200" b="0" dirty="0">
                          <a:latin typeface="Bookman Old Style"/>
                          <a:cs typeface="Bookman Old Style"/>
                        </a:rPr>
                        <a:t>599</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algn="ctr">
                        <a:lnSpc>
                          <a:spcPct val="100000"/>
                        </a:lnSpc>
                        <a:spcBef>
                          <a:spcPts val="5"/>
                        </a:spcBef>
                      </a:pPr>
                      <a:r>
                        <a:rPr sz="1200" b="0" spc="-5" dirty="0">
                          <a:latin typeface="Bookman Old Style"/>
                          <a:cs typeface="Bookman Old Style"/>
                        </a:rPr>
                        <a:t>329</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17780" algn="r">
                        <a:lnSpc>
                          <a:spcPct val="100000"/>
                        </a:lnSpc>
                        <a:spcBef>
                          <a:spcPts val="5"/>
                        </a:spcBef>
                      </a:pPr>
                      <a:r>
                        <a:rPr sz="1200" b="0" dirty="0">
                          <a:latin typeface="Bookman Old Style"/>
                          <a:cs typeface="Bookman Old Style"/>
                        </a:rPr>
                        <a:t>60</a:t>
                      </a:r>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lnB w="12699">
                      <a:solidFill>
                        <a:srgbClr val="FFFFFF"/>
                      </a:solidFill>
                      <a:prstDash val="solid"/>
                    </a:lnB>
                    <a:solidFill>
                      <a:srgbClr val="D0D8E8"/>
                    </a:solidFill>
                  </a:tcPr>
                </a:tc>
                <a:tc>
                  <a:txBody>
                    <a:bodyPr/>
                    <a:lstStyle/>
                    <a:p>
                      <a:pPr marR="17145" algn="r">
                        <a:lnSpc>
                          <a:spcPct val="100000"/>
                        </a:lnSpc>
                        <a:spcBef>
                          <a:spcPts val="5"/>
                        </a:spcBef>
                      </a:pPr>
                      <a:r>
                        <a:rPr sz="1200" b="0" dirty="0">
                          <a:latin typeface="Bookman Old Style"/>
                          <a:cs typeface="Bookman Old Style"/>
                        </a:rPr>
                        <a:t>787</a:t>
                      </a:r>
                      <a:endParaRPr sz="1200">
                        <a:latin typeface="Bookman Old Style"/>
                        <a:cs typeface="Bookman Old Style"/>
                      </a:endParaRPr>
                    </a:p>
                  </a:txBody>
                  <a:tcPr marL="0" marR="0" marT="0" marB="0">
                    <a:lnT w="12699">
                      <a:solidFill>
                        <a:srgbClr val="FFFFFF"/>
                      </a:solidFill>
                      <a:prstDash val="solid"/>
                    </a:lnT>
                    <a:lnB w="12699">
                      <a:solidFill>
                        <a:srgbClr val="FFFFFF"/>
                      </a:solidFill>
                      <a:prstDash val="solid"/>
                    </a:lnB>
                    <a:solidFill>
                      <a:srgbClr val="D0D8E8"/>
                    </a:solidFill>
                  </a:tcPr>
                </a:tc>
                <a:tc>
                  <a:txBody>
                    <a:bodyPr/>
                    <a:lstStyle/>
                    <a:p>
                      <a:pPr marL="24765">
                        <a:lnSpc>
                          <a:spcPct val="100000"/>
                        </a:lnSpc>
                        <a:spcBef>
                          <a:spcPts val="5"/>
                        </a:spcBef>
                      </a:pPr>
                      <a:r>
                        <a:rPr sz="1200" b="0" spc="-5" dirty="0">
                          <a:latin typeface="Bookman Old Style"/>
                          <a:cs typeface="Bookman Old Style"/>
                        </a:rPr>
                        <a:t>379</a:t>
                      </a:r>
                      <a:endParaRPr sz="1200">
                        <a:latin typeface="Bookman Old Style"/>
                        <a:cs typeface="Bookman Old Style"/>
                      </a:endParaRPr>
                    </a:p>
                  </a:txBody>
                  <a:tcPr marL="0" marR="0" marT="0" marB="0">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R="25400" algn="r">
                        <a:lnSpc>
                          <a:spcPct val="100000"/>
                        </a:lnSpc>
                        <a:spcBef>
                          <a:spcPts val="5"/>
                        </a:spcBef>
                      </a:pPr>
                      <a:r>
                        <a:rPr sz="1200" b="0" dirty="0">
                          <a:latin typeface="Bookman Old Style"/>
                          <a:cs typeface="Bookman Old Style"/>
                        </a:rPr>
                        <a:t>19%</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214384">
                <a:tc vMerge="1">
                  <a:txBody>
                    <a:bodyPr/>
                    <a:lstStyle/>
                    <a:p>
                      <a:endParaRPr/>
                    </a:p>
                  </a:txBody>
                  <a:tcPr marL="0" marR="0" marT="0" marB="0">
                    <a:lnR w="12699">
                      <a:solidFill>
                        <a:srgbClr val="FFFFFF"/>
                      </a:solidFill>
                      <a:prstDash val="solid"/>
                    </a:lnR>
                    <a:lnB w="12699">
                      <a:solidFill>
                        <a:srgbClr val="FFFFFF"/>
                      </a:solidFill>
                      <a:prstDash val="solid"/>
                    </a:lnB>
                  </a:tcPr>
                </a:tc>
                <a:tc gridSpan="8">
                  <a:txBody>
                    <a:bodyPr/>
                    <a:lstStyle/>
                    <a:p>
                      <a:pPr marL="33020">
                        <a:lnSpc>
                          <a:spcPts val="1250"/>
                        </a:lnSpc>
                        <a:spcBef>
                          <a:spcPts val="760"/>
                        </a:spcBef>
                      </a:pPr>
                      <a:r>
                        <a:rPr sz="1200" b="1" spc="-5" dirty="0">
                          <a:solidFill>
                            <a:srgbClr val="FFC000"/>
                          </a:solidFill>
                          <a:latin typeface="Bookman Old Style"/>
                          <a:cs typeface="Bookman Old Style"/>
                        </a:rPr>
                        <a:t>Commentaire:</a:t>
                      </a:r>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solidFill>
                      <a:srgbClr val="4F80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solidFill>
                      <a:srgbClr val="E9EDF4"/>
                    </a:solidFill>
                  </a:tcPr>
                </a:tc>
                <a:tc vMerge="1">
                  <a:txBody>
                    <a:bodyPr/>
                    <a:lstStyle/>
                    <a:p>
                      <a:endParaRPr/>
                    </a:p>
                  </a:txBody>
                  <a:tcPr marL="0" marR="0" marT="0" marB="0">
                    <a:lnL w="12699">
                      <a:solidFill>
                        <a:srgbClr val="FFFFFF"/>
                      </a:solidFill>
                      <a:prstDash val="solid"/>
                    </a:lnL>
                    <a:lnB w="12699">
                      <a:solidFill>
                        <a:srgbClr val="FFFFFF"/>
                      </a:solidFill>
                      <a:prstDash val="solid"/>
                    </a:lnB>
                  </a:tcPr>
                </a:tc>
              </a:tr>
              <a:tr h="179806">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solidFill>
                      <a:srgbClr val="EBF1DE"/>
                    </a:solidFill>
                  </a:tcPr>
                </a:tc>
                <a:tc gridSpan="8">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B w="12699">
                      <a:solidFill>
                        <a:srgbClr val="FFFFFF"/>
                      </a:solidFill>
                      <a:prstDash val="solid"/>
                    </a:lnB>
                    <a:solidFill>
                      <a:srgbClr val="4F80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R w="12699">
                      <a:solidFill>
                        <a:srgbClr val="FFFFFF"/>
                      </a:solidFill>
                      <a:prstDash val="solid"/>
                    </a:lnR>
                    <a:lnB w="12699">
                      <a:solidFill>
                        <a:srgbClr val="FFFFFF"/>
                      </a:solidFill>
                      <a:prstDash val="solid"/>
                    </a:lnB>
                    <a:solidFill>
                      <a:srgbClr val="E9EDF4"/>
                    </a:solidFill>
                  </a:tcPr>
                </a:tc>
                <a:tc>
                  <a:txBody>
                    <a:bodyPr/>
                    <a:lstStyle/>
                    <a:p>
                      <a:endParaRPr sz="1200">
                        <a:latin typeface="Bookman Old Style"/>
                        <a:cs typeface="Bookman Old Style"/>
                      </a:endParaRPr>
                    </a:p>
                  </a:txBody>
                  <a:tcPr marL="0" marR="0" marT="0" marB="0">
                    <a:lnL w="12699">
                      <a:solidFill>
                        <a:srgbClr val="FFFFFF"/>
                      </a:solidFill>
                      <a:prstDash val="solid"/>
                    </a:lnL>
                    <a:lnT w="12699">
                      <a:solidFill>
                        <a:srgbClr val="FFFFFF"/>
                      </a:solidFill>
                      <a:prstDash val="solid"/>
                    </a:lnT>
                    <a:solidFill>
                      <a:srgbClr val="EBF1DE"/>
                    </a:solidFill>
                  </a:tcPr>
                </a:tc>
              </a:tr>
              <a:tr h="829415">
                <a:tc gridSpan="12">
                  <a:txBody>
                    <a:bodyPr/>
                    <a:lstStyle/>
                    <a:p>
                      <a:pPr marL="37465" algn="just">
                        <a:lnSpc>
                          <a:spcPts val="1370"/>
                        </a:lnSpc>
                      </a:pPr>
                      <a:r>
                        <a:rPr sz="1300" b="1" dirty="0">
                          <a:latin typeface="Bookman Old Style"/>
                          <a:cs typeface="Bookman Old Style"/>
                        </a:rPr>
                        <a:t>La performance du matériel a considérablement diminué la location de</a:t>
                      </a:r>
                      <a:r>
                        <a:rPr sz="1300" b="1" spc="-215" dirty="0">
                          <a:latin typeface="Bookman Old Style"/>
                          <a:cs typeface="Bookman Old Style"/>
                        </a:rPr>
                        <a:t> </a:t>
                      </a:r>
                      <a:r>
                        <a:rPr sz="1300" b="1" dirty="0">
                          <a:latin typeface="Bookman Old Style"/>
                          <a:cs typeface="Bookman Old Style"/>
                        </a:rPr>
                        <a:t>machines.</a:t>
                      </a:r>
                      <a:endParaRPr sz="1300" dirty="0">
                        <a:latin typeface="Bookman Old Style"/>
                        <a:cs typeface="Bookman Old Style"/>
                      </a:endParaRPr>
                    </a:p>
                    <a:p>
                      <a:pPr marL="37465" algn="just">
                        <a:lnSpc>
                          <a:spcPct val="114999"/>
                        </a:lnSpc>
                      </a:pPr>
                      <a:r>
                        <a:rPr sz="1300" b="1" dirty="0">
                          <a:latin typeface="Bookman Old Style"/>
                          <a:cs typeface="Bookman Old Style"/>
                        </a:rPr>
                        <a:t>Les </a:t>
                      </a:r>
                      <a:r>
                        <a:rPr sz="1300" b="1" spc="-5" dirty="0">
                          <a:latin typeface="Bookman Old Style"/>
                          <a:cs typeface="Bookman Old Style"/>
                        </a:rPr>
                        <a:t>fortes pluies </a:t>
                      </a:r>
                      <a:r>
                        <a:rPr sz="1300" b="1" dirty="0">
                          <a:latin typeface="Bookman Old Style"/>
                          <a:cs typeface="Bookman Old Style"/>
                        </a:rPr>
                        <a:t>de cette </a:t>
                      </a:r>
                      <a:r>
                        <a:rPr sz="1300" b="1" spc="-10" dirty="0">
                          <a:latin typeface="Bookman Old Style"/>
                          <a:cs typeface="Bookman Old Style"/>
                        </a:rPr>
                        <a:t>année </a:t>
                      </a:r>
                      <a:r>
                        <a:rPr sz="1300" b="1" spc="-5" dirty="0">
                          <a:latin typeface="Bookman Old Style"/>
                          <a:cs typeface="Bookman Old Style"/>
                        </a:rPr>
                        <a:t>ont détérioré une </a:t>
                      </a:r>
                      <a:r>
                        <a:rPr sz="1300" b="1" dirty="0">
                          <a:latin typeface="Bookman Old Style"/>
                          <a:cs typeface="Bookman Old Style"/>
                        </a:rPr>
                        <a:t>partie de la </a:t>
                      </a:r>
                      <a:r>
                        <a:rPr sz="1300" b="1" spc="-5" dirty="0">
                          <a:latin typeface="Bookman Old Style"/>
                          <a:cs typeface="Bookman Old Style"/>
                        </a:rPr>
                        <a:t>toiture </a:t>
                      </a:r>
                      <a:r>
                        <a:rPr sz="1300" b="1" dirty="0">
                          <a:latin typeface="Bookman Old Style"/>
                          <a:cs typeface="Bookman Old Style"/>
                        </a:rPr>
                        <a:t>de notre </a:t>
                      </a:r>
                      <a:r>
                        <a:rPr sz="1300" b="1" spc="-5" dirty="0">
                          <a:latin typeface="Bookman Old Style"/>
                          <a:cs typeface="Bookman Old Style"/>
                        </a:rPr>
                        <a:t>immeuble </a:t>
                      </a:r>
                      <a:r>
                        <a:rPr sz="1300" b="1" dirty="0">
                          <a:latin typeface="Bookman Old Style"/>
                          <a:cs typeface="Bookman Old Style"/>
                        </a:rPr>
                        <a:t>, ce </a:t>
                      </a:r>
                      <a:r>
                        <a:rPr sz="1300" b="1" spc="-5" dirty="0">
                          <a:latin typeface="Bookman Old Style"/>
                          <a:cs typeface="Bookman Old Style"/>
                        </a:rPr>
                        <a:t>qui  justifie l'accroissement des réparations </a:t>
                      </a:r>
                      <a:r>
                        <a:rPr sz="1300" b="1" spc="-10" dirty="0">
                          <a:latin typeface="Bookman Old Style"/>
                          <a:cs typeface="Bookman Old Style"/>
                        </a:rPr>
                        <a:t>des </a:t>
                      </a:r>
                      <a:r>
                        <a:rPr sz="1300" b="1" spc="-5" dirty="0">
                          <a:latin typeface="Bookman Old Style"/>
                          <a:cs typeface="Bookman Old Style"/>
                        </a:rPr>
                        <a:t>biens immobiliers. L'augmentation des  </a:t>
                      </a:r>
                      <a:r>
                        <a:rPr sz="1300" b="1" dirty="0">
                          <a:latin typeface="Bookman Old Style"/>
                          <a:cs typeface="Bookman Old Style"/>
                        </a:rPr>
                        <a:t>rémunérations des intermédiaires s'explique par une </a:t>
                      </a:r>
                      <a:r>
                        <a:rPr sz="1300" b="1" spc="-5" dirty="0">
                          <a:latin typeface="Bookman Old Style"/>
                          <a:cs typeface="Bookman Old Style"/>
                        </a:rPr>
                        <a:t>mission d'audit</a:t>
                      </a:r>
                      <a:r>
                        <a:rPr sz="1300" b="1" spc="-155" dirty="0">
                          <a:latin typeface="Bookman Old Style"/>
                          <a:cs typeface="Bookman Old Style"/>
                        </a:rPr>
                        <a:t> </a:t>
                      </a:r>
                      <a:r>
                        <a:rPr sz="1300" b="1" dirty="0">
                          <a:latin typeface="Bookman Old Style"/>
                          <a:cs typeface="Bookman Old Style"/>
                        </a:rPr>
                        <a:t>opérationnel.</a:t>
                      </a:r>
                      <a:endParaRPr sz="1300" dirty="0">
                        <a:latin typeface="Bookman Old Style"/>
                        <a:cs typeface="Bookman Old Style"/>
                      </a:endParaRPr>
                    </a:p>
                  </a:txBody>
                  <a:tcPr marL="0" marR="0" marT="0" marB="0">
                    <a:lnL w="12699">
                      <a:solidFill>
                        <a:srgbClr val="FFFFFF"/>
                      </a:solidFill>
                      <a:prstDash val="solid"/>
                    </a:lnL>
                    <a:solidFill>
                      <a:srgbClr val="EBF1D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33" name="object 33"/>
          <p:cNvSpPr/>
          <p:nvPr/>
        </p:nvSpPr>
        <p:spPr>
          <a:xfrm>
            <a:off x="2048405" y="354080"/>
            <a:ext cx="7907447" cy="395920"/>
          </a:xfrm>
          <a:custGeom>
            <a:avLst/>
            <a:gdLst/>
            <a:ahLst/>
            <a:cxnLst/>
            <a:rect l="l" t="t" r="r" b="b"/>
            <a:pathLst>
              <a:path w="8712835" h="436244">
                <a:moveTo>
                  <a:pt x="8712704" y="4572"/>
                </a:moveTo>
                <a:lnTo>
                  <a:pt x="8712704" y="0"/>
                </a:lnTo>
                <a:lnTo>
                  <a:pt x="0" y="0"/>
                </a:lnTo>
                <a:lnTo>
                  <a:pt x="91403" y="4572"/>
                </a:lnTo>
                <a:lnTo>
                  <a:pt x="8712704" y="4572"/>
                </a:lnTo>
                <a:close/>
              </a:path>
              <a:path w="8712835" h="436244">
                <a:moveTo>
                  <a:pt x="91403" y="435864"/>
                </a:moveTo>
                <a:lnTo>
                  <a:pt x="91403" y="4572"/>
                </a:lnTo>
                <a:lnTo>
                  <a:pt x="6095" y="4572"/>
                </a:lnTo>
                <a:lnTo>
                  <a:pt x="6095" y="435864"/>
                </a:lnTo>
                <a:lnTo>
                  <a:pt x="91403" y="435864"/>
                </a:lnTo>
                <a:close/>
              </a:path>
              <a:path w="8712835" h="436244">
                <a:moveTo>
                  <a:pt x="8712704" y="435864"/>
                </a:moveTo>
                <a:lnTo>
                  <a:pt x="8712704" y="4572"/>
                </a:lnTo>
                <a:lnTo>
                  <a:pt x="8708132" y="4572"/>
                </a:lnTo>
                <a:lnTo>
                  <a:pt x="8708132" y="435635"/>
                </a:lnTo>
                <a:lnTo>
                  <a:pt x="8712704" y="435864"/>
                </a:lnTo>
                <a:close/>
              </a:path>
            </a:pathLst>
          </a:custGeom>
          <a:solidFill>
            <a:srgbClr val="000000"/>
          </a:solidFill>
        </p:spPr>
        <p:txBody>
          <a:bodyPr wrap="square" lIns="0" tIns="0" rIns="0" bIns="0" rtlCol="0"/>
          <a:lstStyle/>
          <a:p>
            <a:endParaRPr sz="1634"/>
          </a:p>
        </p:txBody>
      </p:sp>
      <p:sp>
        <p:nvSpPr>
          <p:cNvPr id="34" name="object 34"/>
          <p:cNvSpPr/>
          <p:nvPr/>
        </p:nvSpPr>
        <p:spPr>
          <a:xfrm>
            <a:off x="2053937" y="358229"/>
            <a:ext cx="7897650" cy="391886"/>
          </a:xfrm>
          <a:custGeom>
            <a:avLst/>
            <a:gdLst/>
            <a:ahLst/>
            <a:cxnLst/>
            <a:rect l="l" t="t" r="r" b="b"/>
            <a:pathLst>
              <a:path w="8702040" h="431800">
                <a:moveTo>
                  <a:pt x="0" y="0"/>
                </a:moveTo>
                <a:lnTo>
                  <a:pt x="0" y="431291"/>
                </a:lnTo>
                <a:lnTo>
                  <a:pt x="8702039" y="431291"/>
                </a:lnTo>
                <a:lnTo>
                  <a:pt x="8702039" y="0"/>
                </a:lnTo>
                <a:lnTo>
                  <a:pt x="0" y="0"/>
                </a:lnTo>
                <a:close/>
              </a:path>
            </a:pathLst>
          </a:custGeom>
          <a:solidFill>
            <a:srgbClr val="FDEADA"/>
          </a:solidFill>
        </p:spPr>
        <p:txBody>
          <a:bodyPr wrap="square" lIns="0" tIns="0" rIns="0" bIns="0" rtlCol="0"/>
          <a:lstStyle/>
          <a:p>
            <a:endParaRPr sz="1634"/>
          </a:p>
        </p:txBody>
      </p:sp>
      <p:sp>
        <p:nvSpPr>
          <p:cNvPr id="35" name="object 35"/>
          <p:cNvSpPr/>
          <p:nvPr/>
        </p:nvSpPr>
        <p:spPr>
          <a:xfrm>
            <a:off x="2048405" y="354079"/>
            <a:ext cx="7907447" cy="399954"/>
          </a:xfrm>
          <a:custGeom>
            <a:avLst/>
            <a:gdLst/>
            <a:ahLst/>
            <a:cxnLst/>
            <a:rect l="l" t="t" r="r" b="b"/>
            <a:pathLst>
              <a:path w="8712835" h="440690">
                <a:moveTo>
                  <a:pt x="8712704" y="440435"/>
                </a:moveTo>
                <a:lnTo>
                  <a:pt x="8712704" y="0"/>
                </a:lnTo>
                <a:lnTo>
                  <a:pt x="0" y="0"/>
                </a:lnTo>
                <a:lnTo>
                  <a:pt x="0" y="440435"/>
                </a:lnTo>
                <a:lnTo>
                  <a:pt x="6095" y="440435"/>
                </a:lnTo>
                <a:lnTo>
                  <a:pt x="6095" y="9143"/>
                </a:lnTo>
                <a:lnTo>
                  <a:pt x="10667" y="4571"/>
                </a:lnTo>
                <a:lnTo>
                  <a:pt x="10667" y="9143"/>
                </a:lnTo>
                <a:lnTo>
                  <a:pt x="8703560" y="9143"/>
                </a:lnTo>
                <a:lnTo>
                  <a:pt x="8703560" y="4571"/>
                </a:lnTo>
                <a:lnTo>
                  <a:pt x="8708132" y="9143"/>
                </a:lnTo>
                <a:lnTo>
                  <a:pt x="8708132" y="440435"/>
                </a:lnTo>
                <a:lnTo>
                  <a:pt x="8712704" y="440435"/>
                </a:lnTo>
                <a:close/>
              </a:path>
              <a:path w="8712835" h="440690">
                <a:moveTo>
                  <a:pt x="10667" y="9143"/>
                </a:moveTo>
                <a:lnTo>
                  <a:pt x="10667" y="4571"/>
                </a:lnTo>
                <a:lnTo>
                  <a:pt x="6095" y="9143"/>
                </a:lnTo>
                <a:lnTo>
                  <a:pt x="10667" y="9143"/>
                </a:lnTo>
                <a:close/>
              </a:path>
              <a:path w="8712835" h="440690">
                <a:moveTo>
                  <a:pt x="10667" y="431291"/>
                </a:moveTo>
                <a:lnTo>
                  <a:pt x="10667" y="9143"/>
                </a:lnTo>
                <a:lnTo>
                  <a:pt x="6095" y="9143"/>
                </a:lnTo>
                <a:lnTo>
                  <a:pt x="6095" y="431291"/>
                </a:lnTo>
                <a:lnTo>
                  <a:pt x="10667" y="431291"/>
                </a:lnTo>
                <a:close/>
              </a:path>
              <a:path w="8712835" h="440690">
                <a:moveTo>
                  <a:pt x="8708132" y="431291"/>
                </a:moveTo>
                <a:lnTo>
                  <a:pt x="6095" y="431291"/>
                </a:lnTo>
                <a:lnTo>
                  <a:pt x="10667" y="435863"/>
                </a:lnTo>
                <a:lnTo>
                  <a:pt x="10667" y="440435"/>
                </a:lnTo>
                <a:lnTo>
                  <a:pt x="8703560" y="440435"/>
                </a:lnTo>
                <a:lnTo>
                  <a:pt x="8703560" y="435863"/>
                </a:lnTo>
                <a:lnTo>
                  <a:pt x="8708132" y="431291"/>
                </a:lnTo>
                <a:close/>
              </a:path>
              <a:path w="8712835" h="440690">
                <a:moveTo>
                  <a:pt x="10667" y="440435"/>
                </a:moveTo>
                <a:lnTo>
                  <a:pt x="10667" y="435863"/>
                </a:lnTo>
                <a:lnTo>
                  <a:pt x="6095" y="431291"/>
                </a:lnTo>
                <a:lnTo>
                  <a:pt x="6095" y="440435"/>
                </a:lnTo>
                <a:lnTo>
                  <a:pt x="10667" y="440435"/>
                </a:lnTo>
                <a:close/>
              </a:path>
              <a:path w="8712835" h="440690">
                <a:moveTo>
                  <a:pt x="8708132" y="9143"/>
                </a:moveTo>
                <a:lnTo>
                  <a:pt x="8703560" y="4571"/>
                </a:lnTo>
                <a:lnTo>
                  <a:pt x="8703560" y="9143"/>
                </a:lnTo>
                <a:lnTo>
                  <a:pt x="8708132" y="9143"/>
                </a:lnTo>
                <a:close/>
              </a:path>
              <a:path w="8712835" h="440690">
                <a:moveTo>
                  <a:pt x="8708132" y="431291"/>
                </a:moveTo>
                <a:lnTo>
                  <a:pt x="8708132" y="9143"/>
                </a:lnTo>
                <a:lnTo>
                  <a:pt x="8703560" y="9143"/>
                </a:lnTo>
                <a:lnTo>
                  <a:pt x="8703560" y="431291"/>
                </a:lnTo>
                <a:lnTo>
                  <a:pt x="8708132" y="431291"/>
                </a:lnTo>
                <a:close/>
              </a:path>
              <a:path w="8712835" h="440690">
                <a:moveTo>
                  <a:pt x="8708132" y="440435"/>
                </a:moveTo>
                <a:lnTo>
                  <a:pt x="8708132" y="431291"/>
                </a:lnTo>
                <a:lnTo>
                  <a:pt x="8703560" y="435863"/>
                </a:lnTo>
                <a:lnTo>
                  <a:pt x="8703560" y="440435"/>
                </a:lnTo>
                <a:lnTo>
                  <a:pt x="8708132" y="440435"/>
                </a:lnTo>
                <a:close/>
              </a:path>
            </a:pathLst>
          </a:custGeom>
          <a:solidFill>
            <a:srgbClr val="000000"/>
          </a:solidFill>
        </p:spPr>
        <p:txBody>
          <a:bodyPr wrap="square" lIns="0" tIns="0" rIns="0" bIns="0" rtlCol="0"/>
          <a:lstStyle/>
          <a:p>
            <a:endParaRPr sz="1634"/>
          </a:p>
        </p:txBody>
      </p:sp>
      <p:sp>
        <p:nvSpPr>
          <p:cNvPr id="36" name="object 36"/>
          <p:cNvSpPr txBox="1">
            <a:spLocks noGrp="1"/>
          </p:cNvSpPr>
          <p:nvPr>
            <p:ph type="title"/>
          </p:nvPr>
        </p:nvSpPr>
        <p:spPr>
          <a:xfrm>
            <a:off x="2501378" y="399167"/>
            <a:ext cx="8087918" cy="279307"/>
          </a:xfrm>
          <a:prstGeom prst="rect">
            <a:avLst/>
          </a:prstGeom>
        </p:spPr>
        <p:txBody>
          <a:bodyPr vert="horz" wrap="square" lIns="0" tIns="0" rIns="0" bIns="0" rtlCol="0" anchor="t">
            <a:spAutoFit/>
          </a:bodyPr>
          <a:lstStyle/>
          <a:p>
            <a:pPr marL="3398018"/>
            <a:r>
              <a:rPr sz="1815" b="1" spc="-14" dirty="0">
                <a:latin typeface="Cambria"/>
                <a:cs typeface="Cambria"/>
              </a:rPr>
              <a:t>NOTE </a:t>
            </a:r>
            <a:r>
              <a:rPr sz="1815" b="1" dirty="0">
                <a:latin typeface="Cambria"/>
                <a:cs typeface="Cambria"/>
              </a:rPr>
              <a:t>24 : </a:t>
            </a:r>
            <a:r>
              <a:rPr sz="1815" b="1" spc="-14" dirty="0">
                <a:latin typeface="Cambria"/>
                <a:cs typeface="Cambria"/>
              </a:rPr>
              <a:t>SERVICES</a:t>
            </a:r>
            <a:r>
              <a:rPr sz="1815" b="1" spc="-91" dirty="0">
                <a:latin typeface="Cambria"/>
                <a:cs typeface="Cambria"/>
              </a:rPr>
              <a:t> </a:t>
            </a:r>
            <a:r>
              <a:rPr sz="1815" b="1" spc="-5" dirty="0">
                <a:latin typeface="Cambria"/>
                <a:cs typeface="Cambria"/>
              </a:rPr>
              <a:t>EXTERIEURS</a:t>
            </a:r>
            <a:endParaRPr sz="1815" dirty="0">
              <a:latin typeface="Cambria"/>
              <a:cs typeface="Cambria"/>
            </a:endParaRPr>
          </a:p>
        </p:txBody>
      </p:sp>
      <p:sp>
        <p:nvSpPr>
          <p:cNvPr id="37" name="object 37"/>
          <p:cNvSpPr/>
          <p:nvPr/>
        </p:nvSpPr>
        <p:spPr>
          <a:xfrm>
            <a:off x="4056700" y="376209"/>
            <a:ext cx="1386008" cy="414938"/>
          </a:xfrm>
          <a:custGeom>
            <a:avLst/>
            <a:gdLst/>
            <a:ahLst/>
            <a:cxnLst/>
            <a:rect l="l" t="t" r="r" b="b"/>
            <a:pathLst>
              <a:path w="1527175" h="457200">
                <a:moveTo>
                  <a:pt x="0" y="0"/>
                </a:moveTo>
                <a:lnTo>
                  <a:pt x="0" y="457199"/>
                </a:lnTo>
                <a:lnTo>
                  <a:pt x="1527047" y="457199"/>
                </a:lnTo>
                <a:lnTo>
                  <a:pt x="1527047" y="0"/>
                </a:lnTo>
                <a:lnTo>
                  <a:pt x="0" y="0"/>
                </a:lnTo>
                <a:close/>
              </a:path>
            </a:pathLst>
          </a:custGeom>
          <a:solidFill>
            <a:srgbClr val="4F80BC"/>
          </a:solidFill>
        </p:spPr>
        <p:txBody>
          <a:bodyPr wrap="square" lIns="0" tIns="0" rIns="0" bIns="0" rtlCol="0"/>
          <a:lstStyle/>
          <a:p>
            <a:endParaRPr sz="1634"/>
          </a:p>
        </p:txBody>
      </p:sp>
      <p:sp>
        <p:nvSpPr>
          <p:cNvPr id="38" name="object 38"/>
          <p:cNvSpPr/>
          <p:nvPr/>
        </p:nvSpPr>
        <p:spPr>
          <a:xfrm>
            <a:off x="4045636" y="365145"/>
            <a:ext cx="1408483" cy="438565"/>
          </a:xfrm>
          <a:custGeom>
            <a:avLst/>
            <a:gdLst/>
            <a:ahLst/>
            <a:cxnLst/>
            <a:rect l="l" t="t" r="r" b="b"/>
            <a:pathLst>
              <a:path w="1551939" h="483234">
                <a:moveTo>
                  <a:pt x="1551431" y="477011"/>
                </a:moveTo>
                <a:lnTo>
                  <a:pt x="1551431" y="6095"/>
                </a:lnTo>
                <a:lnTo>
                  <a:pt x="1546859" y="0"/>
                </a:lnTo>
                <a:lnTo>
                  <a:pt x="6095" y="0"/>
                </a:lnTo>
                <a:lnTo>
                  <a:pt x="0" y="6095"/>
                </a:lnTo>
                <a:lnTo>
                  <a:pt x="0" y="477011"/>
                </a:lnTo>
                <a:lnTo>
                  <a:pt x="6095" y="483107"/>
                </a:lnTo>
                <a:lnTo>
                  <a:pt x="12191" y="483107"/>
                </a:lnTo>
                <a:lnTo>
                  <a:pt x="12191" y="25907"/>
                </a:lnTo>
                <a:lnTo>
                  <a:pt x="25907" y="12191"/>
                </a:lnTo>
                <a:lnTo>
                  <a:pt x="25907" y="25907"/>
                </a:lnTo>
                <a:lnTo>
                  <a:pt x="1527047" y="25907"/>
                </a:lnTo>
                <a:lnTo>
                  <a:pt x="1527047" y="12191"/>
                </a:lnTo>
                <a:lnTo>
                  <a:pt x="1539239" y="25907"/>
                </a:lnTo>
                <a:lnTo>
                  <a:pt x="1539239" y="483107"/>
                </a:lnTo>
                <a:lnTo>
                  <a:pt x="1546859" y="483107"/>
                </a:lnTo>
                <a:lnTo>
                  <a:pt x="1551431" y="477011"/>
                </a:lnTo>
                <a:close/>
              </a:path>
              <a:path w="1551939" h="483234">
                <a:moveTo>
                  <a:pt x="25907" y="25907"/>
                </a:moveTo>
                <a:lnTo>
                  <a:pt x="25907" y="12191"/>
                </a:lnTo>
                <a:lnTo>
                  <a:pt x="12191" y="25907"/>
                </a:lnTo>
                <a:lnTo>
                  <a:pt x="25907" y="25907"/>
                </a:lnTo>
                <a:close/>
              </a:path>
              <a:path w="1551939" h="483234">
                <a:moveTo>
                  <a:pt x="25907" y="457199"/>
                </a:moveTo>
                <a:lnTo>
                  <a:pt x="25907" y="25907"/>
                </a:lnTo>
                <a:lnTo>
                  <a:pt x="12191" y="25907"/>
                </a:lnTo>
                <a:lnTo>
                  <a:pt x="12191" y="457199"/>
                </a:lnTo>
                <a:lnTo>
                  <a:pt x="25907" y="457199"/>
                </a:lnTo>
                <a:close/>
              </a:path>
              <a:path w="1551939" h="483234">
                <a:moveTo>
                  <a:pt x="1539239" y="457199"/>
                </a:moveTo>
                <a:lnTo>
                  <a:pt x="12191" y="457199"/>
                </a:lnTo>
                <a:lnTo>
                  <a:pt x="25907" y="469391"/>
                </a:lnTo>
                <a:lnTo>
                  <a:pt x="25907" y="483107"/>
                </a:lnTo>
                <a:lnTo>
                  <a:pt x="1527047" y="483107"/>
                </a:lnTo>
                <a:lnTo>
                  <a:pt x="1527047" y="469391"/>
                </a:lnTo>
                <a:lnTo>
                  <a:pt x="1539239" y="457199"/>
                </a:lnTo>
                <a:close/>
              </a:path>
              <a:path w="1551939" h="483234">
                <a:moveTo>
                  <a:pt x="25907" y="483107"/>
                </a:moveTo>
                <a:lnTo>
                  <a:pt x="25907" y="469391"/>
                </a:lnTo>
                <a:lnTo>
                  <a:pt x="12191" y="457199"/>
                </a:lnTo>
                <a:lnTo>
                  <a:pt x="12191" y="483107"/>
                </a:lnTo>
                <a:lnTo>
                  <a:pt x="25907" y="483107"/>
                </a:lnTo>
                <a:close/>
              </a:path>
              <a:path w="1551939" h="483234">
                <a:moveTo>
                  <a:pt x="1539239" y="25907"/>
                </a:moveTo>
                <a:lnTo>
                  <a:pt x="1527047" y="12191"/>
                </a:lnTo>
                <a:lnTo>
                  <a:pt x="1527047" y="25907"/>
                </a:lnTo>
                <a:lnTo>
                  <a:pt x="1539239" y="25907"/>
                </a:lnTo>
                <a:close/>
              </a:path>
              <a:path w="1551939" h="483234">
                <a:moveTo>
                  <a:pt x="1539239" y="457199"/>
                </a:moveTo>
                <a:lnTo>
                  <a:pt x="1539239" y="25907"/>
                </a:lnTo>
                <a:lnTo>
                  <a:pt x="1527047" y="25907"/>
                </a:lnTo>
                <a:lnTo>
                  <a:pt x="1527047" y="457199"/>
                </a:lnTo>
                <a:lnTo>
                  <a:pt x="1539239" y="457199"/>
                </a:lnTo>
                <a:close/>
              </a:path>
              <a:path w="1551939" h="483234">
                <a:moveTo>
                  <a:pt x="1539239" y="483107"/>
                </a:moveTo>
                <a:lnTo>
                  <a:pt x="1539239" y="457199"/>
                </a:lnTo>
                <a:lnTo>
                  <a:pt x="1527047" y="469391"/>
                </a:lnTo>
                <a:lnTo>
                  <a:pt x="1527047" y="483107"/>
                </a:lnTo>
                <a:lnTo>
                  <a:pt x="1539239" y="483107"/>
                </a:lnTo>
                <a:close/>
              </a:path>
            </a:pathLst>
          </a:custGeom>
          <a:solidFill>
            <a:srgbClr val="375D89"/>
          </a:solidFill>
        </p:spPr>
        <p:txBody>
          <a:bodyPr wrap="square" lIns="0" tIns="0" rIns="0" bIns="0" rtlCol="0"/>
          <a:lstStyle/>
          <a:p>
            <a:endParaRPr sz="1634"/>
          </a:p>
        </p:txBody>
      </p:sp>
      <p:sp>
        <p:nvSpPr>
          <p:cNvPr id="39" name="object 39"/>
          <p:cNvSpPr txBox="1"/>
          <p:nvPr/>
        </p:nvSpPr>
        <p:spPr>
          <a:xfrm>
            <a:off x="4180726" y="353619"/>
            <a:ext cx="1137621" cy="461665"/>
          </a:xfrm>
          <a:prstGeom prst="rect">
            <a:avLst/>
          </a:prstGeom>
        </p:spPr>
        <p:txBody>
          <a:bodyPr vert="horz" wrap="square" lIns="0" tIns="0" rIns="0" bIns="0" rtlCol="0">
            <a:spAutoFit/>
          </a:bodyPr>
          <a:lstStyle/>
          <a:p>
            <a:pPr marL="11527" marR="4611" indent="359627">
              <a:lnSpc>
                <a:spcPts val="1815"/>
              </a:lnSpc>
            </a:pPr>
            <a:r>
              <a:rPr sz="1634" b="1" spc="-9" dirty="0">
                <a:solidFill>
                  <a:srgbClr val="FFFFFF"/>
                </a:solidFill>
                <a:latin typeface="Cambria"/>
                <a:cs typeface="Cambria"/>
              </a:rPr>
              <a:t>Note  </a:t>
            </a:r>
            <a:r>
              <a:rPr sz="1634" b="1" spc="-18" dirty="0">
                <a:solidFill>
                  <a:srgbClr val="FFFFFF"/>
                </a:solidFill>
                <a:latin typeface="Cambria"/>
                <a:cs typeface="Cambria"/>
              </a:rPr>
              <a:t>c</a:t>
            </a:r>
            <a:r>
              <a:rPr sz="1634" b="1" spc="-9" dirty="0">
                <a:solidFill>
                  <a:srgbClr val="FFFFFF"/>
                </a:solidFill>
                <a:latin typeface="Cambria"/>
                <a:cs typeface="Cambria"/>
              </a:rPr>
              <a:t>o</a:t>
            </a:r>
            <a:r>
              <a:rPr sz="1634" b="1" spc="5" dirty="0">
                <a:solidFill>
                  <a:srgbClr val="FFFFFF"/>
                </a:solidFill>
                <a:latin typeface="Cambria"/>
                <a:cs typeface="Cambria"/>
              </a:rPr>
              <a:t>mmen</a:t>
            </a:r>
            <a:r>
              <a:rPr sz="1634" b="1" spc="-23" dirty="0">
                <a:solidFill>
                  <a:srgbClr val="FFFFFF"/>
                </a:solidFill>
                <a:latin typeface="Cambria"/>
                <a:cs typeface="Cambria"/>
              </a:rPr>
              <a:t>t</a:t>
            </a:r>
            <a:r>
              <a:rPr sz="1634" b="1" spc="5" dirty="0">
                <a:solidFill>
                  <a:srgbClr val="FFFFFF"/>
                </a:solidFill>
                <a:latin typeface="Cambria"/>
                <a:cs typeface="Cambria"/>
              </a:rPr>
              <a:t>é</a:t>
            </a:r>
            <a:r>
              <a:rPr sz="1634" b="1" dirty="0">
                <a:solidFill>
                  <a:srgbClr val="FFFFFF"/>
                </a:solidFill>
                <a:latin typeface="Cambria"/>
                <a:cs typeface="Cambria"/>
              </a:rPr>
              <a:t>e</a:t>
            </a:r>
            <a:endParaRPr sz="1634">
              <a:latin typeface="Cambria"/>
              <a:cs typeface="Cambria"/>
            </a:endParaRPr>
          </a:p>
        </p:txBody>
      </p:sp>
      <p:sp>
        <p:nvSpPr>
          <p:cNvPr id="40" name="object 40"/>
          <p:cNvSpPr/>
          <p:nvPr/>
        </p:nvSpPr>
        <p:spPr>
          <a:xfrm>
            <a:off x="1946053" y="316736"/>
            <a:ext cx="2110647" cy="890732"/>
          </a:xfrm>
          <a:prstGeom prst="rect">
            <a:avLst/>
          </a:prstGeom>
          <a:blipFill>
            <a:blip r:embed="rId29" cstate="print"/>
            <a:stretch>
              <a:fillRect/>
            </a:stretch>
          </a:blipFill>
        </p:spPr>
        <p:txBody>
          <a:bodyPr wrap="square" lIns="0" tIns="0" rIns="0" bIns="0" rtlCol="0"/>
          <a:lstStyle/>
          <a:p>
            <a:endParaRPr sz="1634"/>
          </a:p>
        </p:txBody>
      </p:sp>
      <p:sp>
        <p:nvSpPr>
          <p:cNvPr id="41" name="Espace réservé de la date 40"/>
          <p:cNvSpPr>
            <a:spLocks noGrp="1"/>
          </p:cNvSpPr>
          <p:nvPr>
            <p:ph type="dt" sz="half" idx="10"/>
          </p:nvPr>
        </p:nvSpPr>
        <p:spPr/>
        <p:txBody>
          <a:bodyPr/>
          <a:lstStyle/>
          <a:p>
            <a:fld id="{6B342AE2-94C1-4B83-92D9-A08D7B3D1E48}" type="datetime1">
              <a:rPr lang="fr-FR" smtClean="0"/>
              <a:pPr/>
              <a:t>06/03/2019</a:t>
            </a:fld>
            <a:endParaRPr lang="en-US" dirty="0"/>
          </a:p>
        </p:txBody>
      </p:sp>
      <p:sp>
        <p:nvSpPr>
          <p:cNvPr id="42" name="Espace réservé du numéro de diapositive 41"/>
          <p:cNvSpPr>
            <a:spLocks noGrp="1"/>
          </p:cNvSpPr>
          <p:nvPr>
            <p:ph type="sldNum" sz="quarter" idx="12"/>
          </p:nvPr>
        </p:nvSpPr>
        <p:spPr/>
        <p:txBody>
          <a:bodyPr/>
          <a:lstStyle/>
          <a:p>
            <a:fld id="{D57F1E4F-1CFF-5643-939E-217C01CDF565}" type="slidenum">
              <a:rPr lang="en-US" smtClean="0"/>
              <a:pPr/>
              <a:t>233</a:t>
            </a:fld>
            <a:endParaRPr lang="en-US" dirty="0"/>
          </a:p>
        </p:txBody>
      </p:sp>
    </p:spTree>
    <p:extLst>
      <p:ext uri="{BB962C8B-B14F-4D97-AF65-F5344CB8AC3E}">
        <p14:creationId xmlns:p14="http://schemas.microsoft.com/office/powerpoint/2010/main" xmlns="" val="820916311"/>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p:nvPr/>
        </p:nvSpPr>
        <p:spPr>
          <a:xfrm>
            <a:off x="2413548" y="316735"/>
            <a:ext cx="7273860" cy="445367"/>
          </a:xfrm>
          <a:prstGeom prst="rect">
            <a:avLst/>
          </a:prstGeom>
          <a:blipFill>
            <a:blip r:embed="rId2" cstate="print"/>
            <a:stretch>
              <a:fillRect/>
            </a:stretch>
          </a:blipFill>
        </p:spPr>
        <p:txBody>
          <a:bodyPr wrap="square" lIns="0" tIns="0" rIns="0" bIns="0" rtlCol="0"/>
          <a:lstStyle/>
          <a:p>
            <a:endParaRPr sz="1634"/>
          </a:p>
        </p:txBody>
      </p:sp>
      <p:sp>
        <p:nvSpPr>
          <p:cNvPr id="5" name="object 5"/>
          <p:cNvSpPr txBox="1">
            <a:spLocks noGrp="1"/>
          </p:cNvSpPr>
          <p:nvPr>
            <p:ph type="title"/>
          </p:nvPr>
        </p:nvSpPr>
        <p:spPr>
          <a:xfrm>
            <a:off x="4244350" y="343014"/>
            <a:ext cx="3615145" cy="335156"/>
          </a:xfrm>
          <a:prstGeom prst="rect">
            <a:avLst/>
          </a:prstGeom>
        </p:spPr>
        <p:txBody>
          <a:bodyPr vert="horz" wrap="square" lIns="0" tIns="0" rIns="0" bIns="0" rtlCol="0" anchor="t">
            <a:spAutoFit/>
          </a:bodyPr>
          <a:lstStyle/>
          <a:p>
            <a:pPr marL="11527"/>
            <a:r>
              <a:rPr sz="2178" spc="-5" dirty="0"/>
              <a:t>Listes des Notes</a:t>
            </a:r>
            <a:r>
              <a:rPr sz="2178" spc="-68" dirty="0"/>
              <a:t> </a:t>
            </a:r>
            <a:r>
              <a:rPr sz="2178" dirty="0"/>
              <a:t>annexes</a:t>
            </a:r>
            <a:endParaRPr sz="2178"/>
          </a:p>
        </p:txBody>
      </p:sp>
      <p:sp>
        <p:nvSpPr>
          <p:cNvPr id="6" name="object 6"/>
          <p:cNvSpPr/>
          <p:nvPr/>
        </p:nvSpPr>
        <p:spPr>
          <a:xfrm>
            <a:off x="2424384" y="1337252"/>
            <a:ext cx="7277084" cy="4849700"/>
          </a:xfrm>
          <a:prstGeom prst="rect">
            <a:avLst/>
          </a:prstGeom>
          <a:blipFill>
            <a:blip r:embed="rId3" cstate="print"/>
            <a:stretch>
              <a:fillRect/>
            </a:stretch>
          </a:blipFill>
        </p:spPr>
        <p:txBody>
          <a:bodyPr wrap="square" lIns="0" tIns="0" rIns="0" bIns="0" rtlCol="0"/>
          <a:lstStyle/>
          <a:p>
            <a:endParaRPr sz="1634"/>
          </a:p>
        </p:txBody>
      </p:sp>
      <p:sp>
        <p:nvSpPr>
          <p:cNvPr id="7" name="object 7"/>
          <p:cNvSpPr txBox="1"/>
          <p:nvPr/>
        </p:nvSpPr>
        <p:spPr>
          <a:xfrm>
            <a:off x="4070077" y="1520054"/>
            <a:ext cx="3370216" cy="167610"/>
          </a:xfrm>
          <a:prstGeom prst="rect">
            <a:avLst/>
          </a:prstGeom>
        </p:spPr>
        <p:txBody>
          <a:bodyPr vert="horz" wrap="square" lIns="0" tIns="0" rIns="0" bIns="0" rtlCol="0">
            <a:spAutoFit/>
          </a:bodyPr>
          <a:lstStyle/>
          <a:p>
            <a:pPr marL="11527"/>
            <a:r>
              <a:rPr sz="1089" b="1" spc="-5" dirty="0">
                <a:latin typeface="Times New Roman"/>
                <a:cs typeface="Times New Roman"/>
              </a:rPr>
              <a:t>DETTES GARANTIES </a:t>
            </a:r>
            <a:r>
              <a:rPr sz="1089" b="1" spc="-32" dirty="0">
                <a:latin typeface="Times New Roman"/>
                <a:cs typeface="Times New Roman"/>
              </a:rPr>
              <a:t>PAR </a:t>
            </a:r>
            <a:r>
              <a:rPr sz="1089" b="1" spc="-5" dirty="0">
                <a:latin typeface="Times New Roman"/>
                <a:cs typeface="Times New Roman"/>
              </a:rPr>
              <a:t>DES SURETES</a:t>
            </a:r>
            <a:r>
              <a:rPr sz="1089" b="1" spc="-23" dirty="0">
                <a:latin typeface="Times New Roman"/>
                <a:cs typeface="Times New Roman"/>
              </a:rPr>
              <a:t> </a:t>
            </a:r>
            <a:r>
              <a:rPr sz="1089" b="1" spc="-5" dirty="0">
                <a:latin typeface="Times New Roman"/>
                <a:cs typeface="Times New Roman"/>
              </a:rPr>
              <a:t>REELLES</a:t>
            </a:r>
            <a:endParaRPr sz="1089">
              <a:latin typeface="Times New Roman"/>
              <a:cs typeface="Times New Roman"/>
            </a:endParaRPr>
          </a:p>
        </p:txBody>
      </p:sp>
      <p:sp>
        <p:nvSpPr>
          <p:cNvPr id="8" name="object 8"/>
          <p:cNvSpPr txBox="1"/>
          <p:nvPr/>
        </p:nvSpPr>
        <p:spPr>
          <a:xfrm>
            <a:off x="4070077" y="1908712"/>
            <a:ext cx="2218188" cy="167610"/>
          </a:xfrm>
          <a:prstGeom prst="rect">
            <a:avLst/>
          </a:prstGeom>
        </p:spPr>
        <p:txBody>
          <a:bodyPr vert="horz" wrap="square" lIns="0" tIns="0" rIns="0" bIns="0" rtlCol="0">
            <a:spAutoFit/>
          </a:bodyPr>
          <a:lstStyle/>
          <a:p>
            <a:pPr marL="11527"/>
            <a:r>
              <a:rPr sz="1089" b="1" spc="-14" dirty="0">
                <a:latin typeface="Times New Roman"/>
                <a:cs typeface="Times New Roman"/>
              </a:rPr>
              <a:t>INFORMATIONS</a:t>
            </a:r>
            <a:r>
              <a:rPr sz="1089" b="1" spc="5" dirty="0">
                <a:latin typeface="Times New Roman"/>
                <a:cs typeface="Times New Roman"/>
              </a:rPr>
              <a:t> </a:t>
            </a:r>
            <a:r>
              <a:rPr sz="1089" b="1" spc="-14" dirty="0">
                <a:latin typeface="Times New Roman"/>
                <a:cs typeface="Times New Roman"/>
              </a:rPr>
              <a:t>OBLIGATOIRES</a:t>
            </a:r>
            <a:endParaRPr sz="1089">
              <a:latin typeface="Times New Roman"/>
              <a:cs typeface="Times New Roman"/>
            </a:endParaRPr>
          </a:p>
        </p:txBody>
      </p:sp>
      <p:sp>
        <p:nvSpPr>
          <p:cNvPr id="9" name="object 9"/>
          <p:cNvSpPr txBox="1"/>
          <p:nvPr/>
        </p:nvSpPr>
        <p:spPr>
          <a:xfrm>
            <a:off x="4070076" y="2240662"/>
            <a:ext cx="1768672" cy="167610"/>
          </a:xfrm>
          <a:prstGeom prst="rect">
            <a:avLst/>
          </a:prstGeom>
        </p:spPr>
        <p:txBody>
          <a:bodyPr vert="horz" wrap="square" lIns="0" tIns="0" rIns="0" bIns="0" rtlCol="0">
            <a:spAutoFit/>
          </a:bodyPr>
          <a:lstStyle/>
          <a:p>
            <a:pPr marL="11527"/>
            <a:r>
              <a:rPr sz="1089" b="1" spc="-9" dirty="0">
                <a:latin typeface="Times New Roman"/>
                <a:cs typeface="Times New Roman"/>
              </a:rPr>
              <a:t>IMMOBILISATION</a:t>
            </a:r>
            <a:r>
              <a:rPr sz="1089" b="1" spc="-68" dirty="0">
                <a:latin typeface="Times New Roman"/>
                <a:cs typeface="Times New Roman"/>
              </a:rPr>
              <a:t> </a:t>
            </a:r>
            <a:r>
              <a:rPr sz="1089" b="1" spc="-5" dirty="0">
                <a:latin typeface="Times New Roman"/>
                <a:cs typeface="Times New Roman"/>
              </a:rPr>
              <a:t>BRUTE</a:t>
            </a:r>
            <a:endParaRPr sz="1089">
              <a:latin typeface="Times New Roman"/>
              <a:cs typeface="Times New Roman"/>
            </a:endParaRPr>
          </a:p>
        </p:txBody>
      </p:sp>
      <p:sp>
        <p:nvSpPr>
          <p:cNvPr id="10" name="object 10"/>
          <p:cNvSpPr txBox="1"/>
          <p:nvPr/>
        </p:nvSpPr>
        <p:spPr>
          <a:xfrm>
            <a:off x="4070077" y="2572612"/>
            <a:ext cx="2761065" cy="167610"/>
          </a:xfrm>
          <a:prstGeom prst="rect">
            <a:avLst/>
          </a:prstGeom>
        </p:spPr>
        <p:txBody>
          <a:bodyPr vert="horz" wrap="square" lIns="0" tIns="0" rIns="0" bIns="0" rtlCol="0">
            <a:spAutoFit/>
          </a:bodyPr>
          <a:lstStyle/>
          <a:p>
            <a:pPr marL="11527"/>
            <a:r>
              <a:rPr sz="1089" b="1" spc="-5" dirty="0">
                <a:latin typeface="Times New Roman"/>
                <a:cs typeface="Times New Roman"/>
              </a:rPr>
              <a:t>BIENS PRIS </a:t>
            </a:r>
            <a:r>
              <a:rPr sz="1089" b="1" dirty="0">
                <a:latin typeface="Times New Roman"/>
                <a:cs typeface="Times New Roman"/>
              </a:rPr>
              <a:t>EN </a:t>
            </a:r>
            <a:r>
              <a:rPr sz="1089" b="1" spc="-14" dirty="0">
                <a:latin typeface="Times New Roman"/>
                <a:cs typeface="Times New Roman"/>
              </a:rPr>
              <a:t>LOCATION</a:t>
            </a:r>
            <a:r>
              <a:rPr sz="1089" b="1" spc="-118" dirty="0">
                <a:latin typeface="Times New Roman"/>
                <a:cs typeface="Times New Roman"/>
              </a:rPr>
              <a:t> </a:t>
            </a:r>
            <a:r>
              <a:rPr sz="1089" b="1" spc="-5" dirty="0">
                <a:latin typeface="Times New Roman"/>
                <a:cs typeface="Times New Roman"/>
              </a:rPr>
              <a:t>ACQUISITION</a:t>
            </a:r>
            <a:endParaRPr sz="1089">
              <a:latin typeface="Times New Roman"/>
              <a:cs typeface="Times New Roman"/>
            </a:endParaRPr>
          </a:p>
        </p:txBody>
      </p:sp>
      <p:sp>
        <p:nvSpPr>
          <p:cNvPr id="11" name="object 11"/>
          <p:cNvSpPr txBox="1"/>
          <p:nvPr/>
        </p:nvSpPr>
        <p:spPr>
          <a:xfrm>
            <a:off x="4070076" y="2904563"/>
            <a:ext cx="2759913" cy="167610"/>
          </a:xfrm>
          <a:prstGeom prst="rect">
            <a:avLst/>
          </a:prstGeom>
        </p:spPr>
        <p:txBody>
          <a:bodyPr vert="horz" wrap="square" lIns="0" tIns="0" rIns="0" bIns="0" rtlCol="0">
            <a:spAutoFit/>
          </a:bodyPr>
          <a:lstStyle/>
          <a:p>
            <a:pPr marL="11527"/>
            <a:r>
              <a:rPr sz="1089" b="1" spc="-9" dirty="0">
                <a:latin typeface="Times New Roman"/>
                <a:cs typeface="Times New Roman"/>
              </a:rPr>
              <a:t>IMMOBILISATIONS </a:t>
            </a:r>
            <a:r>
              <a:rPr sz="1089" b="1" dirty="0">
                <a:latin typeface="Times New Roman"/>
                <a:cs typeface="Times New Roman"/>
              </a:rPr>
              <a:t>:</a:t>
            </a:r>
            <a:r>
              <a:rPr sz="1089" b="1" spc="-123" dirty="0">
                <a:latin typeface="Times New Roman"/>
                <a:cs typeface="Times New Roman"/>
              </a:rPr>
              <a:t> </a:t>
            </a:r>
            <a:r>
              <a:rPr sz="1089" b="1" spc="-5" dirty="0">
                <a:latin typeface="Times New Roman"/>
                <a:cs typeface="Times New Roman"/>
              </a:rPr>
              <a:t>AMORTISSEMENTS</a:t>
            </a:r>
            <a:endParaRPr sz="1089">
              <a:latin typeface="Times New Roman"/>
              <a:cs typeface="Times New Roman"/>
            </a:endParaRPr>
          </a:p>
        </p:txBody>
      </p:sp>
      <p:sp>
        <p:nvSpPr>
          <p:cNvPr id="12" name="object 12"/>
          <p:cNvSpPr txBox="1"/>
          <p:nvPr/>
        </p:nvSpPr>
        <p:spPr>
          <a:xfrm>
            <a:off x="4070077" y="3236513"/>
            <a:ext cx="4474989" cy="167610"/>
          </a:xfrm>
          <a:prstGeom prst="rect">
            <a:avLst/>
          </a:prstGeom>
        </p:spPr>
        <p:txBody>
          <a:bodyPr vert="horz" wrap="square" lIns="0" tIns="0" rIns="0" bIns="0" rtlCol="0">
            <a:spAutoFit/>
          </a:bodyPr>
          <a:lstStyle/>
          <a:p>
            <a:pPr marL="11527"/>
            <a:r>
              <a:rPr sz="1089" b="1" spc="-9" dirty="0">
                <a:latin typeface="Times New Roman"/>
                <a:cs typeface="Times New Roman"/>
              </a:rPr>
              <a:t>IMMOBILISATIONS </a:t>
            </a:r>
            <a:r>
              <a:rPr sz="1089" b="1" dirty="0">
                <a:latin typeface="Times New Roman"/>
                <a:cs typeface="Times New Roman"/>
              </a:rPr>
              <a:t>: </a:t>
            </a:r>
            <a:r>
              <a:rPr sz="1089" b="1" spc="-18" dirty="0">
                <a:latin typeface="Times New Roman"/>
                <a:cs typeface="Times New Roman"/>
              </a:rPr>
              <a:t>PLUS-VALUES </a:t>
            </a:r>
            <a:r>
              <a:rPr sz="1089" b="1" dirty="0">
                <a:latin typeface="Times New Roman"/>
                <a:cs typeface="Times New Roman"/>
              </a:rPr>
              <a:t>ET </a:t>
            </a:r>
            <a:r>
              <a:rPr sz="1089" b="1" spc="-5" dirty="0">
                <a:latin typeface="Times New Roman"/>
                <a:cs typeface="Times New Roman"/>
              </a:rPr>
              <a:t>MOINS </a:t>
            </a:r>
            <a:r>
              <a:rPr sz="1089" b="1" spc="-32" dirty="0">
                <a:latin typeface="Times New Roman"/>
                <a:cs typeface="Times New Roman"/>
              </a:rPr>
              <a:t>VALUE </a:t>
            </a:r>
            <a:r>
              <a:rPr sz="1089" b="1" spc="-5" dirty="0">
                <a:latin typeface="Times New Roman"/>
                <a:cs typeface="Times New Roman"/>
              </a:rPr>
              <a:t>DE</a:t>
            </a:r>
            <a:r>
              <a:rPr sz="1089" b="1" spc="-18" dirty="0">
                <a:latin typeface="Times New Roman"/>
                <a:cs typeface="Times New Roman"/>
              </a:rPr>
              <a:t> </a:t>
            </a:r>
            <a:r>
              <a:rPr sz="1089" b="1" spc="-5" dirty="0">
                <a:latin typeface="Times New Roman"/>
                <a:cs typeface="Times New Roman"/>
              </a:rPr>
              <a:t>CESSION</a:t>
            </a:r>
            <a:endParaRPr sz="1089">
              <a:latin typeface="Times New Roman"/>
              <a:cs typeface="Times New Roman"/>
            </a:endParaRPr>
          </a:p>
        </p:txBody>
      </p:sp>
      <p:sp>
        <p:nvSpPr>
          <p:cNvPr id="13" name="object 13"/>
          <p:cNvSpPr txBox="1"/>
          <p:nvPr/>
        </p:nvSpPr>
        <p:spPr>
          <a:xfrm>
            <a:off x="4070076" y="3568463"/>
            <a:ext cx="4872062" cy="167610"/>
          </a:xfrm>
          <a:prstGeom prst="rect">
            <a:avLst/>
          </a:prstGeom>
        </p:spPr>
        <p:txBody>
          <a:bodyPr vert="horz" wrap="square" lIns="0" tIns="0" rIns="0" bIns="0" rtlCol="0">
            <a:spAutoFit/>
          </a:bodyPr>
          <a:lstStyle/>
          <a:p>
            <a:pPr marL="11527"/>
            <a:r>
              <a:rPr sz="1089" b="1" spc="-14" dirty="0">
                <a:latin typeface="Times New Roman"/>
                <a:cs typeface="Times New Roman"/>
              </a:rPr>
              <a:t>INFORMATIONS </a:t>
            </a:r>
            <a:r>
              <a:rPr sz="1089" b="1" spc="-5" dirty="0">
                <a:latin typeface="Times New Roman"/>
                <a:cs typeface="Times New Roman"/>
              </a:rPr>
              <a:t>SUR </a:t>
            </a:r>
            <a:r>
              <a:rPr sz="1089" b="1" dirty="0">
                <a:latin typeface="Times New Roman"/>
                <a:cs typeface="Times New Roman"/>
              </a:rPr>
              <a:t>LES </a:t>
            </a:r>
            <a:r>
              <a:rPr sz="1089" b="1" spc="-23" dirty="0">
                <a:latin typeface="Times New Roman"/>
                <a:cs typeface="Times New Roman"/>
              </a:rPr>
              <a:t>REEVALUATIONS </a:t>
            </a:r>
            <a:r>
              <a:rPr sz="1089" b="1" spc="-5" dirty="0">
                <a:latin typeface="Times New Roman"/>
                <a:cs typeface="Times New Roman"/>
              </a:rPr>
              <a:t>EFFECTUEES </a:t>
            </a:r>
            <a:r>
              <a:rPr sz="1089" b="1" spc="-32" dirty="0">
                <a:latin typeface="Times New Roman"/>
                <a:cs typeface="Times New Roman"/>
              </a:rPr>
              <a:t>PAR</a:t>
            </a:r>
            <a:r>
              <a:rPr sz="1089" b="1" spc="45" dirty="0">
                <a:latin typeface="Times New Roman"/>
                <a:cs typeface="Times New Roman"/>
              </a:rPr>
              <a:t> </a:t>
            </a:r>
            <a:r>
              <a:rPr sz="1089" b="1" spc="-5" dirty="0">
                <a:latin typeface="Times New Roman"/>
                <a:cs typeface="Times New Roman"/>
              </a:rPr>
              <a:t>L'ENTITE</a:t>
            </a:r>
            <a:endParaRPr sz="1089">
              <a:latin typeface="Times New Roman"/>
              <a:cs typeface="Times New Roman"/>
            </a:endParaRPr>
          </a:p>
        </p:txBody>
      </p:sp>
      <p:sp>
        <p:nvSpPr>
          <p:cNvPr id="14" name="object 14"/>
          <p:cNvSpPr txBox="1"/>
          <p:nvPr/>
        </p:nvSpPr>
        <p:spPr>
          <a:xfrm>
            <a:off x="4070076" y="3900413"/>
            <a:ext cx="2319041" cy="167610"/>
          </a:xfrm>
          <a:prstGeom prst="rect">
            <a:avLst/>
          </a:prstGeom>
        </p:spPr>
        <p:txBody>
          <a:bodyPr vert="horz" wrap="square" lIns="0" tIns="0" rIns="0" bIns="0" rtlCol="0">
            <a:spAutoFit/>
          </a:bodyPr>
          <a:lstStyle/>
          <a:p>
            <a:pPr marL="11527"/>
            <a:r>
              <a:rPr sz="1089" b="1" spc="-9" dirty="0">
                <a:latin typeface="Times New Roman"/>
                <a:cs typeface="Times New Roman"/>
              </a:rPr>
              <a:t>IMMOBILISATIONS</a:t>
            </a:r>
            <a:r>
              <a:rPr sz="1089" b="1" spc="-68" dirty="0">
                <a:latin typeface="Times New Roman"/>
                <a:cs typeface="Times New Roman"/>
              </a:rPr>
              <a:t> </a:t>
            </a:r>
            <a:r>
              <a:rPr sz="1089" b="1" spc="-5" dirty="0">
                <a:latin typeface="Times New Roman"/>
                <a:cs typeface="Times New Roman"/>
              </a:rPr>
              <a:t>FINANCIERES</a:t>
            </a:r>
            <a:endParaRPr sz="1089">
              <a:latin typeface="Times New Roman"/>
              <a:cs typeface="Times New Roman"/>
            </a:endParaRPr>
          </a:p>
        </p:txBody>
      </p:sp>
      <p:sp>
        <p:nvSpPr>
          <p:cNvPr id="15" name="object 15"/>
          <p:cNvSpPr txBox="1"/>
          <p:nvPr/>
        </p:nvSpPr>
        <p:spPr>
          <a:xfrm>
            <a:off x="4070077" y="4232363"/>
            <a:ext cx="3496427" cy="167610"/>
          </a:xfrm>
          <a:prstGeom prst="rect">
            <a:avLst/>
          </a:prstGeom>
        </p:spPr>
        <p:txBody>
          <a:bodyPr vert="horz" wrap="square" lIns="0" tIns="0" rIns="0" bIns="0" rtlCol="0">
            <a:spAutoFit/>
          </a:bodyPr>
          <a:lstStyle/>
          <a:p>
            <a:pPr marL="11527"/>
            <a:r>
              <a:rPr sz="1089" b="1" spc="-5" dirty="0">
                <a:latin typeface="Times New Roman"/>
                <a:cs typeface="Times New Roman"/>
              </a:rPr>
              <a:t>ACTIF CIRCULANT </a:t>
            </a:r>
            <a:r>
              <a:rPr sz="1089" b="1" dirty="0">
                <a:latin typeface="Times New Roman"/>
                <a:cs typeface="Times New Roman"/>
              </a:rPr>
              <a:t>ET </a:t>
            </a:r>
            <a:r>
              <a:rPr sz="1089" b="1" spc="-5" dirty="0">
                <a:latin typeface="Times New Roman"/>
                <a:cs typeface="Times New Roman"/>
              </a:rPr>
              <a:t>DETTES CIRCULANTES</a:t>
            </a:r>
            <a:r>
              <a:rPr sz="1089" b="1" spc="-168" dirty="0">
                <a:latin typeface="Times New Roman"/>
                <a:cs typeface="Times New Roman"/>
              </a:rPr>
              <a:t> </a:t>
            </a:r>
            <a:r>
              <a:rPr sz="1089" b="1" spc="-5" dirty="0">
                <a:latin typeface="Times New Roman"/>
                <a:cs typeface="Times New Roman"/>
              </a:rPr>
              <a:t>HAO</a:t>
            </a:r>
            <a:endParaRPr sz="1089">
              <a:latin typeface="Times New Roman"/>
              <a:cs typeface="Times New Roman"/>
            </a:endParaRPr>
          </a:p>
        </p:txBody>
      </p:sp>
      <p:sp>
        <p:nvSpPr>
          <p:cNvPr id="16" name="object 16"/>
          <p:cNvSpPr txBox="1"/>
          <p:nvPr/>
        </p:nvSpPr>
        <p:spPr>
          <a:xfrm>
            <a:off x="4070076" y="4564313"/>
            <a:ext cx="1508184" cy="167610"/>
          </a:xfrm>
          <a:prstGeom prst="rect">
            <a:avLst/>
          </a:prstGeom>
        </p:spPr>
        <p:txBody>
          <a:bodyPr vert="horz" wrap="square" lIns="0" tIns="0" rIns="0" bIns="0" rtlCol="0">
            <a:spAutoFit/>
          </a:bodyPr>
          <a:lstStyle/>
          <a:p>
            <a:pPr marL="11527"/>
            <a:r>
              <a:rPr sz="1089" b="1" spc="-9" dirty="0">
                <a:latin typeface="Times New Roman"/>
                <a:cs typeface="Times New Roman"/>
              </a:rPr>
              <a:t>STOCKS </a:t>
            </a:r>
            <a:r>
              <a:rPr sz="1089" b="1" dirty="0">
                <a:latin typeface="Times New Roman"/>
                <a:cs typeface="Times New Roman"/>
              </a:rPr>
              <a:t>ET</a:t>
            </a:r>
            <a:r>
              <a:rPr sz="1089" b="1" spc="-82" dirty="0">
                <a:latin typeface="Times New Roman"/>
                <a:cs typeface="Times New Roman"/>
              </a:rPr>
              <a:t> </a:t>
            </a:r>
            <a:r>
              <a:rPr sz="1089" b="1" spc="-5" dirty="0">
                <a:latin typeface="Times New Roman"/>
                <a:cs typeface="Times New Roman"/>
              </a:rPr>
              <a:t>ENCOURS</a:t>
            </a:r>
            <a:endParaRPr sz="1089">
              <a:latin typeface="Times New Roman"/>
              <a:cs typeface="Times New Roman"/>
            </a:endParaRPr>
          </a:p>
        </p:txBody>
      </p:sp>
      <p:sp>
        <p:nvSpPr>
          <p:cNvPr id="17" name="object 17"/>
          <p:cNvSpPr txBox="1"/>
          <p:nvPr/>
        </p:nvSpPr>
        <p:spPr>
          <a:xfrm>
            <a:off x="4070076" y="4896263"/>
            <a:ext cx="631628" cy="167610"/>
          </a:xfrm>
          <a:prstGeom prst="rect">
            <a:avLst/>
          </a:prstGeom>
        </p:spPr>
        <p:txBody>
          <a:bodyPr vert="horz" wrap="square" lIns="0" tIns="0" rIns="0" bIns="0" rtlCol="0">
            <a:spAutoFit/>
          </a:bodyPr>
          <a:lstStyle/>
          <a:p>
            <a:pPr marL="11527"/>
            <a:r>
              <a:rPr sz="1089" b="1" spc="-5" dirty="0">
                <a:latin typeface="Times New Roman"/>
                <a:cs typeface="Times New Roman"/>
              </a:rPr>
              <a:t>CLIENTS</a:t>
            </a:r>
            <a:endParaRPr sz="1089">
              <a:latin typeface="Times New Roman"/>
              <a:cs typeface="Times New Roman"/>
            </a:endParaRPr>
          </a:p>
        </p:txBody>
      </p:sp>
      <p:sp>
        <p:nvSpPr>
          <p:cNvPr id="18" name="object 18"/>
          <p:cNvSpPr txBox="1"/>
          <p:nvPr/>
        </p:nvSpPr>
        <p:spPr>
          <a:xfrm>
            <a:off x="4070076" y="5228214"/>
            <a:ext cx="1377363" cy="167610"/>
          </a:xfrm>
          <a:prstGeom prst="rect">
            <a:avLst/>
          </a:prstGeom>
        </p:spPr>
        <p:txBody>
          <a:bodyPr vert="horz" wrap="square" lIns="0" tIns="0" rIns="0" bIns="0" rtlCol="0">
            <a:spAutoFit/>
          </a:bodyPr>
          <a:lstStyle/>
          <a:p>
            <a:pPr marL="11527"/>
            <a:r>
              <a:rPr sz="1089" b="1" spc="-5" dirty="0">
                <a:latin typeface="Times New Roman"/>
                <a:cs typeface="Times New Roman"/>
              </a:rPr>
              <a:t>AUTRES</a:t>
            </a:r>
            <a:r>
              <a:rPr sz="1089" b="1" spc="-82" dirty="0">
                <a:latin typeface="Times New Roman"/>
                <a:cs typeface="Times New Roman"/>
              </a:rPr>
              <a:t> </a:t>
            </a:r>
            <a:r>
              <a:rPr sz="1089" b="1" spc="-5" dirty="0">
                <a:latin typeface="Times New Roman"/>
                <a:cs typeface="Times New Roman"/>
              </a:rPr>
              <a:t>CREANCES</a:t>
            </a:r>
            <a:endParaRPr sz="1089">
              <a:latin typeface="Times New Roman"/>
              <a:cs typeface="Times New Roman"/>
            </a:endParaRPr>
          </a:p>
        </p:txBody>
      </p:sp>
      <p:sp>
        <p:nvSpPr>
          <p:cNvPr id="19" name="object 19"/>
          <p:cNvSpPr txBox="1"/>
          <p:nvPr/>
        </p:nvSpPr>
        <p:spPr>
          <a:xfrm>
            <a:off x="4070076" y="5560164"/>
            <a:ext cx="1671854" cy="167610"/>
          </a:xfrm>
          <a:prstGeom prst="rect">
            <a:avLst/>
          </a:prstGeom>
        </p:spPr>
        <p:txBody>
          <a:bodyPr vert="horz" wrap="square" lIns="0" tIns="0" rIns="0" bIns="0" rtlCol="0">
            <a:spAutoFit/>
          </a:bodyPr>
          <a:lstStyle/>
          <a:p>
            <a:pPr marL="11527"/>
            <a:r>
              <a:rPr sz="1089" b="1" spc="-5" dirty="0">
                <a:latin typeface="Times New Roman"/>
                <a:cs typeface="Times New Roman"/>
              </a:rPr>
              <a:t>TITRES DE</a:t>
            </a:r>
            <a:r>
              <a:rPr sz="1089" b="1" spc="-77" dirty="0">
                <a:latin typeface="Times New Roman"/>
                <a:cs typeface="Times New Roman"/>
              </a:rPr>
              <a:t> </a:t>
            </a:r>
            <a:r>
              <a:rPr sz="1089" b="1" spc="-5" dirty="0">
                <a:latin typeface="Times New Roman"/>
                <a:cs typeface="Times New Roman"/>
              </a:rPr>
              <a:t>PLACEMENT</a:t>
            </a:r>
            <a:endParaRPr sz="1089">
              <a:latin typeface="Times New Roman"/>
              <a:cs typeface="Times New Roman"/>
            </a:endParaRPr>
          </a:p>
        </p:txBody>
      </p:sp>
      <p:sp>
        <p:nvSpPr>
          <p:cNvPr id="20" name="object 20"/>
          <p:cNvSpPr txBox="1"/>
          <p:nvPr/>
        </p:nvSpPr>
        <p:spPr>
          <a:xfrm>
            <a:off x="2819731" y="1630244"/>
            <a:ext cx="816044" cy="4568430"/>
          </a:xfrm>
          <a:prstGeom prst="rect">
            <a:avLst/>
          </a:prstGeom>
        </p:spPr>
        <p:txBody>
          <a:bodyPr vert="horz" wrap="square" lIns="0" tIns="0" rIns="0" bIns="0" rtlCol="0">
            <a:spAutoFit/>
          </a:bodyPr>
          <a:lstStyle/>
          <a:p>
            <a:pPr marL="77804"/>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1</a:t>
            </a:r>
            <a:endParaRPr sz="1452">
              <a:latin typeface="Times New Roman"/>
              <a:cs typeface="Times New Roman"/>
            </a:endParaRPr>
          </a:p>
          <a:p>
            <a:pPr marL="11527" indent="66277">
              <a:spcBef>
                <a:spcPts val="576"/>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2</a:t>
            </a:r>
            <a:endParaRPr sz="1452">
              <a:latin typeface="Times New Roman"/>
              <a:cs typeface="Times New Roman"/>
            </a:endParaRPr>
          </a:p>
          <a:p>
            <a:pPr marL="11527" marR="4611" algn="just">
              <a:lnSpc>
                <a:spcPct val="150000"/>
              </a:lnSpc>
            </a:pPr>
            <a:r>
              <a:rPr sz="1452" b="1" spc="-9" dirty="0">
                <a:solidFill>
                  <a:srgbClr val="FFFFFF"/>
                </a:solidFill>
                <a:latin typeface="Times New Roman"/>
                <a:cs typeface="Times New Roman"/>
              </a:rPr>
              <a:t>NOTE</a:t>
            </a:r>
            <a:r>
              <a:rPr sz="1452" b="1" spc="-77" dirty="0">
                <a:solidFill>
                  <a:srgbClr val="FFFFFF"/>
                </a:solidFill>
                <a:latin typeface="Times New Roman"/>
                <a:cs typeface="Times New Roman"/>
              </a:rPr>
              <a:t> </a:t>
            </a:r>
            <a:r>
              <a:rPr sz="1452" b="1" dirty="0">
                <a:solidFill>
                  <a:srgbClr val="FFFFFF"/>
                </a:solidFill>
                <a:latin typeface="Times New Roman"/>
                <a:cs typeface="Times New Roman"/>
              </a:rPr>
              <a:t>3A  </a:t>
            </a:r>
            <a:r>
              <a:rPr sz="1452" b="1" spc="-9" dirty="0">
                <a:solidFill>
                  <a:srgbClr val="FFFFFF"/>
                </a:solidFill>
                <a:latin typeface="Times New Roman"/>
                <a:cs typeface="Times New Roman"/>
              </a:rPr>
              <a:t>NOTE </a:t>
            </a:r>
            <a:r>
              <a:rPr sz="1452" b="1" dirty="0">
                <a:solidFill>
                  <a:srgbClr val="FFFFFF"/>
                </a:solidFill>
                <a:latin typeface="Times New Roman"/>
                <a:cs typeface="Times New Roman"/>
              </a:rPr>
              <a:t>3B  </a:t>
            </a:r>
            <a:r>
              <a:rPr sz="1452" b="1" spc="-9" dirty="0">
                <a:solidFill>
                  <a:srgbClr val="FFFFFF"/>
                </a:solidFill>
                <a:latin typeface="Times New Roman"/>
                <a:cs typeface="Times New Roman"/>
              </a:rPr>
              <a:t>NOTE</a:t>
            </a:r>
            <a:r>
              <a:rPr sz="1452" b="1" spc="-77" dirty="0">
                <a:solidFill>
                  <a:srgbClr val="FFFFFF"/>
                </a:solidFill>
                <a:latin typeface="Times New Roman"/>
                <a:cs typeface="Times New Roman"/>
              </a:rPr>
              <a:t> </a:t>
            </a:r>
            <a:r>
              <a:rPr sz="1452" b="1" dirty="0">
                <a:solidFill>
                  <a:srgbClr val="FFFFFF"/>
                </a:solidFill>
                <a:latin typeface="Times New Roman"/>
                <a:cs typeface="Times New Roman"/>
              </a:rPr>
              <a:t>3C  </a:t>
            </a:r>
            <a:r>
              <a:rPr sz="1452" b="1" spc="-9" dirty="0">
                <a:solidFill>
                  <a:srgbClr val="FFFFFF"/>
                </a:solidFill>
                <a:latin typeface="Times New Roman"/>
                <a:cs typeface="Times New Roman"/>
              </a:rPr>
              <a:t>NOTE</a:t>
            </a:r>
            <a:r>
              <a:rPr sz="1452" b="1" spc="-77" dirty="0">
                <a:solidFill>
                  <a:srgbClr val="FFFFFF"/>
                </a:solidFill>
                <a:latin typeface="Times New Roman"/>
                <a:cs typeface="Times New Roman"/>
              </a:rPr>
              <a:t> </a:t>
            </a:r>
            <a:r>
              <a:rPr sz="1452" b="1" dirty="0">
                <a:solidFill>
                  <a:srgbClr val="FFFFFF"/>
                </a:solidFill>
                <a:latin typeface="Times New Roman"/>
                <a:cs typeface="Times New Roman"/>
              </a:rPr>
              <a:t>3D  </a:t>
            </a:r>
            <a:r>
              <a:rPr sz="1452" b="1" spc="-9" dirty="0">
                <a:solidFill>
                  <a:srgbClr val="FFFFFF"/>
                </a:solidFill>
                <a:latin typeface="Times New Roman"/>
                <a:cs typeface="Times New Roman"/>
              </a:rPr>
              <a:t>NOTE </a:t>
            </a:r>
            <a:r>
              <a:rPr sz="1452" b="1" dirty="0">
                <a:solidFill>
                  <a:srgbClr val="FFFFFF"/>
                </a:solidFill>
                <a:latin typeface="Times New Roman"/>
                <a:cs typeface="Times New Roman"/>
              </a:rPr>
              <a:t>3E  </a:t>
            </a: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4</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5</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6</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7</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8</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5" dirty="0">
                <a:solidFill>
                  <a:srgbClr val="FFFFFF"/>
                </a:solidFill>
                <a:latin typeface="Times New Roman"/>
                <a:cs typeface="Times New Roman"/>
              </a:rPr>
              <a:t>9</a:t>
            </a:r>
            <a:endParaRPr sz="1452">
              <a:latin typeface="Times New Roman"/>
              <a:cs typeface="Times New Roman"/>
            </a:endParaRPr>
          </a:p>
          <a:p>
            <a:pPr marL="31698" algn="just">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10</a:t>
            </a:r>
            <a:endParaRPr sz="1452">
              <a:latin typeface="Times New Roman"/>
              <a:cs typeface="Times New Roman"/>
            </a:endParaRPr>
          </a:p>
        </p:txBody>
      </p:sp>
      <p:sp>
        <p:nvSpPr>
          <p:cNvPr id="21" name="object 21"/>
          <p:cNvSpPr txBox="1"/>
          <p:nvPr/>
        </p:nvSpPr>
        <p:spPr>
          <a:xfrm>
            <a:off x="4070077" y="5892114"/>
            <a:ext cx="1610188" cy="167610"/>
          </a:xfrm>
          <a:prstGeom prst="rect">
            <a:avLst/>
          </a:prstGeom>
        </p:spPr>
        <p:txBody>
          <a:bodyPr vert="horz" wrap="square" lIns="0" tIns="0" rIns="0" bIns="0" rtlCol="0">
            <a:spAutoFit/>
          </a:bodyPr>
          <a:lstStyle/>
          <a:p>
            <a:pPr marL="11527"/>
            <a:r>
              <a:rPr sz="1089" b="1" spc="-23" dirty="0">
                <a:latin typeface="Times New Roman"/>
                <a:cs typeface="Times New Roman"/>
              </a:rPr>
              <a:t>VALEURS </a:t>
            </a:r>
            <a:r>
              <a:rPr sz="1089" b="1" dirty="0">
                <a:latin typeface="Times New Roman"/>
                <a:cs typeface="Times New Roman"/>
              </a:rPr>
              <a:t>A</a:t>
            </a:r>
            <a:r>
              <a:rPr sz="1089" b="1" spc="-182" dirty="0">
                <a:latin typeface="Times New Roman"/>
                <a:cs typeface="Times New Roman"/>
              </a:rPr>
              <a:t> </a:t>
            </a:r>
            <a:r>
              <a:rPr sz="1089" b="1" spc="-5" dirty="0">
                <a:latin typeface="Times New Roman"/>
                <a:cs typeface="Times New Roman"/>
              </a:rPr>
              <a:t>ENCAISSER</a:t>
            </a:r>
            <a:endParaRPr sz="1089">
              <a:latin typeface="Times New Roman"/>
              <a:cs typeface="Times New Roman"/>
            </a:endParaRPr>
          </a:p>
        </p:txBody>
      </p:sp>
      <p:sp>
        <p:nvSpPr>
          <p:cNvPr id="22" name="object 22"/>
          <p:cNvSpPr txBox="1"/>
          <p:nvPr/>
        </p:nvSpPr>
        <p:spPr>
          <a:xfrm>
            <a:off x="2890270" y="921162"/>
            <a:ext cx="726717"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N</a:t>
            </a:r>
            <a:r>
              <a:rPr sz="1634" b="1" dirty="0">
                <a:solidFill>
                  <a:srgbClr val="FFFFFF"/>
                </a:solidFill>
                <a:latin typeface="Times New Roman"/>
                <a:cs typeface="Times New Roman"/>
              </a:rPr>
              <a:t>O</a:t>
            </a:r>
            <a:r>
              <a:rPr sz="1634" b="1" spc="-5" dirty="0">
                <a:solidFill>
                  <a:srgbClr val="FFFFFF"/>
                </a:solidFill>
                <a:latin typeface="Times New Roman"/>
                <a:cs typeface="Times New Roman"/>
              </a:rPr>
              <a:t>TE</a:t>
            </a:r>
            <a:r>
              <a:rPr sz="1634" b="1" dirty="0">
                <a:solidFill>
                  <a:srgbClr val="FFFFFF"/>
                </a:solidFill>
                <a:latin typeface="Times New Roman"/>
                <a:cs typeface="Times New Roman"/>
              </a:rPr>
              <a:t>S</a:t>
            </a:r>
            <a:endParaRPr sz="1634">
              <a:latin typeface="Times New Roman"/>
              <a:cs typeface="Times New Roman"/>
            </a:endParaRPr>
          </a:p>
        </p:txBody>
      </p:sp>
      <p:sp>
        <p:nvSpPr>
          <p:cNvPr id="23" name="object 23"/>
          <p:cNvSpPr/>
          <p:nvPr/>
        </p:nvSpPr>
        <p:spPr>
          <a:xfrm>
            <a:off x="2492386" y="795298"/>
            <a:ext cx="7206085" cy="510373"/>
          </a:xfrm>
          <a:prstGeom prst="rect">
            <a:avLst/>
          </a:prstGeom>
          <a:blipFill>
            <a:blip r:embed="rId4" cstate="print"/>
            <a:stretch>
              <a:fillRect/>
            </a:stretch>
          </a:blipFill>
        </p:spPr>
        <p:txBody>
          <a:bodyPr wrap="square" lIns="0" tIns="0" rIns="0" bIns="0" rtlCol="0"/>
          <a:lstStyle/>
          <a:p>
            <a:endParaRPr sz="1634"/>
          </a:p>
        </p:txBody>
      </p:sp>
      <p:sp>
        <p:nvSpPr>
          <p:cNvPr id="24" name="object 24"/>
          <p:cNvSpPr txBox="1"/>
          <p:nvPr/>
        </p:nvSpPr>
        <p:spPr>
          <a:xfrm>
            <a:off x="6272012" y="910097"/>
            <a:ext cx="1151452"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INTITULE</a:t>
            </a:r>
            <a:r>
              <a:rPr sz="1634" b="1" dirty="0">
                <a:solidFill>
                  <a:srgbClr val="FFFFFF"/>
                </a:solidFill>
                <a:latin typeface="Times New Roman"/>
                <a:cs typeface="Times New Roman"/>
              </a:rPr>
              <a:t>S</a:t>
            </a:r>
            <a:endParaRPr sz="1634">
              <a:latin typeface="Times New Roman"/>
              <a:cs typeface="Times New Roman"/>
            </a:endParaRPr>
          </a:p>
        </p:txBody>
      </p:sp>
      <p:sp>
        <p:nvSpPr>
          <p:cNvPr id="25" name="Espace réservé de la date 24"/>
          <p:cNvSpPr>
            <a:spLocks noGrp="1"/>
          </p:cNvSpPr>
          <p:nvPr>
            <p:ph type="dt" sz="half" idx="10"/>
          </p:nvPr>
        </p:nvSpPr>
        <p:spPr/>
        <p:txBody>
          <a:bodyPr/>
          <a:lstStyle/>
          <a:p>
            <a:fld id="{966FC7D6-850C-4C0F-A1C5-2D49EC1AF1A4}" type="datetime1">
              <a:rPr lang="fr-FR" smtClean="0"/>
              <a:pPr/>
              <a:t>06/03/2019</a:t>
            </a:fld>
            <a:endParaRPr lang="en-US" dirty="0"/>
          </a:p>
        </p:txBody>
      </p:sp>
      <p:sp>
        <p:nvSpPr>
          <p:cNvPr id="26" name="Espace réservé du numéro de diapositive 25"/>
          <p:cNvSpPr>
            <a:spLocks noGrp="1"/>
          </p:cNvSpPr>
          <p:nvPr>
            <p:ph type="sldNum" sz="quarter" idx="12"/>
          </p:nvPr>
        </p:nvSpPr>
        <p:spPr/>
        <p:txBody>
          <a:bodyPr/>
          <a:lstStyle/>
          <a:p>
            <a:fld id="{D57F1E4F-1CFF-5643-939E-217C01CDF565}" type="slidenum">
              <a:rPr lang="en-US" smtClean="0"/>
              <a:pPr/>
              <a:t>234</a:t>
            </a:fld>
            <a:endParaRPr lang="en-US" dirty="0"/>
          </a:p>
        </p:txBody>
      </p:sp>
    </p:spTree>
    <p:extLst>
      <p:ext uri="{BB962C8B-B14F-4D97-AF65-F5344CB8AC3E}">
        <p14:creationId xmlns:p14="http://schemas.microsoft.com/office/powerpoint/2010/main" xmlns="" val="188438044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22261" y="6167359"/>
            <a:ext cx="3414937" cy="340249"/>
          </a:xfrm>
          <a:prstGeom prst="rect">
            <a:avLst/>
          </a:prstGeom>
          <a:blipFill>
            <a:blip r:embed="rId2" cstate="print"/>
            <a:stretch>
              <a:fillRect/>
            </a:stretch>
          </a:blipFill>
        </p:spPr>
        <p:txBody>
          <a:bodyPr wrap="square" lIns="0" tIns="0" rIns="0" bIns="0" rtlCol="0"/>
          <a:lstStyle/>
          <a:p>
            <a:endParaRPr sz="1634"/>
          </a:p>
        </p:txBody>
      </p:sp>
      <p:sp>
        <p:nvSpPr>
          <p:cNvPr id="3" name="object 3"/>
          <p:cNvSpPr txBox="1"/>
          <p:nvPr/>
        </p:nvSpPr>
        <p:spPr>
          <a:xfrm>
            <a:off x="2409399" y="5431535"/>
            <a:ext cx="7270056" cy="1047723"/>
          </a:xfrm>
          <a:prstGeom prst="rect">
            <a:avLst/>
          </a:prstGeom>
        </p:spPr>
        <p:txBody>
          <a:bodyPr vert="horz" wrap="square" lIns="0" tIns="0" rIns="0" bIns="0" rtlCol="0">
            <a:spAutoFit/>
          </a:bodyPr>
          <a:lstStyle/>
          <a:p>
            <a:pPr>
              <a:lnSpc>
                <a:spcPct val="100000"/>
              </a:lnSpc>
            </a:pPr>
            <a:endParaRPr sz="1452">
              <a:latin typeface="Times New Roman"/>
              <a:cs typeface="Times New Roman"/>
            </a:endParaRPr>
          </a:p>
          <a:p>
            <a:pPr>
              <a:lnSpc>
                <a:spcPct val="100000"/>
              </a:lnSpc>
            </a:pPr>
            <a:endParaRPr sz="1452">
              <a:latin typeface="Times New Roman"/>
              <a:cs typeface="Times New Roman"/>
            </a:endParaRPr>
          </a:p>
          <a:p>
            <a:pPr>
              <a:lnSpc>
                <a:spcPct val="100000"/>
              </a:lnSpc>
            </a:pPr>
            <a:endParaRPr sz="1452">
              <a:latin typeface="Times New Roman"/>
              <a:cs typeface="Times New Roman"/>
            </a:endParaRPr>
          </a:p>
          <a:p>
            <a:pPr marL="2125490">
              <a:spcBef>
                <a:spcPts val="1193"/>
              </a:spcBef>
            </a:pPr>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p:nvPr/>
        </p:nvSpPr>
        <p:spPr>
          <a:xfrm>
            <a:off x="2413548" y="316735"/>
            <a:ext cx="7273860" cy="445367"/>
          </a:xfrm>
          <a:prstGeom prst="rect">
            <a:avLst/>
          </a:prstGeom>
          <a:blipFill>
            <a:blip r:embed="rId3" cstate="print"/>
            <a:stretch>
              <a:fillRect/>
            </a:stretch>
          </a:blipFill>
        </p:spPr>
        <p:txBody>
          <a:bodyPr wrap="square" lIns="0" tIns="0" rIns="0" bIns="0" rtlCol="0"/>
          <a:lstStyle/>
          <a:p>
            <a:endParaRPr sz="1634"/>
          </a:p>
        </p:txBody>
      </p:sp>
      <p:sp>
        <p:nvSpPr>
          <p:cNvPr id="5" name="object 5"/>
          <p:cNvSpPr txBox="1">
            <a:spLocks noGrp="1"/>
          </p:cNvSpPr>
          <p:nvPr>
            <p:ph type="title"/>
          </p:nvPr>
        </p:nvSpPr>
        <p:spPr>
          <a:xfrm>
            <a:off x="4317656" y="343014"/>
            <a:ext cx="3469917" cy="335156"/>
          </a:xfrm>
          <a:prstGeom prst="rect">
            <a:avLst/>
          </a:prstGeom>
        </p:spPr>
        <p:txBody>
          <a:bodyPr vert="horz" wrap="square" lIns="0" tIns="0" rIns="0" bIns="0" rtlCol="0" anchor="t">
            <a:spAutoFit/>
          </a:bodyPr>
          <a:lstStyle/>
          <a:p>
            <a:pPr marL="11527"/>
            <a:r>
              <a:rPr sz="2178" spc="-5" dirty="0"/>
              <a:t>Liste des Notes</a:t>
            </a:r>
            <a:r>
              <a:rPr sz="2178" spc="-77" dirty="0"/>
              <a:t> </a:t>
            </a:r>
            <a:r>
              <a:rPr sz="2178" dirty="0"/>
              <a:t>annexes</a:t>
            </a:r>
            <a:endParaRPr sz="2178"/>
          </a:p>
        </p:txBody>
      </p:sp>
      <p:sp>
        <p:nvSpPr>
          <p:cNvPr id="6" name="object 6"/>
          <p:cNvSpPr/>
          <p:nvPr/>
        </p:nvSpPr>
        <p:spPr>
          <a:xfrm>
            <a:off x="2407786" y="1521208"/>
            <a:ext cx="7277084" cy="2844167"/>
          </a:xfrm>
          <a:prstGeom prst="rect">
            <a:avLst/>
          </a:prstGeom>
          <a:blipFill>
            <a:blip r:embed="rId4" cstate="print"/>
            <a:stretch>
              <a:fillRect/>
            </a:stretch>
          </a:blipFill>
        </p:spPr>
        <p:txBody>
          <a:bodyPr wrap="square" lIns="0" tIns="0" rIns="0" bIns="0" rtlCol="0"/>
          <a:lstStyle/>
          <a:p>
            <a:endParaRPr sz="1634"/>
          </a:p>
        </p:txBody>
      </p:sp>
      <p:sp>
        <p:nvSpPr>
          <p:cNvPr id="7" name="object 7"/>
          <p:cNvSpPr txBox="1"/>
          <p:nvPr/>
        </p:nvSpPr>
        <p:spPr>
          <a:xfrm>
            <a:off x="4052096" y="1580912"/>
            <a:ext cx="1610188" cy="167610"/>
          </a:xfrm>
          <a:prstGeom prst="rect">
            <a:avLst/>
          </a:prstGeom>
        </p:spPr>
        <p:txBody>
          <a:bodyPr vert="horz" wrap="square" lIns="0" tIns="0" rIns="0" bIns="0" rtlCol="0">
            <a:spAutoFit/>
          </a:bodyPr>
          <a:lstStyle/>
          <a:p>
            <a:pPr marL="11527"/>
            <a:r>
              <a:rPr sz="1089" b="1" spc="-23" dirty="0">
                <a:latin typeface="Times New Roman"/>
                <a:cs typeface="Times New Roman"/>
              </a:rPr>
              <a:t>VALEURS </a:t>
            </a:r>
            <a:r>
              <a:rPr sz="1089" b="1" dirty="0">
                <a:latin typeface="Times New Roman"/>
                <a:cs typeface="Times New Roman"/>
              </a:rPr>
              <a:t>A</a:t>
            </a:r>
            <a:r>
              <a:rPr sz="1089" b="1" spc="-182" dirty="0">
                <a:latin typeface="Times New Roman"/>
                <a:cs typeface="Times New Roman"/>
              </a:rPr>
              <a:t> </a:t>
            </a:r>
            <a:r>
              <a:rPr sz="1089" b="1" spc="-5" dirty="0">
                <a:latin typeface="Times New Roman"/>
                <a:cs typeface="Times New Roman"/>
              </a:rPr>
              <a:t>ENCAISSER</a:t>
            </a:r>
            <a:endParaRPr sz="1089">
              <a:latin typeface="Times New Roman"/>
              <a:cs typeface="Times New Roman"/>
            </a:endParaRPr>
          </a:p>
        </p:txBody>
      </p:sp>
      <p:sp>
        <p:nvSpPr>
          <p:cNvPr id="8" name="object 8"/>
          <p:cNvSpPr txBox="1"/>
          <p:nvPr/>
        </p:nvSpPr>
        <p:spPr>
          <a:xfrm>
            <a:off x="4052096" y="1912862"/>
            <a:ext cx="1154334" cy="167610"/>
          </a:xfrm>
          <a:prstGeom prst="rect">
            <a:avLst/>
          </a:prstGeom>
        </p:spPr>
        <p:txBody>
          <a:bodyPr vert="horz" wrap="square" lIns="0" tIns="0" rIns="0" bIns="0" rtlCol="0">
            <a:spAutoFit/>
          </a:bodyPr>
          <a:lstStyle/>
          <a:p>
            <a:pPr marL="11527"/>
            <a:r>
              <a:rPr sz="1089" b="1" spc="-5" dirty="0">
                <a:latin typeface="Times New Roman"/>
                <a:cs typeface="Times New Roman"/>
              </a:rPr>
              <a:t>DISPONIBILITES</a:t>
            </a:r>
            <a:endParaRPr sz="1089">
              <a:latin typeface="Times New Roman"/>
              <a:cs typeface="Times New Roman"/>
            </a:endParaRPr>
          </a:p>
        </p:txBody>
      </p:sp>
      <p:sp>
        <p:nvSpPr>
          <p:cNvPr id="9" name="object 9"/>
          <p:cNvSpPr txBox="1"/>
          <p:nvPr/>
        </p:nvSpPr>
        <p:spPr>
          <a:xfrm>
            <a:off x="4052096" y="2244812"/>
            <a:ext cx="3872177" cy="167610"/>
          </a:xfrm>
          <a:prstGeom prst="rect">
            <a:avLst/>
          </a:prstGeom>
        </p:spPr>
        <p:txBody>
          <a:bodyPr vert="horz" wrap="square" lIns="0" tIns="0" rIns="0" bIns="0" rtlCol="0">
            <a:spAutoFit/>
          </a:bodyPr>
          <a:lstStyle/>
          <a:p>
            <a:pPr marL="11527"/>
            <a:r>
              <a:rPr sz="1089" b="1" spc="-9" dirty="0">
                <a:latin typeface="Times New Roman"/>
                <a:cs typeface="Times New Roman"/>
              </a:rPr>
              <a:t>ECARTS </a:t>
            </a:r>
            <a:r>
              <a:rPr sz="1089" b="1" spc="-5" dirty="0">
                <a:latin typeface="Times New Roman"/>
                <a:cs typeface="Times New Roman"/>
              </a:rPr>
              <a:t>DE CONVERSION </a:t>
            </a:r>
            <a:r>
              <a:rPr sz="1089" b="1" dirty="0">
                <a:latin typeface="Times New Roman"/>
                <a:cs typeface="Times New Roman"/>
              </a:rPr>
              <a:t>ET </a:t>
            </a:r>
            <a:r>
              <a:rPr sz="1089" b="1" spc="-9" dirty="0">
                <a:latin typeface="Times New Roman"/>
                <a:cs typeface="Times New Roman"/>
              </a:rPr>
              <a:t>TRANSFERTS </a:t>
            </a:r>
            <a:r>
              <a:rPr sz="1089" b="1" spc="-5" dirty="0">
                <a:latin typeface="Times New Roman"/>
                <a:cs typeface="Times New Roman"/>
              </a:rPr>
              <a:t>DE</a:t>
            </a:r>
            <a:r>
              <a:rPr sz="1089" b="1" spc="-103" dirty="0">
                <a:latin typeface="Times New Roman"/>
                <a:cs typeface="Times New Roman"/>
              </a:rPr>
              <a:t> </a:t>
            </a:r>
            <a:r>
              <a:rPr sz="1089" b="1" spc="-5" dirty="0">
                <a:latin typeface="Times New Roman"/>
                <a:cs typeface="Times New Roman"/>
              </a:rPr>
              <a:t>CHARGES</a:t>
            </a:r>
            <a:endParaRPr sz="1089">
              <a:latin typeface="Times New Roman"/>
              <a:cs typeface="Times New Roman"/>
            </a:endParaRPr>
          </a:p>
        </p:txBody>
      </p:sp>
      <p:sp>
        <p:nvSpPr>
          <p:cNvPr id="10" name="object 10"/>
          <p:cNvSpPr txBox="1"/>
          <p:nvPr/>
        </p:nvSpPr>
        <p:spPr>
          <a:xfrm>
            <a:off x="4052096" y="2576762"/>
            <a:ext cx="3785154" cy="167610"/>
          </a:xfrm>
          <a:prstGeom prst="rect">
            <a:avLst/>
          </a:prstGeom>
        </p:spPr>
        <p:txBody>
          <a:bodyPr vert="horz" wrap="square" lIns="0" tIns="0" rIns="0" bIns="0" rtlCol="0">
            <a:spAutoFit/>
          </a:bodyPr>
          <a:lstStyle/>
          <a:p>
            <a:pPr marL="11527"/>
            <a:r>
              <a:rPr sz="1089" b="1" spc="-18" dirty="0">
                <a:latin typeface="Times New Roman"/>
                <a:cs typeface="Times New Roman"/>
              </a:rPr>
              <a:t>CAPITAL </a:t>
            </a:r>
            <a:r>
              <a:rPr sz="1089" b="1" dirty="0">
                <a:latin typeface="Times New Roman"/>
                <a:cs typeface="Times New Roman"/>
              </a:rPr>
              <a:t>: </a:t>
            </a:r>
            <a:r>
              <a:rPr sz="1089" b="1" spc="-27" dirty="0">
                <a:latin typeface="Times New Roman"/>
                <a:cs typeface="Times New Roman"/>
              </a:rPr>
              <a:t>VALEUR </a:t>
            </a:r>
            <a:r>
              <a:rPr sz="1089" b="1" spc="-5" dirty="0">
                <a:latin typeface="Times New Roman"/>
                <a:cs typeface="Times New Roman"/>
              </a:rPr>
              <a:t>NOMINALE DES ACTIONS </a:t>
            </a:r>
            <a:r>
              <a:rPr sz="1089" b="1" dirty="0">
                <a:latin typeface="Times New Roman"/>
                <a:cs typeface="Times New Roman"/>
              </a:rPr>
              <a:t>OU</a:t>
            </a:r>
            <a:r>
              <a:rPr sz="1089" b="1" spc="-150" dirty="0">
                <a:latin typeface="Times New Roman"/>
                <a:cs typeface="Times New Roman"/>
              </a:rPr>
              <a:t> </a:t>
            </a:r>
            <a:r>
              <a:rPr sz="1089" b="1" spc="-27" dirty="0">
                <a:latin typeface="Times New Roman"/>
                <a:cs typeface="Times New Roman"/>
              </a:rPr>
              <a:t>PARTS</a:t>
            </a:r>
            <a:endParaRPr sz="1089">
              <a:latin typeface="Times New Roman"/>
              <a:cs typeface="Times New Roman"/>
            </a:endParaRPr>
          </a:p>
        </p:txBody>
      </p:sp>
      <p:sp>
        <p:nvSpPr>
          <p:cNvPr id="11" name="object 11"/>
          <p:cNvSpPr txBox="1"/>
          <p:nvPr/>
        </p:nvSpPr>
        <p:spPr>
          <a:xfrm>
            <a:off x="4052095" y="2908712"/>
            <a:ext cx="1538728" cy="167610"/>
          </a:xfrm>
          <a:prstGeom prst="rect">
            <a:avLst/>
          </a:prstGeom>
        </p:spPr>
        <p:txBody>
          <a:bodyPr vert="horz" wrap="square" lIns="0" tIns="0" rIns="0" bIns="0" rtlCol="0">
            <a:spAutoFit/>
          </a:bodyPr>
          <a:lstStyle/>
          <a:p>
            <a:pPr marL="11527"/>
            <a:r>
              <a:rPr sz="1089" b="1" spc="-5" dirty="0">
                <a:latin typeface="Times New Roman"/>
                <a:cs typeface="Times New Roman"/>
              </a:rPr>
              <a:t>PRIMES </a:t>
            </a:r>
            <a:r>
              <a:rPr sz="1089" b="1" dirty="0">
                <a:latin typeface="Times New Roman"/>
                <a:cs typeface="Times New Roman"/>
              </a:rPr>
              <a:t>ET</a:t>
            </a:r>
            <a:r>
              <a:rPr sz="1089" b="1" spc="-73" dirty="0">
                <a:latin typeface="Times New Roman"/>
                <a:cs typeface="Times New Roman"/>
              </a:rPr>
              <a:t> </a:t>
            </a:r>
            <a:r>
              <a:rPr sz="1089" b="1" spc="-9" dirty="0">
                <a:latin typeface="Times New Roman"/>
                <a:cs typeface="Times New Roman"/>
              </a:rPr>
              <a:t>RESERVES</a:t>
            </a:r>
            <a:endParaRPr sz="1089">
              <a:latin typeface="Times New Roman"/>
              <a:cs typeface="Times New Roman"/>
            </a:endParaRPr>
          </a:p>
        </p:txBody>
      </p:sp>
      <p:sp>
        <p:nvSpPr>
          <p:cNvPr id="12" name="object 12"/>
          <p:cNvSpPr txBox="1"/>
          <p:nvPr/>
        </p:nvSpPr>
        <p:spPr>
          <a:xfrm>
            <a:off x="4052096" y="3240662"/>
            <a:ext cx="2011872" cy="167610"/>
          </a:xfrm>
          <a:prstGeom prst="rect">
            <a:avLst/>
          </a:prstGeom>
        </p:spPr>
        <p:txBody>
          <a:bodyPr vert="horz" wrap="square" lIns="0" tIns="0" rIns="0" bIns="0" rtlCol="0">
            <a:spAutoFit/>
          </a:bodyPr>
          <a:lstStyle/>
          <a:p>
            <a:pPr marL="11527"/>
            <a:r>
              <a:rPr sz="1089" b="1" spc="-5" dirty="0">
                <a:latin typeface="Times New Roman"/>
                <a:cs typeface="Times New Roman"/>
              </a:rPr>
              <a:t>AUTRES </a:t>
            </a:r>
            <a:r>
              <a:rPr sz="1089" b="1" spc="-14" dirty="0">
                <a:latin typeface="Times New Roman"/>
                <a:cs typeface="Times New Roman"/>
              </a:rPr>
              <a:t>CAPITAUX</a:t>
            </a:r>
            <a:r>
              <a:rPr sz="1089" b="1" spc="-68" dirty="0">
                <a:latin typeface="Times New Roman"/>
                <a:cs typeface="Times New Roman"/>
              </a:rPr>
              <a:t> </a:t>
            </a:r>
            <a:r>
              <a:rPr sz="1089" b="1" spc="-9" dirty="0">
                <a:latin typeface="Times New Roman"/>
                <a:cs typeface="Times New Roman"/>
              </a:rPr>
              <a:t>PROPRES</a:t>
            </a:r>
            <a:endParaRPr sz="1089">
              <a:latin typeface="Times New Roman"/>
              <a:cs typeface="Times New Roman"/>
            </a:endParaRPr>
          </a:p>
        </p:txBody>
      </p:sp>
      <p:sp>
        <p:nvSpPr>
          <p:cNvPr id="13" name="object 13"/>
          <p:cNvSpPr txBox="1"/>
          <p:nvPr/>
        </p:nvSpPr>
        <p:spPr>
          <a:xfrm>
            <a:off x="4052096" y="3572613"/>
            <a:ext cx="3597280" cy="167610"/>
          </a:xfrm>
          <a:prstGeom prst="rect">
            <a:avLst/>
          </a:prstGeom>
        </p:spPr>
        <p:txBody>
          <a:bodyPr vert="horz" wrap="square" lIns="0" tIns="0" rIns="0" bIns="0" rtlCol="0">
            <a:spAutoFit/>
          </a:bodyPr>
          <a:lstStyle/>
          <a:p>
            <a:pPr marL="11527"/>
            <a:r>
              <a:rPr sz="1089" b="1" spc="-5" dirty="0">
                <a:latin typeface="Times New Roman"/>
                <a:cs typeface="Times New Roman"/>
              </a:rPr>
              <a:t>DETTES FINANCIERES </a:t>
            </a:r>
            <a:r>
              <a:rPr sz="1089" b="1" dirty="0">
                <a:latin typeface="Times New Roman"/>
                <a:cs typeface="Times New Roman"/>
              </a:rPr>
              <a:t>ET </a:t>
            </a:r>
            <a:r>
              <a:rPr sz="1089" b="1" spc="-5" dirty="0">
                <a:latin typeface="Times New Roman"/>
                <a:cs typeface="Times New Roman"/>
              </a:rPr>
              <a:t>RESSOURCES</a:t>
            </a:r>
            <a:r>
              <a:rPr sz="1089" b="1" spc="-136" dirty="0">
                <a:latin typeface="Times New Roman"/>
                <a:cs typeface="Times New Roman"/>
              </a:rPr>
              <a:t> </a:t>
            </a:r>
            <a:r>
              <a:rPr sz="1089" b="1" spc="-5" dirty="0">
                <a:latin typeface="Times New Roman"/>
                <a:cs typeface="Times New Roman"/>
              </a:rPr>
              <a:t>ASSIMILEES</a:t>
            </a:r>
            <a:endParaRPr sz="1089">
              <a:latin typeface="Times New Roman"/>
              <a:cs typeface="Times New Roman"/>
            </a:endParaRPr>
          </a:p>
        </p:txBody>
      </p:sp>
      <p:sp>
        <p:nvSpPr>
          <p:cNvPr id="14" name="object 14"/>
          <p:cNvSpPr txBox="1"/>
          <p:nvPr/>
        </p:nvSpPr>
        <p:spPr>
          <a:xfrm>
            <a:off x="2756106" y="1597049"/>
            <a:ext cx="908828" cy="2584618"/>
          </a:xfrm>
          <a:prstGeom prst="rect">
            <a:avLst/>
          </a:prstGeom>
        </p:spPr>
        <p:txBody>
          <a:bodyPr vert="horz" wrap="square" lIns="0" tIns="0" rIns="0" bIns="0" rtlCol="0">
            <a:spAutoFit/>
          </a:bodyPr>
          <a:lstStyle/>
          <a:p>
            <a:pPr marL="77804"/>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10</a:t>
            </a:r>
            <a:endParaRPr sz="1452">
              <a:latin typeface="Times New Roman"/>
              <a:cs typeface="Times New Roman"/>
            </a:endParaRPr>
          </a:p>
          <a:p>
            <a:pPr marL="81838">
              <a:spcBef>
                <a:spcPts val="871"/>
              </a:spcBef>
            </a:pP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spc="-41" dirty="0">
                <a:solidFill>
                  <a:srgbClr val="FFFFFF"/>
                </a:solidFill>
                <a:latin typeface="Times New Roman"/>
                <a:cs typeface="Times New Roman"/>
              </a:rPr>
              <a:t>11</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12</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13</a:t>
            </a:r>
            <a:endParaRPr sz="1452">
              <a:latin typeface="Times New Roman"/>
              <a:cs typeface="Times New Roman"/>
            </a:endParaRPr>
          </a:p>
          <a:p>
            <a:pPr marL="77804">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14</a:t>
            </a:r>
            <a:endParaRPr sz="1452">
              <a:latin typeface="Times New Roman"/>
              <a:cs typeface="Times New Roman"/>
            </a:endParaRPr>
          </a:p>
          <a:p>
            <a:pPr marL="11527" marR="4611" indent="66277">
              <a:lnSpc>
                <a:spcPct val="150000"/>
              </a:lnSpc>
            </a:pPr>
            <a:r>
              <a:rPr sz="1452" b="1" spc="-9" dirty="0">
                <a:solidFill>
                  <a:srgbClr val="FFFFFF"/>
                </a:solidFill>
                <a:latin typeface="Times New Roman"/>
                <a:cs typeface="Times New Roman"/>
              </a:rPr>
              <a:t>NOTE </a:t>
            </a:r>
            <a:r>
              <a:rPr sz="1452" b="1" dirty="0">
                <a:solidFill>
                  <a:srgbClr val="FFFFFF"/>
                </a:solidFill>
                <a:latin typeface="Times New Roman"/>
                <a:cs typeface="Times New Roman"/>
              </a:rPr>
              <a:t>15  </a:t>
            </a:r>
            <a:r>
              <a:rPr sz="1452" b="1" spc="-9" dirty="0">
                <a:solidFill>
                  <a:srgbClr val="FFFFFF"/>
                </a:solidFill>
                <a:latin typeface="Times New Roman"/>
                <a:cs typeface="Times New Roman"/>
              </a:rPr>
              <a:t>NOTE</a:t>
            </a:r>
            <a:r>
              <a:rPr sz="1452" b="1" spc="-77" dirty="0">
                <a:solidFill>
                  <a:srgbClr val="FFFFFF"/>
                </a:solidFill>
                <a:latin typeface="Times New Roman"/>
                <a:cs typeface="Times New Roman"/>
              </a:rPr>
              <a:t> </a:t>
            </a:r>
            <a:r>
              <a:rPr sz="1452" b="1" dirty="0">
                <a:solidFill>
                  <a:srgbClr val="FFFFFF"/>
                </a:solidFill>
                <a:latin typeface="Times New Roman"/>
                <a:cs typeface="Times New Roman"/>
              </a:rPr>
              <a:t>16A  </a:t>
            </a:r>
            <a:r>
              <a:rPr sz="1452" b="1" spc="-9" dirty="0">
                <a:solidFill>
                  <a:srgbClr val="FFFFFF"/>
                </a:solidFill>
                <a:latin typeface="Times New Roman"/>
                <a:cs typeface="Times New Roman"/>
              </a:rPr>
              <a:t>NOTE</a:t>
            </a:r>
            <a:r>
              <a:rPr sz="1452" b="1" spc="-82" dirty="0">
                <a:solidFill>
                  <a:srgbClr val="FFFFFF"/>
                </a:solidFill>
                <a:latin typeface="Times New Roman"/>
                <a:cs typeface="Times New Roman"/>
              </a:rPr>
              <a:t> </a:t>
            </a:r>
            <a:r>
              <a:rPr sz="1452" b="1" dirty="0">
                <a:solidFill>
                  <a:srgbClr val="FFFFFF"/>
                </a:solidFill>
                <a:latin typeface="Times New Roman"/>
                <a:cs typeface="Times New Roman"/>
              </a:rPr>
              <a:t>16B</a:t>
            </a:r>
            <a:endParaRPr sz="1452">
              <a:latin typeface="Times New Roman"/>
              <a:cs typeface="Times New Roman"/>
            </a:endParaRPr>
          </a:p>
        </p:txBody>
      </p:sp>
      <p:sp>
        <p:nvSpPr>
          <p:cNvPr id="15" name="object 15"/>
          <p:cNvSpPr txBox="1"/>
          <p:nvPr/>
        </p:nvSpPr>
        <p:spPr>
          <a:xfrm>
            <a:off x="2890270" y="1027662"/>
            <a:ext cx="726717"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N</a:t>
            </a:r>
            <a:r>
              <a:rPr sz="1634" b="1" dirty="0">
                <a:solidFill>
                  <a:srgbClr val="FFFFFF"/>
                </a:solidFill>
                <a:latin typeface="Times New Roman"/>
                <a:cs typeface="Times New Roman"/>
              </a:rPr>
              <a:t>O</a:t>
            </a:r>
            <a:r>
              <a:rPr sz="1634" b="1" spc="-5" dirty="0">
                <a:solidFill>
                  <a:srgbClr val="FFFFFF"/>
                </a:solidFill>
                <a:latin typeface="Times New Roman"/>
                <a:cs typeface="Times New Roman"/>
              </a:rPr>
              <a:t>TE</a:t>
            </a:r>
            <a:r>
              <a:rPr sz="1634" b="1" dirty="0">
                <a:solidFill>
                  <a:srgbClr val="FFFFFF"/>
                </a:solidFill>
                <a:latin typeface="Times New Roman"/>
                <a:cs typeface="Times New Roman"/>
              </a:rPr>
              <a:t>S</a:t>
            </a:r>
            <a:endParaRPr sz="1634">
              <a:latin typeface="Times New Roman"/>
              <a:cs typeface="Times New Roman"/>
            </a:endParaRPr>
          </a:p>
        </p:txBody>
      </p:sp>
      <p:sp>
        <p:nvSpPr>
          <p:cNvPr id="16" name="object 16"/>
          <p:cNvSpPr/>
          <p:nvPr/>
        </p:nvSpPr>
        <p:spPr>
          <a:xfrm>
            <a:off x="2492386" y="915630"/>
            <a:ext cx="7206085" cy="495158"/>
          </a:xfrm>
          <a:prstGeom prst="rect">
            <a:avLst/>
          </a:prstGeom>
          <a:blipFill>
            <a:blip r:embed="rId5" cstate="print"/>
            <a:stretch>
              <a:fillRect/>
            </a:stretch>
          </a:blipFill>
        </p:spPr>
        <p:txBody>
          <a:bodyPr wrap="square" lIns="0" tIns="0" rIns="0" bIns="0" rtlCol="0"/>
          <a:lstStyle/>
          <a:p>
            <a:endParaRPr sz="1634"/>
          </a:p>
        </p:txBody>
      </p:sp>
      <p:sp>
        <p:nvSpPr>
          <p:cNvPr id="17" name="object 17"/>
          <p:cNvSpPr txBox="1"/>
          <p:nvPr/>
        </p:nvSpPr>
        <p:spPr>
          <a:xfrm>
            <a:off x="6272012" y="1027662"/>
            <a:ext cx="1151452"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INTITULE</a:t>
            </a:r>
            <a:r>
              <a:rPr sz="1634" b="1" dirty="0">
                <a:solidFill>
                  <a:srgbClr val="FFFFFF"/>
                </a:solidFill>
                <a:latin typeface="Times New Roman"/>
                <a:cs typeface="Times New Roman"/>
              </a:rPr>
              <a:t>S</a:t>
            </a:r>
            <a:endParaRPr sz="1634">
              <a:latin typeface="Times New Roman"/>
              <a:cs typeface="Times New Roman"/>
            </a:endParaRPr>
          </a:p>
        </p:txBody>
      </p:sp>
      <p:sp>
        <p:nvSpPr>
          <p:cNvPr id="18" name="object 18"/>
          <p:cNvSpPr/>
          <p:nvPr/>
        </p:nvSpPr>
        <p:spPr>
          <a:xfrm>
            <a:off x="2407786" y="4342785"/>
            <a:ext cx="7277084" cy="2180267"/>
          </a:xfrm>
          <a:prstGeom prst="rect">
            <a:avLst/>
          </a:prstGeom>
          <a:blipFill>
            <a:blip r:embed="rId6" cstate="print"/>
            <a:stretch>
              <a:fillRect/>
            </a:stretch>
          </a:blipFill>
        </p:spPr>
        <p:txBody>
          <a:bodyPr wrap="square" lIns="0" tIns="0" rIns="0" bIns="0" rtlCol="0"/>
          <a:lstStyle/>
          <a:p>
            <a:endParaRPr sz="1634"/>
          </a:p>
        </p:txBody>
      </p:sp>
      <p:sp>
        <p:nvSpPr>
          <p:cNvPr id="19" name="object 19"/>
          <p:cNvSpPr txBox="1"/>
          <p:nvPr/>
        </p:nvSpPr>
        <p:spPr>
          <a:xfrm>
            <a:off x="2626094" y="4418624"/>
            <a:ext cx="1169318"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 </a:t>
            </a:r>
            <a:r>
              <a:rPr sz="1452" b="1" dirty="0">
                <a:solidFill>
                  <a:srgbClr val="FFFFFF"/>
                </a:solidFill>
                <a:latin typeface="Times New Roman"/>
                <a:cs typeface="Times New Roman"/>
              </a:rPr>
              <a:t>16B</a:t>
            </a:r>
            <a:r>
              <a:rPr sz="1452" b="1" spc="-68" dirty="0">
                <a:solidFill>
                  <a:srgbClr val="FFFFFF"/>
                </a:solidFill>
                <a:latin typeface="Times New Roman"/>
                <a:cs typeface="Times New Roman"/>
              </a:rPr>
              <a:t> </a:t>
            </a:r>
            <a:r>
              <a:rPr sz="1452" b="1" spc="-5" dirty="0">
                <a:solidFill>
                  <a:srgbClr val="FFFFFF"/>
                </a:solidFill>
                <a:latin typeface="Times New Roman"/>
                <a:cs typeface="Times New Roman"/>
              </a:rPr>
              <a:t>bis</a:t>
            </a:r>
            <a:endParaRPr sz="1452">
              <a:latin typeface="Times New Roman"/>
              <a:cs typeface="Times New Roman"/>
            </a:endParaRPr>
          </a:p>
        </p:txBody>
      </p:sp>
      <p:sp>
        <p:nvSpPr>
          <p:cNvPr id="20" name="object 20"/>
          <p:cNvSpPr txBox="1"/>
          <p:nvPr/>
        </p:nvSpPr>
        <p:spPr>
          <a:xfrm>
            <a:off x="4052096" y="3821575"/>
            <a:ext cx="3941333" cy="1263038"/>
          </a:xfrm>
          <a:prstGeom prst="rect">
            <a:avLst/>
          </a:prstGeom>
        </p:spPr>
        <p:txBody>
          <a:bodyPr vert="horz" wrap="square" lIns="0" tIns="0" rIns="0" bIns="0" rtlCol="0">
            <a:spAutoFit/>
          </a:bodyPr>
          <a:lstStyle/>
          <a:p>
            <a:pPr marL="11527" marR="5763">
              <a:lnSpc>
                <a:spcPct val="150000"/>
              </a:lnSpc>
            </a:pPr>
            <a:r>
              <a:rPr sz="1089" b="1" spc="-5" dirty="0">
                <a:latin typeface="Times New Roman"/>
                <a:cs typeface="Times New Roman"/>
              </a:rPr>
              <a:t>ENGAGEMENTS DE RETRAITE </a:t>
            </a:r>
            <a:r>
              <a:rPr sz="1089" b="1" dirty="0">
                <a:latin typeface="Times New Roman"/>
                <a:cs typeface="Times New Roman"/>
              </a:rPr>
              <a:t>ET </a:t>
            </a:r>
            <a:r>
              <a:rPr sz="1089" b="1" spc="-45" dirty="0">
                <a:latin typeface="Times New Roman"/>
                <a:cs typeface="Times New Roman"/>
              </a:rPr>
              <a:t>AVANTAGES</a:t>
            </a:r>
            <a:r>
              <a:rPr sz="1089" b="1" spc="-163" dirty="0">
                <a:latin typeface="Times New Roman"/>
                <a:cs typeface="Times New Roman"/>
              </a:rPr>
              <a:t> </a:t>
            </a:r>
            <a:r>
              <a:rPr sz="1089" b="1" spc="-5" dirty="0">
                <a:latin typeface="Times New Roman"/>
                <a:cs typeface="Times New Roman"/>
              </a:rPr>
              <a:t>ASSIMILES  (METHODE</a:t>
            </a:r>
            <a:r>
              <a:rPr sz="1089" b="1" spc="-91" dirty="0">
                <a:latin typeface="Times New Roman"/>
                <a:cs typeface="Times New Roman"/>
              </a:rPr>
              <a:t> </a:t>
            </a:r>
            <a:r>
              <a:rPr sz="1089" b="1" spc="-5" dirty="0">
                <a:latin typeface="Times New Roman"/>
                <a:cs typeface="Times New Roman"/>
              </a:rPr>
              <a:t>ACTUARIELLE)</a:t>
            </a:r>
            <a:endParaRPr sz="1089">
              <a:latin typeface="Times New Roman"/>
              <a:cs typeface="Times New Roman"/>
            </a:endParaRPr>
          </a:p>
          <a:p>
            <a:pPr marL="12679" marR="4611">
              <a:lnSpc>
                <a:spcPct val="150000"/>
              </a:lnSpc>
            </a:pPr>
            <a:r>
              <a:rPr sz="1089" b="1" spc="-5" dirty="0">
                <a:latin typeface="Times New Roman"/>
                <a:cs typeface="Times New Roman"/>
              </a:rPr>
              <a:t>ENGAGEMENTS DE RETRAITE </a:t>
            </a:r>
            <a:r>
              <a:rPr sz="1089" b="1" dirty="0">
                <a:latin typeface="Times New Roman"/>
                <a:cs typeface="Times New Roman"/>
              </a:rPr>
              <a:t>ET </a:t>
            </a:r>
            <a:r>
              <a:rPr sz="1089" b="1" spc="-45" dirty="0">
                <a:latin typeface="Times New Roman"/>
                <a:cs typeface="Times New Roman"/>
              </a:rPr>
              <a:t>AVANTAGES</a:t>
            </a:r>
            <a:r>
              <a:rPr sz="1089" b="1" spc="-163" dirty="0">
                <a:latin typeface="Times New Roman"/>
                <a:cs typeface="Times New Roman"/>
              </a:rPr>
              <a:t> </a:t>
            </a:r>
            <a:r>
              <a:rPr sz="1089" b="1" spc="-5" dirty="0">
                <a:latin typeface="Times New Roman"/>
                <a:cs typeface="Times New Roman"/>
              </a:rPr>
              <a:t>ASSIMILES  (METHODE</a:t>
            </a:r>
            <a:r>
              <a:rPr sz="1089" b="1" spc="-91" dirty="0">
                <a:latin typeface="Times New Roman"/>
                <a:cs typeface="Times New Roman"/>
              </a:rPr>
              <a:t> </a:t>
            </a:r>
            <a:r>
              <a:rPr sz="1089" b="1" spc="-5" dirty="0">
                <a:latin typeface="Times New Roman"/>
                <a:cs typeface="Times New Roman"/>
              </a:rPr>
              <a:t>ACTUARIELLE)</a:t>
            </a:r>
            <a:endParaRPr sz="1089">
              <a:latin typeface="Times New Roman"/>
              <a:cs typeface="Times New Roman"/>
            </a:endParaRPr>
          </a:p>
          <a:p>
            <a:pPr marL="12679">
              <a:spcBef>
                <a:spcPts val="653"/>
              </a:spcBef>
            </a:pPr>
            <a:r>
              <a:rPr sz="1089" b="1" spc="-5" dirty="0">
                <a:latin typeface="Times New Roman"/>
                <a:cs typeface="Times New Roman"/>
              </a:rPr>
              <a:t>ACTIFS </a:t>
            </a:r>
            <a:r>
              <a:rPr sz="1089" b="1" dirty="0">
                <a:latin typeface="Times New Roman"/>
                <a:cs typeface="Times New Roman"/>
              </a:rPr>
              <a:t>ET </a:t>
            </a:r>
            <a:r>
              <a:rPr sz="1089" b="1" spc="-18" dirty="0">
                <a:latin typeface="Times New Roman"/>
                <a:cs typeface="Times New Roman"/>
              </a:rPr>
              <a:t>PASSIFS</a:t>
            </a:r>
            <a:r>
              <a:rPr sz="1089" b="1" spc="-68" dirty="0">
                <a:latin typeface="Times New Roman"/>
                <a:cs typeface="Times New Roman"/>
              </a:rPr>
              <a:t> </a:t>
            </a:r>
            <a:r>
              <a:rPr sz="1089" b="1" spc="-5" dirty="0">
                <a:latin typeface="Times New Roman"/>
                <a:cs typeface="Times New Roman"/>
              </a:rPr>
              <a:t>EVENTUELS</a:t>
            </a:r>
            <a:endParaRPr sz="1089">
              <a:latin typeface="Times New Roman"/>
              <a:cs typeface="Times New Roman"/>
            </a:endParaRPr>
          </a:p>
        </p:txBody>
      </p:sp>
      <p:sp>
        <p:nvSpPr>
          <p:cNvPr id="21" name="object 21"/>
          <p:cNvSpPr txBox="1"/>
          <p:nvPr/>
        </p:nvSpPr>
        <p:spPr>
          <a:xfrm>
            <a:off x="4053479" y="5232363"/>
            <a:ext cx="2318465" cy="167610"/>
          </a:xfrm>
          <a:prstGeom prst="rect">
            <a:avLst/>
          </a:prstGeom>
        </p:spPr>
        <p:txBody>
          <a:bodyPr vert="horz" wrap="square" lIns="0" tIns="0" rIns="0" bIns="0" rtlCol="0">
            <a:spAutoFit/>
          </a:bodyPr>
          <a:lstStyle/>
          <a:p>
            <a:pPr marL="11527"/>
            <a:r>
              <a:rPr sz="1089" b="1" spc="-5" dirty="0">
                <a:latin typeface="Times New Roman"/>
                <a:cs typeface="Times New Roman"/>
              </a:rPr>
              <a:t>FOURNISSEURS</a:t>
            </a:r>
            <a:r>
              <a:rPr sz="1089" b="1" spc="-82" dirty="0">
                <a:latin typeface="Times New Roman"/>
                <a:cs typeface="Times New Roman"/>
              </a:rPr>
              <a:t> </a:t>
            </a:r>
            <a:r>
              <a:rPr sz="1089" b="1" spc="-14" dirty="0">
                <a:latin typeface="Times New Roman"/>
                <a:cs typeface="Times New Roman"/>
              </a:rPr>
              <a:t>D'EXPLOITATION</a:t>
            </a:r>
            <a:endParaRPr sz="1089">
              <a:latin typeface="Times New Roman"/>
              <a:cs typeface="Times New Roman"/>
            </a:endParaRPr>
          </a:p>
        </p:txBody>
      </p:sp>
      <p:sp>
        <p:nvSpPr>
          <p:cNvPr id="22" name="object 22"/>
          <p:cNvSpPr txBox="1"/>
          <p:nvPr/>
        </p:nvSpPr>
        <p:spPr>
          <a:xfrm>
            <a:off x="4053479" y="5564313"/>
            <a:ext cx="2263716" cy="167610"/>
          </a:xfrm>
          <a:prstGeom prst="rect">
            <a:avLst/>
          </a:prstGeom>
        </p:spPr>
        <p:txBody>
          <a:bodyPr vert="horz" wrap="square" lIns="0" tIns="0" rIns="0" bIns="0" rtlCol="0">
            <a:spAutoFit/>
          </a:bodyPr>
          <a:lstStyle/>
          <a:p>
            <a:pPr marL="11527"/>
            <a:r>
              <a:rPr sz="1089" b="1" spc="-5" dirty="0">
                <a:latin typeface="Times New Roman"/>
                <a:cs typeface="Times New Roman"/>
              </a:rPr>
              <a:t>DETTES  FISCALES </a:t>
            </a:r>
            <a:r>
              <a:rPr sz="1089" b="1" dirty="0">
                <a:latin typeface="Times New Roman"/>
                <a:cs typeface="Times New Roman"/>
              </a:rPr>
              <a:t>ET</a:t>
            </a:r>
            <a:r>
              <a:rPr sz="1089" b="1" spc="-73" dirty="0">
                <a:latin typeface="Times New Roman"/>
                <a:cs typeface="Times New Roman"/>
              </a:rPr>
              <a:t> </a:t>
            </a:r>
            <a:r>
              <a:rPr sz="1089" b="1" spc="-5" dirty="0">
                <a:latin typeface="Times New Roman"/>
                <a:cs typeface="Times New Roman"/>
              </a:rPr>
              <a:t>SOCIALES</a:t>
            </a:r>
            <a:endParaRPr sz="1089">
              <a:latin typeface="Times New Roman"/>
              <a:cs typeface="Times New Roman"/>
            </a:endParaRPr>
          </a:p>
        </p:txBody>
      </p:sp>
      <p:sp>
        <p:nvSpPr>
          <p:cNvPr id="23" name="object 23"/>
          <p:cNvSpPr txBox="1"/>
          <p:nvPr/>
        </p:nvSpPr>
        <p:spPr>
          <a:xfrm>
            <a:off x="4053479" y="5896263"/>
            <a:ext cx="4521093" cy="167610"/>
          </a:xfrm>
          <a:prstGeom prst="rect">
            <a:avLst/>
          </a:prstGeom>
        </p:spPr>
        <p:txBody>
          <a:bodyPr vert="horz" wrap="square" lIns="0" tIns="0" rIns="0" bIns="0" rtlCol="0">
            <a:spAutoFit/>
          </a:bodyPr>
          <a:lstStyle/>
          <a:p>
            <a:pPr marL="11527"/>
            <a:r>
              <a:rPr sz="1089" b="1" spc="-5" dirty="0">
                <a:latin typeface="Times New Roman"/>
                <a:cs typeface="Times New Roman"/>
              </a:rPr>
              <a:t>AUTRES</a:t>
            </a:r>
            <a:r>
              <a:rPr sz="1089" b="1" spc="-18" dirty="0">
                <a:latin typeface="Times New Roman"/>
                <a:cs typeface="Times New Roman"/>
              </a:rPr>
              <a:t> </a:t>
            </a:r>
            <a:r>
              <a:rPr sz="1089" b="1" spc="-5" dirty="0">
                <a:latin typeface="Times New Roman"/>
                <a:cs typeface="Times New Roman"/>
              </a:rPr>
              <a:t>DETTES</a:t>
            </a:r>
            <a:r>
              <a:rPr sz="1089" b="1" spc="-18" dirty="0">
                <a:latin typeface="Times New Roman"/>
                <a:cs typeface="Times New Roman"/>
              </a:rPr>
              <a:t> </a:t>
            </a:r>
            <a:r>
              <a:rPr sz="1089" b="1" dirty="0">
                <a:latin typeface="Times New Roman"/>
                <a:cs typeface="Times New Roman"/>
              </a:rPr>
              <a:t>ET</a:t>
            </a:r>
            <a:r>
              <a:rPr sz="1089" b="1" spc="-32" dirty="0">
                <a:latin typeface="Times New Roman"/>
                <a:cs typeface="Times New Roman"/>
              </a:rPr>
              <a:t> </a:t>
            </a:r>
            <a:r>
              <a:rPr sz="1089" b="1" spc="-5" dirty="0">
                <a:latin typeface="Times New Roman"/>
                <a:cs typeface="Times New Roman"/>
              </a:rPr>
              <a:t>PROVISIONS</a:t>
            </a:r>
            <a:r>
              <a:rPr sz="1089" b="1" spc="-9" dirty="0">
                <a:latin typeface="Times New Roman"/>
                <a:cs typeface="Times New Roman"/>
              </a:rPr>
              <a:t> </a:t>
            </a:r>
            <a:r>
              <a:rPr sz="1089" b="1" spc="-5" dirty="0">
                <a:latin typeface="Times New Roman"/>
                <a:cs typeface="Times New Roman"/>
              </a:rPr>
              <a:t>POUR</a:t>
            </a:r>
            <a:r>
              <a:rPr sz="1089" b="1" spc="18" dirty="0">
                <a:latin typeface="Times New Roman"/>
                <a:cs typeface="Times New Roman"/>
              </a:rPr>
              <a:t> </a:t>
            </a:r>
            <a:r>
              <a:rPr sz="1089" b="1" spc="-5" dirty="0">
                <a:latin typeface="Times New Roman"/>
                <a:cs typeface="Times New Roman"/>
              </a:rPr>
              <a:t>RISQUES</a:t>
            </a:r>
            <a:r>
              <a:rPr sz="1089" b="1" spc="-86" dirty="0">
                <a:latin typeface="Times New Roman"/>
                <a:cs typeface="Times New Roman"/>
              </a:rPr>
              <a:t> </a:t>
            </a:r>
            <a:r>
              <a:rPr sz="1089" b="1" dirty="0">
                <a:latin typeface="Times New Roman"/>
                <a:cs typeface="Times New Roman"/>
              </a:rPr>
              <a:t>A</a:t>
            </a:r>
            <a:r>
              <a:rPr sz="1089" b="1" spc="-68" dirty="0">
                <a:latin typeface="Times New Roman"/>
                <a:cs typeface="Times New Roman"/>
              </a:rPr>
              <a:t> </a:t>
            </a:r>
            <a:r>
              <a:rPr sz="1089" b="1" spc="-9" dirty="0">
                <a:latin typeface="Times New Roman"/>
                <a:cs typeface="Times New Roman"/>
              </a:rPr>
              <a:t>COURT</a:t>
            </a:r>
            <a:r>
              <a:rPr sz="1089" b="1" spc="-54" dirty="0">
                <a:latin typeface="Times New Roman"/>
                <a:cs typeface="Times New Roman"/>
              </a:rPr>
              <a:t> </a:t>
            </a:r>
            <a:r>
              <a:rPr sz="1089" b="1" spc="-5" dirty="0">
                <a:latin typeface="Times New Roman"/>
                <a:cs typeface="Times New Roman"/>
              </a:rPr>
              <a:t>TERME</a:t>
            </a:r>
            <a:endParaRPr sz="1089">
              <a:latin typeface="Times New Roman"/>
              <a:cs typeface="Times New Roman"/>
            </a:endParaRPr>
          </a:p>
        </p:txBody>
      </p:sp>
      <p:sp>
        <p:nvSpPr>
          <p:cNvPr id="24" name="object 24"/>
          <p:cNvSpPr txBox="1"/>
          <p:nvPr/>
        </p:nvSpPr>
        <p:spPr>
          <a:xfrm>
            <a:off x="2756106" y="4805900"/>
            <a:ext cx="908828" cy="1687065"/>
          </a:xfrm>
          <a:prstGeom prst="rect">
            <a:avLst/>
          </a:prstGeom>
        </p:spPr>
        <p:txBody>
          <a:bodyPr vert="horz" wrap="square" lIns="0" tIns="0" rIns="0" bIns="0" rtlCol="0">
            <a:spAutoFit/>
          </a:bodyPr>
          <a:lstStyle/>
          <a:p>
            <a:pPr marL="11527" marR="4611" algn="ctr">
              <a:lnSpc>
                <a:spcPct val="150000"/>
              </a:lnSpc>
            </a:pPr>
            <a:r>
              <a:rPr sz="1452" b="1" spc="-9" dirty="0">
                <a:solidFill>
                  <a:srgbClr val="FFFFFF"/>
                </a:solidFill>
                <a:latin typeface="Times New Roman"/>
                <a:cs typeface="Times New Roman"/>
              </a:rPr>
              <a:t>NOTE</a:t>
            </a:r>
            <a:r>
              <a:rPr sz="1452" b="1" spc="-77" dirty="0">
                <a:solidFill>
                  <a:srgbClr val="FFFFFF"/>
                </a:solidFill>
                <a:latin typeface="Times New Roman"/>
                <a:cs typeface="Times New Roman"/>
              </a:rPr>
              <a:t> </a:t>
            </a:r>
            <a:r>
              <a:rPr sz="1452" b="1" dirty="0">
                <a:solidFill>
                  <a:srgbClr val="FFFFFF"/>
                </a:solidFill>
                <a:latin typeface="Times New Roman"/>
                <a:cs typeface="Times New Roman"/>
              </a:rPr>
              <a:t>16C  </a:t>
            </a: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17</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18</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19</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20</a:t>
            </a:r>
            <a:endParaRPr sz="1452">
              <a:latin typeface="Times New Roman"/>
              <a:cs typeface="Times New Roman"/>
            </a:endParaRPr>
          </a:p>
        </p:txBody>
      </p:sp>
      <p:sp>
        <p:nvSpPr>
          <p:cNvPr id="25" name="object 25"/>
          <p:cNvSpPr txBox="1"/>
          <p:nvPr/>
        </p:nvSpPr>
        <p:spPr>
          <a:xfrm>
            <a:off x="4053479" y="6228214"/>
            <a:ext cx="3626095" cy="167610"/>
          </a:xfrm>
          <a:prstGeom prst="rect">
            <a:avLst/>
          </a:prstGeom>
        </p:spPr>
        <p:txBody>
          <a:bodyPr vert="horz" wrap="square" lIns="0" tIns="0" rIns="0" bIns="0" rtlCol="0">
            <a:spAutoFit/>
          </a:bodyPr>
          <a:lstStyle/>
          <a:p>
            <a:pPr marL="11527"/>
            <a:r>
              <a:rPr sz="1089" b="1" spc="-5" dirty="0">
                <a:latin typeface="Times New Roman"/>
                <a:cs typeface="Times New Roman"/>
              </a:rPr>
              <a:t>BANQUES, CREDIT D'ESCOMPTE </a:t>
            </a:r>
            <a:r>
              <a:rPr sz="1089" b="1" dirty="0">
                <a:latin typeface="Times New Roman"/>
                <a:cs typeface="Times New Roman"/>
              </a:rPr>
              <a:t>ET </a:t>
            </a:r>
            <a:r>
              <a:rPr sz="1089" b="1" spc="-5" dirty="0">
                <a:latin typeface="Times New Roman"/>
                <a:cs typeface="Times New Roman"/>
              </a:rPr>
              <a:t>DE</a:t>
            </a:r>
            <a:r>
              <a:rPr sz="1089" b="1" spc="-86" dirty="0">
                <a:latin typeface="Times New Roman"/>
                <a:cs typeface="Times New Roman"/>
              </a:rPr>
              <a:t> </a:t>
            </a:r>
            <a:r>
              <a:rPr sz="1089" b="1" spc="-5" dirty="0">
                <a:latin typeface="Times New Roman"/>
                <a:cs typeface="Times New Roman"/>
              </a:rPr>
              <a:t>TRESORERIE</a:t>
            </a:r>
            <a:endParaRPr sz="1089">
              <a:latin typeface="Times New Roman"/>
              <a:cs typeface="Times New Roman"/>
            </a:endParaRPr>
          </a:p>
        </p:txBody>
      </p:sp>
      <p:sp>
        <p:nvSpPr>
          <p:cNvPr id="26" name="Espace réservé de la date 25"/>
          <p:cNvSpPr>
            <a:spLocks noGrp="1"/>
          </p:cNvSpPr>
          <p:nvPr>
            <p:ph type="dt" sz="half" idx="10"/>
          </p:nvPr>
        </p:nvSpPr>
        <p:spPr/>
        <p:txBody>
          <a:bodyPr/>
          <a:lstStyle/>
          <a:p>
            <a:fld id="{13FB9567-FB6F-4552-8342-D092C0D11C13}" type="datetime1">
              <a:rPr lang="fr-FR" smtClean="0"/>
              <a:pPr/>
              <a:t>06/03/2019</a:t>
            </a:fld>
            <a:endParaRPr lang="en-US" dirty="0"/>
          </a:p>
        </p:txBody>
      </p:sp>
      <p:sp>
        <p:nvSpPr>
          <p:cNvPr id="27" name="Espace réservé du numéro de diapositive 26"/>
          <p:cNvSpPr>
            <a:spLocks noGrp="1"/>
          </p:cNvSpPr>
          <p:nvPr>
            <p:ph type="sldNum" sz="quarter" idx="12"/>
          </p:nvPr>
        </p:nvSpPr>
        <p:spPr/>
        <p:txBody>
          <a:bodyPr/>
          <a:lstStyle/>
          <a:p>
            <a:fld id="{D57F1E4F-1CFF-5643-939E-217C01CDF565}" type="slidenum">
              <a:rPr lang="en-US" smtClean="0"/>
              <a:pPr/>
              <a:t>235</a:t>
            </a:fld>
            <a:endParaRPr lang="en-US" dirty="0"/>
          </a:p>
        </p:txBody>
      </p:sp>
    </p:spTree>
    <p:extLst>
      <p:ext uri="{BB962C8B-B14F-4D97-AF65-F5344CB8AC3E}">
        <p14:creationId xmlns:p14="http://schemas.microsoft.com/office/powerpoint/2010/main" xmlns="" val="212726835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4" name="object 4"/>
          <p:cNvSpPr/>
          <p:nvPr/>
        </p:nvSpPr>
        <p:spPr>
          <a:xfrm>
            <a:off x="2413548" y="316735"/>
            <a:ext cx="7273860" cy="445367"/>
          </a:xfrm>
          <a:prstGeom prst="rect">
            <a:avLst/>
          </a:prstGeom>
          <a:blipFill>
            <a:blip r:embed="rId2" cstate="print"/>
            <a:stretch>
              <a:fillRect/>
            </a:stretch>
          </a:blipFill>
        </p:spPr>
        <p:txBody>
          <a:bodyPr wrap="square" lIns="0" tIns="0" rIns="0" bIns="0" rtlCol="0"/>
          <a:lstStyle/>
          <a:p>
            <a:endParaRPr sz="1634"/>
          </a:p>
        </p:txBody>
      </p:sp>
      <p:sp>
        <p:nvSpPr>
          <p:cNvPr id="5" name="object 5"/>
          <p:cNvSpPr txBox="1">
            <a:spLocks noGrp="1"/>
          </p:cNvSpPr>
          <p:nvPr>
            <p:ph type="title"/>
          </p:nvPr>
        </p:nvSpPr>
        <p:spPr>
          <a:xfrm>
            <a:off x="4317656" y="343014"/>
            <a:ext cx="3469917" cy="335156"/>
          </a:xfrm>
          <a:prstGeom prst="rect">
            <a:avLst/>
          </a:prstGeom>
        </p:spPr>
        <p:txBody>
          <a:bodyPr vert="horz" wrap="square" lIns="0" tIns="0" rIns="0" bIns="0" rtlCol="0" anchor="t">
            <a:spAutoFit/>
          </a:bodyPr>
          <a:lstStyle/>
          <a:p>
            <a:pPr marL="11527"/>
            <a:r>
              <a:rPr sz="2178" spc="-5" dirty="0"/>
              <a:t>Liste des Notes</a:t>
            </a:r>
            <a:r>
              <a:rPr sz="2178" spc="-77" dirty="0"/>
              <a:t> </a:t>
            </a:r>
            <a:r>
              <a:rPr sz="2178" dirty="0"/>
              <a:t>annexes</a:t>
            </a:r>
            <a:endParaRPr sz="2178"/>
          </a:p>
        </p:txBody>
      </p:sp>
      <p:sp>
        <p:nvSpPr>
          <p:cNvPr id="6" name="object 6"/>
          <p:cNvSpPr/>
          <p:nvPr/>
        </p:nvSpPr>
        <p:spPr>
          <a:xfrm>
            <a:off x="2097966" y="1653989"/>
            <a:ext cx="7996309" cy="4461042"/>
          </a:xfrm>
          <a:prstGeom prst="rect">
            <a:avLst/>
          </a:prstGeom>
          <a:blipFill>
            <a:blip r:embed="rId3" cstate="print"/>
            <a:stretch>
              <a:fillRect/>
            </a:stretch>
          </a:blipFill>
        </p:spPr>
        <p:txBody>
          <a:bodyPr wrap="square" lIns="0" tIns="0" rIns="0" bIns="0" rtlCol="0"/>
          <a:lstStyle/>
          <a:p>
            <a:endParaRPr sz="1634"/>
          </a:p>
        </p:txBody>
      </p:sp>
      <p:sp>
        <p:nvSpPr>
          <p:cNvPr id="7" name="object 7"/>
          <p:cNvSpPr txBox="1"/>
          <p:nvPr/>
        </p:nvSpPr>
        <p:spPr>
          <a:xfrm>
            <a:off x="3899952" y="1713692"/>
            <a:ext cx="3008875" cy="167610"/>
          </a:xfrm>
          <a:prstGeom prst="rect">
            <a:avLst/>
          </a:prstGeom>
        </p:spPr>
        <p:txBody>
          <a:bodyPr vert="horz" wrap="square" lIns="0" tIns="0" rIns="0" bIns="0" rtlCol="0">
            <a:spAutoFit/>
          </a:bodyPr>
          <a:lstStyle/>
          <a:p>
            <a:pPr marL="11527"/>
            <a:r>
              <a:rPr sz="1089" b="1" spc="-9" dirty="0">
                <a:latin typeface="Times New Roman"/>
                <a:cs typeface="Times New Roman"/>
              </a:rPr>
              <a:t>CHIFFRE </a:t>
            </a:r>
            <a:r>
              <a:rPr sz="1089" b="1" spc="-14" dirty="0">
                <a:latin typeface="Times New Roman"/>
                <a:cs typeface="Times New Roman"/>
              </a:rPr>
              <a:t>D'AFFAIRES  </a:t>
            </a:r>
            <a:r>
              <a:rPr sz="1089" b="1" spc="-5" dirty="0">
                <a:latin typeface="Times New Roman"/>
                <a:cs typeface="Times New Roman"/>
              </a:rPr>
              <a:t>et AUTRES</a:t>
            </a:r>
            <a:r>
              <a:rPr sz="1089" b="1" spc="-23" dirty="0">
                <a:latin typeface="Times New Roman"/>
                <a:cs typeface="Times New Roman"/>
              </a:rPr>
              <a:t> </a:t>
            </a:r>
            <a:r>
              <a:rPr sz="1089" b="1" spc="-5" dirty="0">
                <a:latin typeface="Times New Roman"/>
                <a:cs typeface="Times New Roman"/>
              </a:rPr>
              <a:t>PRODUITS</a:t>
            </a:r>
            <a:endParaRPr sz="1089">
              <a:latin typeface="Times New Roman"/>
              <a:cs typeface="Times New Roman"/>
            </a:endParaRPr>
          </a:p>
        </p:txBody>
      </p:sp>
      <p:sp>
        <p:nvSpPr>
          <p:cNvPr id="8" name="object 8"/>
          <p:cNvSpPr txBox="1"/>
          <p:nvPr/>
        </p:nvSpPr>
        <p:spPr>
          <a:xfrm>
            <a:off x="3899951" y="2045641"/>
            <a:ext cx="590134" cy="167610"/>
          </a:xfrm>
          <a:prstGeom prst="rect">
            <a:avLst/>
          </a:prstGeom>
        </p:spPr>
        <p:txBody>
          <a:bodyPr vert="horz" wrap="square" lIns="0" tIns="0" rIns="0" bIns="0" rtlCol="0">
            <a:spAutoFit/>
          </a:bodyPr>
          <a:lstStyle/>
          <a:p>
            <a:pPr marL="11527"/>
            <a:r>
              <a:rPr sz="1089" b="1" spc="-5" dirty="0">
                <a:latin typeface="Times New Roman"/>
                <a:cs typeface="Times New Roman"/>
              </a:rPr>
              <a:t>AC</a:t>
            </a:r>
            <a:r>
              <a:rPr sz="1089" b="1" dirty="0">
                <a:latin typeface="Times New Roman"/>
                <a:cs typeface="Times New Roman"/>
              </a:rPr>
              <a:t>H</a:t>
            </a:r>
            <a:r>
              <a:rPr sz="1089" b="1" spc="-82" dirty="0">
                <a:latin typeface="Times New Roman"/>
                <a:cs typeface="Times New Roman"/>
              </a:rPr>
              <a:t>A</a:t>
            </a:r>
            <a:r>
              <a:rPr sz="1089" b="1" dirty="0">
                <a:latin typeface="Times New Roman"/>
                <a:cs typeface="Times New Roman"/>
              </a:rPr>
              <a:t>TS</a:t>
            </a:r>
            <a:endParaRPr sz="1089">
              <a:latin typeface="Times New Roman"/>
              <a:cs typeface="Times New Roman"/>
            </a:endParaRPr>
          </a:p>
        </p:txBody>
      </p:sp>
      <p:sp>
        <p:nvSpPr>
          <p:cNvPr id="9" name="object 9"/>
          <p:cNvSpPr txBox="1"/>
          <p:nvPr/>
        </p:nvSpPr>
        <p:spPr>
          <a:xfrm>
            <a:off x="3899952" y="2377592"/>
            <a:ext cx="948018" cy="167610"/>
          </a:xfrm>
          <a:prstGeom prst="rect">
            <a:avLst/>
          </a:prstGeom>
        </p:spPr>
        <p:txBody>
          <a:bodyPr vert="horz" wrap="square" lIns="0" tIns="0" rIns="0" bIns="0" rtlCol="0">
            <a:spAutoFit/>
          </a:bodyPr>
          <a:lstStyle/>
          <a:p>
            <a:pPr marL="11527"/>
            <a:r>
              <a:rPr sz="1089" b="1" spc="-9" dirty="0">
                <a:latin typeface="Times New Roman"/>
                <a:cs typeface="Times New Roman"/>
              </a:rPr>
              <a:t>TRANSPORTS</a:t>
            </a:r>
            <a:endParaRPr sz="1089">
              <a:latin typeface="Times New Roman"/>
              <a:cs typeface="Times New Roman"/>
            </a:endParaRPr>
          </a:p>
        </p:txBody>
      </p:sp>
      <p:sp>
        <p:nvSpPr>
          <p:cNvPr id="10" name="object 10"/>
          <p:cNvSpPr txBox="1"/>
          <p:nvPr/>
        </p:nvSpPr>
        <p:spPr>
          <a:xfrm>
            <a:off x="3899951" y="2709542"/>
            <a:ext cx="1641310" cy="167610"/>
          </a:xfrm>
          <a:prstGeom prst="rect">
            <a:avLst/>
          </a:prstGeom>
        </p:spPr>
        <p:txBody>
          <a:bodyPr vert="horz" wrap="square" lIns="0" tIns="0" rIns="0" bIns="0" rtlCol="0">
            <a:spAutoFit/>
          </a:bodyPr>
          <a:lstStyle/>
          <a:p>
            <a:pPr marL="11527"/>
            <a:r>
              <a:rPr sz="1089" b="1" spc="-9" dirty="0">
                <a:latin typeface="Times New Roman"/>
                <a:cs typeface="Times New Roman"/>
              </a:rPr>
              <a:t>SERVICES</a:t>
            </a:r>
            <a:r>
              <a:rPr sz="1089" b="1" spc="-77" dirty="0">
                <a:latin typeface="Times New Roman"/>
                <a:cs typeface="Times New Roman"/>
              </a:rPr>
              <a:t> </a:t>
            </a:r>
            <a:r>
              <a:rPr sz="1089" b="1" spc="-5" dirty="0">
                <a:latin typeface="Times New Roman"/>
                <a:cs typeface="Times New Roman"/>
              </a:rPr>
              <a:t>EXTERIEURS</a:t>
            </a:r>
            <a:endParaRPr sz="1089">
              <a:latin typeface="Times New Roman"/>
              <a:cs typeface="Times New Roman"/>
            </a:endParaRPr>
          </a:p>
        </p:txBody>
      </p:sp>
      <p:sp>
        <p:nvSpPr>
          <p:cNvPr id="11" name="object 11"/>
          <p:cNvSpPr txBox="1"/>
          <p:nvPr/>
        </p:nvSpPr>
        <p:spPr>
          <a:xfrm>
            <a:off x="3899951" y="3041492"/>
            <a:ext cx="1270171" cy="167610"/>
          </a:xfrm>
          <a:prstGeom prst="rect">
            <a:avLst/>
          </a:prstGeom>
        </p:spPr>
        <p:txBody>
          <a:bodyPr vert="horz" wrap="square" lIns="0" tIns="0" rIns="0" bIns="0" rtlCol="0">
            <a:spAutoFit/>
          </a:bodyPr>
          <a:lstStyle/>
          <a:p>
            <a:pPr marL="11527"/>
            <a:r>
              <a:rPr sz="1089" b="1" spc="-5" dirty="0">
                <a:latin typeface="Times New Roman"/>
                <a:cs typeface="Times New Roman"/>
              </a:rPr>
              <a:t>IMPOTS </a:t>
            </a:r>
            <a:r>
              <a:rPr sz="1089" b="1" dirty="0">
                <a:latin typeface="Times New Roman"/>
                <a:cs typeface="Times New Roman"/>
              </a:rPr>
              <a:t>ET</a:t>
            </a:r>
            <a:r>
              <a:rPr sz="1089" b="1" spc="-100" dirty="0">
                <a:latin typeface="Times New Roman"/>
                <a:cs typeface="Times New Roman"/>
              </a:rPr>
              <a:t> </a:t>
            </a:r>
            <a:r>
              <a:rPr sz="1089" b="1" spc="-18" dirty="0">
                <a:latin typeface="Times New Roman"/>
                <a:cs typeface="Times New Roman"/>
              </a:rPr>
              <a:t>TAXES</a:t>
            </a:r>
            <a:endParaRPr sz="1089">
              <a:latin typeface="Times New Roman"/>
              <a:cs typeface="Times New Roman"/>
            </a:endParaRPr>
          </a:p>
        </p:txBody>
      </p:sp>
      <p:sp>
        <p:nvSpPr>
          <p:cNvPr id="12" name="object 12"/>
          <p:cNvSpPr txBox="1"/>
          <p:nvPr/>
        </p:nvSpPr>
        <p:spPr>
          <a:xfrm>
            <a:off x="3899952" y="3373442"/>
            <a:ext cx="1299562" cy="167610"/>
          </a:xfrm>
          <a:prstGeom prst="rect">
            <a:avLst/>
          </a:prstGeom>
        </p:spPr>
        <p:txBody>
          <a:bodyPr vert="horz" wrap="square" lIns="0" tIns="0" rIns="0" bIns="0" rtlCol="0">
            <a:spAutoFit/>
          </a:bodyPr>
          <a:lstStyle/>
          <a:p>
            <a:pPr marL="11527"/>
            <a:r>
              <a:rPr sz="1089" b="1" spc="-5" dirty="0">
                <a:latin typeface="Times New Roman"/>
                <a:cs typeface="Times New Roman"/>
              </a:rPr>
              <a:t>AUTRES</a:t>
            </a:r>
            <a:r>
              <a:rPr sz="1089" b="1" spc="-86" dirty="0">
                <a:latin typeface="Times New Roman"/>
                <a:cs typeface="Times New Roman"/>
              </a:rPr>
              <a:t> </a:t>
            </a:r>
            <a:r>
              <a:rPr sz="1089" b="1" spc="-5" dirty="0">
                <a:latin typeface="Times New Roman"/>
                <a:cs typeface="Times New Roman"/>
              </a:rPr>
              <a:t>CHARGES</a:t>
            </a:r>
            <a:endParaRPr sz="1089">
              <a:latin typeface="Times New Roman"/>
              <a:cs typeface="Times New Roman"/>
            </a:endParaRPr>
          </a:p>
        </p:txBody>
      </p:sp>
      <p:sp>
        <p:nvSpPr>
          <p:cNvPr id="13" name="object 13"/>
          <p:cNvSpPr txBox="1"/>
          <p:nvPr/>
        </p:nvSpPr>
        <p:spPr>
          <a:xfrm>
            <a:off x="3899952" y="3705393"/>
            <a:ext cx="1811319" cy="167610"/>
          </a:xfrm>
          <a:prstGeom prst="rect">
            <a:avLst/>
          </a:prstGeom>
        </p:spPr>
        <p:txBody>
          <a:bodyPr vert="horz" wrap="square" lIns="0" tIns="0" rIns="0" bIns="0" rtlCol="0">
            <a:spAutoFit/>
          </a:bodyPr>
          <a:lstStyle/>
          <a:p>
            <a:pPr marL="11527"/>
            <a:r>
              <a:rPr sz="1089" b="1" spc="-5" dirty="0">
                <a:latin typeface="Times New Roman"/>
                <a:cs typeface="Times New Roman"/>
              </a:rPr>
              <a:t>CHARGES DE</a:t>
            </a:r>
            <a:r>
              <a:rPr sz="1089" b="1" spc="-68" dirty="0">
                <a:latin typeface="Times New Roman"/>
                <a:cs typeface="Times New Roman"/>
              </a:rPr>
              <a:t> </a:t>
            </a:r>
            <a:r>
              <a:rPr sz="1089" b="1" spc="-5" dirty="0">
                <a:latin typeface="Times New Roman"/>
                <a:cs typeface="Times New Roman"/>
              </a:rPr>
              <a:t>PERSONNEL</a:t>
            </a:r>
            <a:endParaRPr sz="1089">
              <a:latin typeface="Times New Roman"/>
              <a:cs typeface="Times New Roman"/>
            </a:endParaRPr>
          </a:p>
        </p:txBody>
      </p:sp>
      <p:sp>
        <p:nvSpPr>
          <p:cNvPr id="14" name="object 14"/>
          <p:cNvSpPr txBox="1"/>
          <p:nvPr/>
        </p:nvSpPr>
        <p:spPr>
          <a:xfrm>
            <a:off x="3899951" y="4037343"/>
            <a:ext cx="4112495" cy="167610"/>
          </a:xfrm>
          <a:prstGeom prst="rect">
            <a:avLst/>
          </a:prstGeom>
        </p:spPr>
        <p:txBody>
          <a:bodyPr vert="horz" wrap="square" lIns="0" tIns="0" rIns="0" bIns="0" rtlCol="0">
            <a:spAutoFit/>
          </a:bodyPr>
          <a:lstStyle/>
          <a:p>
            <a:pPr marL="11527"/>
            <a:r>
              <a:rPr sz="1089" b="1" spc="-5" dirty="0">
                <a:latin typeface="Times New Roman"/>
                <a:cs typeface="Times New Roman"/>
              </a:rPr>
              <a:t>EFFECTIFS, MASSE SALARIALE </a:t>
            </a:r>
            <a:r>
              <a:rPr sz="1089" b="1" dirty="0">
                <a:latin typeface="Times New Roman"/>
                <a:cs typeface="Times New Roman"/>
              </a:rPr>
              <a:t>ET </a:t>
            </a:r>
            <a:r>
              <a:rPr sz="1089" b="1" spc="-5" dirty="0">
                <a:latin typeface="Times New Roman"/>
                <a:cs typeface="Times New Roman"/>
              </a:rPr>
              <a:t>PERSONNEL</a:t>
            </a:r>
            <a:r>
              <a:rPr sz="1089" b="1" spc="-123" dirty="0">
                <a:latin typeface="Times New Roman"/>
                <a:cs typeface="Times New Roman"/>
              </a:rPr>
              <a:t> </a:t>
            </a:r>
            <a:r>
              <a:rPr sz="1089" b="1" spc="-5" dirty="0">
                <a:latin typeface="Times New Roman"/>
                <a:cs typeface="Times New Roman"/>
              </a:rPr>
              <a:t>EXTERIEUR</a:t>
            </a:r>
            <a:endParaRPr sz="1089">
              <a:latin typeface="Times New Roman"/>
              <a:cs typeface="Times New Roman"/>
            </a:endParaRPr>
          </a:p>
        </p:txBody>
      </p:sp>
      <p:sp>
        <p:nvSpPr>
          <p:cNvPr id="15" name="object 15"/>
          <p:cNvSpPr txBox="1"/>
          <p:nvPr/>
        </p:nvSpPr>
        <p:spPr>
          <a:xfrm>
            <a:off x="3899952" y="4369292"/>
            <a:ext cx="3783426" cy="167610"/>
          </a:xfrm>
          <a:prstGeom prst="rect">
            <a:avLst/>
          </a:prstGeom>
        </p:spPr>
        <p:txBody>
          <a:bodyPr vert="horz" wrap="square" lIns="0" tIns="0" rIns="0" bIns="0" rtlCol="0">
            <a:spAutoFit/>
          </a:bodyPr>
          <a:lstStyle/>
          <a:p>
            <a:pPr marL="11527"/>
            <a:r>
              <a:rPr sz="1089" b="1" spc="-5" dirty="0">
                <a:latin typeface="Times New Roman"/>
                <a:cs typeface="Times New Roman"/>
              </a:rPr>
              <a:t>PROVISIONS  </a:t>
            </a:r>
            <a:r>
              <a:rPr sz="1089" b="1" dirty="0">
                <a:latin typeface="Times New Roman"/>
                <a:cs typeface="Times New Roman"/>
              </a:rPr>
              <a:t>ET </a:t>
            </a:r>
            <a:r>
              <a:rPr sz="1089" b="1" spc="-9" dirty="0">
                <a:latin typeface="Times New Roman"/>
                <a:cs typeface="Times New Roman"/>
              </a:rPr>
              <a:t>DEPRECIATIONS </a:t>
            </a:r>
            <a:r>
              <a:rPr sz="1089" b="1" spc="-5" dirty="0">
                <a:latin typeface="Times New Roman"/>
                <a:cs typeface="Times New Roman"/>
              </a:rPr>
              <a:t>INSCRITES AU</a:t>
            </a:r>
            <a:r>
              <a:rPr sz="1089" b="1" spc="-154" dirty="0">
                <a:latin typeface="Times New Roman"/>
                <a:cs typeface="Times New Roman"/>
              </a:rPr>
              <a:t> </a:t>
            </a:r>
            <a:r>
              <a:rPr sz="1089" b="1" spc="-5" dirty="0">
                <a:latin typeface="Times New Roman"/>
                <a:cs typeface="Times New Roman"/>
              </a:rPr>
              <a:t>BILAN</a:t>
            </a:r>
            <a:endParaRPr sz="1089">
              <a:latin typeface="Times New Roman"/>
              <a:cs typeface="Times New Roman"/>
            </a:endParaRPr>
          </a:p>
        </p:txBody>
      </p:sp>
      <p:sp>
        <p:nvSpPr>
          <p:cNvPr id="16" name="object 16"/>
          <p:cNvSpPr txBox="1"/>
          <p:nvPr/>
        </p:nvSpPr>
        <p:spPr>
          <a:xfrm>
            <a:off x="3899952" y="4701243"/>
            <a:ext cx="2508645" cy="167610"/>
          </a:xfrm>
          <a:prstGeom prst="rect">
            <a:avLst/>
          </a:prstGeom>
        </p:spPr>
        <p:txBody>
          <a:bodyPr vert="horz" wrap="square" lIns="0" tIns="0" rIns="0" bIns="0" rtlCol="0">
            <a:spAutoFit/>
          </a:bodyPr>
          <a:lstStyle/>
          <a:p>
            <a:pPr marL="11527"/>
            <a:r>
              <a:rPr sz="1089" b="1" spc="-5" dirty="0">
                <a:latin typeface="Times New Roman"/>
                <a:cs typeface="Times New Roman"/>
              </a:rPr>
              <a:t>CHARGES </a:t>
            </a:r>
            <a:r>
              <a:rPr sz="1089" b="1" dirty="0">
                <a:latin typeface="Times New Roman"/>
                <a:cs typeface="Times New Roman"/>
              </a:rPr>
              <a:t>ET </a:t>
            </a:r>
            <a:r>
              <a:rPr sz="1089" b="1" spc="-5" dirty="0">
                <a:latin typeface="Times New Roman"/>
                <a:cs typeface="Times New Roman"/>
              </a:rPr>
              <a:t>REVENUS</a:t>
            </a:r>
            <a:r>
              <a:rPr sz="1089" b="1" spc="-103" dirty="0">
                <a:latin typeface="Times New Roman"/>
                <a:cs typeface="Times New Roman"/>
              </a:rPr>
              <a:t> </a:t>
            </a:r>
            <a:r>
              <a:rPr sz="1089" b="1" spc="-5" dirty="0">
                <a:latin typeface="Times New Roman"/>
                <a:cs typeface="Times New Roman"/>
              </a:rPr>
              <a:t>FINANCIERS</a:t>
            </a:r>
            <a:endParaRPr sz="1089">
              <a:latin typeface="Times New Roman"/>
              <a:cs typeface="Times New Roman"/>
            </a:endParaRPr>
          </a:p>
        </p:txBody>
      </p:sp>
      <p:sp>
        <p:nvSpPr>
          <p:cNvPr id="17" name="object 17"/>
          <p:cNvSpPr txBox="1"/>
          <p:nvPr/>
        </p:nvSpPr>
        <p:spPr>
          <a:xfrm>
            <a:off x="3899952" y="5033193"/>
            <a:ext cx="2648110" cy="167610"/>
          </a:xfrm>
          <a:prstGeom prst="rect">
            <a:avLst/>
          </a:prstGeom>
        </p:spPr>
        <p:txBody>
          <a:bodyPr vert="horz" wrap="square" lIns="0" tIns="0" rIns="0" bIns="0" rtlCol="0">
            <a:spAutoFit/>
          </a:bodyPr>
          <a:lstStyle/>
          <a:p>
            <a:pPr marL="11527"/>
            <a:r>
              <a:rPr sz="1089" b="1" spc="-5" dirty="0">
                <a:latin typeface="Times New Roman"/>
                <a:cs typeface="Times New Roman"/>
              </a:rPr>
              <a:t>AUTRES  CHARGES </a:t>
            </a:r>
            <a:r>
              <a:rPr sz="1089" b="1" dirty="0">
                <a:latin typeface="Times New Roman"/>
                <a:cs typeface="Times New Roman"/>
              </a:rPr>
              <a:t>ET </a:t>
            </a:r>
            <a:r>
              <a:rPr sz="1089" b="1" spc="-5" dirty="0">
                <a:latin typeface="Times New Roman"/>
                <a:cs typeface="Times New Roman"/>
              </a:rPr>
              <a:t>PRODUITS</a:t>
            </a:r>
            <a:r>
              <a:rPr sz="1089" b="1" spc="-86" dirty="0">
                <a:latin typeface="Times New Roman"/>
                <a:cs typeface="Times New Roman"/>
              </a:rPr>
              <a:t> </a:t>
            </a:r>
            <a:r>
              <a:rPr sz="1089" b="1" spc="-5" dirty="0">
                <a:latin typeface="Times New Roman"/>
                <a:cs typeface="Times New Roman"/>
              </a:rPr>
              <a:t>HAO</a:t>
            </a:r>
            <a:endParaRPr sz="1089">
              <a:latin typeface="Times New Roman"/>
              <a:cs typeface="Times New Roman"/>
            </a:endParaRPr>
          </a:p>
        </p:txBody>
      </p:sp>
      <p:sp>
        <p:nvSpPr>
          <p:cNvPr id="18" name="object 18"/>
          <p:cNvSpPr txBox="1"/>
          <p:nvPr/>
        </p:nvSpPr>
        <p:spPr>
          <a:xfrm>
            <a:off x="2525125" y="1729829"/>
            <a:ext cx="908828" cy="3936462"/>
          </a:xfrm>
          <a:prstGeom prst="rect">
            <a:avLst/>
          </a:prstGeom>
        </p:spPr>
        <p:txBody>
          <a:bodyPr vert="horz" wrap="square" lIns="0" tIns="0" rIns="0" bIns="0" rtlCol="0">
            <a:spAutoFit/>
          </a:bodyPr>
          <a:lstStyle/>
          <a:p>
            <a:pPr algn="ctr">
              <a:lnSpc>
                <a:spcPct val="100000"/>
              </a:lnSpc>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21</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22</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23</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24</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25</a:t>
            </a:r>
            <a:endParaRPr sz="1452">
              <a:latin typeface="Times New Roman"/>
              <a:cs typeface="Times New Roman"/>
            </a:endParaRPr>
          </a:p>
          <a:p>
            <a:pPr marL="11527" marR="4611" indent="-1153" algn="ctr">
              <a:lnSpc>
                <a:spcPct val="150000"/>
              </a:lnSpc>
            </a:pPr>
            <a:r>
              <a:rPr sz="1452" b="1" spc="-9" dirty="0">
                <a:solidFill>
                  <a:srgbClr val="FFFFFF"/>
                </a:solidFill>
                <a:latin typeface="Times New Roman"/>
                <a:cs typeface="Times New Roman"/>
              </a:rPr>
              <a:t>NOTE </a:t>
            </a:r>
            <a:r>
              <a:rPr sz="1452" b="1" dirty="0">
                <a:solidFill>
                  <a:srgbClr val="FFFFFF"/>
                </a:solidFill>
                <a:latin typeface="Times New Roman"/>
                <a:cs typeface="Times New Roman"/>
              </a:rPr>
              <a:t>26  </a:t>
            </a:r>
            <a:r>
              <a:rPr sz="1452" b="1" spc="-9" dirty="0">
                <a:solidFill>
                  <a:srgbClr val="FFFFFF"/>
                </a:solidFill>
                <a:latin typeface="Times New Roman"/>
                <a:cs typeface="Times New Roman"/>
              </a:rPr>
              <a:t>NOTE</a:t>
            </a:r>
            <a:r>
              <a:rPr sz="1452" b="1" spc="-77" dirty="0">
                <a:solidFill>
                  <a:srgbClr val="FFFFFF"/>
                </a:solidFill>
                <a:latin typeface="Times New Roman"/>
                <a:cs typeface="Times New Roman"/>
              </a:rPr>
              <a:t> </a:t>
            </a:r>
            <a:r>
              <a:rPr sz="1452" b="1" dirty="0">
                <a:solidFill>
                  <a:srgbClr val="FFFFFF"/>
                </a:solidFill>
                <a:latin typeface="Times New Roman"/>
                <a:cs typeface="Times New Roman"/>
              </a:rPr>
              <a:t>27A  </a:t>
            </a:r>
            <a:r>
              <a:rPr sz="1452" b="1" spc="-9" dirty="0">
                <a:solidFill>
                  <a:srgbClr val="FFFFFF"/>
                </a:solidFill>
                <a:latin typeface="Times New Roman"/>
                <a:cs typeface="Times New Roman"/>
              </a:rPr>
              <a:t>NOTE</a:t>
            </a:r>
            <a:r>
              <a:rPr sz="1452" b="1" spc="-73" dirty="0">
                <a:solidFill>
                  <a:srgbClr val="FFFFFF"/>
                </a:solidFill>
                <a:latin typeface="Times New Roman"/>
                <a:cs typeface="Times New Roman"/>
              </a:rPr>
              <a:t> </a:t>
            </a:r>
            <a:r>
              <a:rPr sz="1452" b="1" dirty="0">
                <a:solidFill>
                  <a:srgbClr val="FFFFFF"/>
                </a:solidFill>
                <a:latin typeface="Times New Roman"/>
                <a:cs typeface="Times New Roman"/>
              </a:rPr>
              <a:t>27B  </a:t>
            </a: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28</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29</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30</a:t>
            </a:r>
            <a:endParaRPr sz="1452">
              <a:latin typeface="Times New Roman"/>
              <a:cs typeface="Times New Roman"/>
            </a:endParaRPr>
          </a:p>
          <a:p>
            <a:pPr algn="ctr">
              <a:spcBef>
                <a:spcPts val="871"/>
              </a:spcBef>
            </a:pPr>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31</a:t>
            </a:r>
            <a:endParaRPr sz="1452">
              <a:latin typeface="Times New Roman"/>
              <a:cs typeface="Times New Roman"/>
            </a:endParaRPr>
          </a:p>
        </p:txBody>
      </p:sp>
      <p:sp>
        <p:nvSpPr>
          <p:cNvPr id="19" name="object 19"/>
          <p:cNvSpPr txBox="1"/>
          <p:nvPr/>
        </p:nvSpPr>
        <p:spPr>
          <a:xfrm>
            <a:off x="9298311" y="5322266"/>
            <a:ext cx="735362" cy="167610"/>
          </a:xfrm>
          <a:prstGeom prst="rect">
            <a:avLst/>
          </a:prstGeom>
        </p:spPr>
        <p:txBody>
          <a:bodyPr vert="horz" wrap="square" lIns="0" tIns="0" rIns="0" bIns="0" rtlCol="0">
            <a:spAutoFit/>
          </a:bodyPr>
          <a:lstStyle/>
          <a:p>
            <a:pPr marL="11527"/>
            <a:r>
              <a:rPr sz="1089" b="1" spc="-5" dirty="0">
                <a:latin typeface="Times New Roman"/>
                <a:cs typeface="Times New Roman"/>
              </a:rPr>
              <a:t>DES </a:t>
            </a:r>
            <a:r>
              <a:rPr sz="1089" b="1" spc="54" dirty="0">
                <a:latin typeface="Times New Roman"/>
                <a:cs typeface="Times New Roman"/>
              </a:rPr>
              <a:t> </a:t>
            </a:r>
            <a:r>
              <a:rPr sz="1089" b="1" spc="-9" dirty="0">
                <a:latin typeface="Times New Roman"/>
                <a:cs typeface="Times New Roman"/>
              </a:rPr>
              <a:t>CINQ</a:t>
            </a:r>
            <a:endParaRPr sz="1089">
              <a:latin typeface="Times New Roman"/>
              <a:cs typeface="Times New Roman"/>
            </a:endParaRPr>
          </a:p>
        </p:txBody>
      </p:sp>
      <p:sp>
        <p:nvSpPr>
          <p:cNvPr id="20" name="object 20"/>
          <p:cNvSpPr txBox="1"/>
          <p:nvPr/>
        </p:nvSpPr>
        <p:spPr>
          <a:xfrm>
            <a:off x="3899952" y="5297370"/>
            <a:ext cx="5338290" cy="385490"/>
          </a:xfrm>
          <a:prstGeom prst="rect">
            <a:avLst/>
          </a:prstGeom>
        </p:spPr>
        <p:txBody>
          <a:bodyPr vert="horz" wrap="square" lIns="0" tIns="0" rIns="0" bIns="0" rtlCol="0">
            <a:spAutoFit/>
          </a:bodyPr>
          <a:lstStyle/>
          <a:p>
            <a:pPr marL="11527" marR="4611">
              <a:lnSpc>
                <a:spcPct val="114999"/>
              </a:lnSpc>
            </a:pPr>
            <a:r>
              <a:rPr sz="1089" b="1" spc="-14" dirty="0">
                <a:latin typeface="Times New Roman"/>
                <a:cs typeface="Times New Roman"/>
              </a:rPr>
              <a:t>REPARTITION </a:t>
            </a:r>
            <a:r>
              <a:rPr sz="1089" b="1" spc="-5" dirty="0">
                <a:latin typeface="Times New Roman"/>
                <a:cs typeface="Times New Roman"/>
              </a:rPr>
              <a:t>DU </a:t>
            </a:r>
            <a:r>
              <a:rPr sz="1089" b="1" spc="-36" dirty="0">
                <a:latin typeface="Times New Roman"/>
                <a:cs typeface="Times New Roman"/>
              </a:rPr>
              <a:t>RESULTAT </a:t>
            </a:r>
            <a:r>
              <a:rPr sz="1089" b="1" dirty="0">
                <a:latin typeface="Times New Roman"/>
                <a:cs typeface="Times New Roman"/>
              </a:rPr>
              <a:t>ET </a:t>
            </a:r>
            <a:r>
              <a:rPr sz="1089" b="1" spc="-5" dirty="0">
                <a:latin typeface="Times New Roman"/>
                <a:cs typeface="Times New Roman"/>
              </a:rPr>
              <a:t>AUTRES ELEMENTS CARACTERISTIQUES  DERNIERS</a:t>
            </a:r>
            <a:r>
              <a:rPr sz="1089" b="1" spc="-68" dirty="0">
                <a:latin typeface="Times New Roman"/>
                <a:cs typeface="Times New Roman"/>
              </a:rPr>
              <a:t> </a:t>
            </a:r>
            <a:r>
              <a:rPr sz="1089" b="1" spc="-5" dirty="0">
                <a:latin typeface="Times New Roman"/>
                <a:cs typeface="Times New Roman"/>
              </a:rPr>
              <a:t>EXERCICES</a:t>
            </a:r>
            <a:endParaRPr sz="1089">
              <a:latin typeface="Times New Roman"/>
              <a:cs typeface="Times New Roman"/>
            </a:endParaRPr>
          </a:p>
        </p:txBody>
      </p:sp>
      <p:sp>
        <p:nvSpPr>
          <p:cNvPr id="21" name="object 21"/>
          <p:cNvSpPr txBox="1"/>
          <p:nvPr/>
        </p:nvSpPr>
        <p:spPr>
          <a:xfrm>
            <a:off x="2591516" y="5836329"/>
            <a:ext cx="775127"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32</a:t>
            </a:r>
            <a:endParaRPr sz="1452">
              <a:latin typeface="Times New Roman"/>
              <a:cs typeface="Times New Roman"/>
            </a:endParaRPr>
          </a:p>
        </p:txBody>
      </p:sp>
      <p:sp>
        <p:nvSpPr>
          <p:cNvPr id="22" name="object 22"/>
          <p:cNvSpPr txBox="1"/>
          <p:nvPr/>
        </p:nvSpPr>
        <p:spPr>
          <a:xfrm>
            <a:off x="3899952" y="5820192"/>
            <a:ext cx="2089673" cy="167610"/>
          </a:xfrm>
          <a:prstGeom prst="rect">
            <a:avLst/>
          </a:prstGeom>
        </p:spPr>
        <p:txBody>
          <a:bodyPr vert="horz" wrap="square" lIns="0" tIns="0" rIns="0" bIns="0" rtlCol="0">
            <a:spAutoFit/>
          </a:bodyPr>
          <a:lstStyle/>
          <a:p>
            <a:pPr marL="11527"/>
            <a:r>
              <a:rPr sz="1089" b="1" spc="-5" dirty="0">
                <a:latin typeface="Times New Roman"/>
                <a:cs typeface="Times New Roman"/>
              </a:rPr>
              <a:t>PRODUCTION DE</a:t>
            </a:r>
            <a:r>
              <a:rPr sz="1089" b="1" spc="-45" dirty="0">
                <a:latin typeface="Times New Roman"/>
                <a:cs typeface="Times New Roman"/>
              </a:rPr>
              <a:t> </a:t>
            </a:r>
            <a:r>
              <a:rPr sz="1089" b="1" spc="-5" dirty="0">
                <a:latin typeface="Times New Roman"/>
                <a:cs typeface="Times New Roman"/>
              </a:rPr>
              <a:t>L'EXERCICE</a:t>
            </a:r>
            <a:endParaRPr sz="1089">
              <a:latin typeface="Times New Roman"/>
              <a:cs typeface="Times New Roman"/>
            </a:endParaRPr>
          </a:p>
        </p:txBody>
      </p:sp>
      <p:sp>
        <p:nvSpPr>
          <p:cNvPr id="23" name="object 23"/>
          <p:cNvSpPr txBox="1"/>
          <p:nvPr/>
        </p:nvSpPr>
        <p:spPr>
          <a:xfrm>
            <a:off x="2760256" y="1092669"/>
            <a:ext cx="726717"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N</a:t>
            </a:r>
            <a:r>
              <a:rPr sz="1634" b="1" dirty="0">
                <a:solidFill>
                  <a:srgbClr val="FFFFFF"/>
                </a:solidFill>
                <a:latin typeface="Times New Roman"/>
                <a:cs typeface="Times New Roman"/>
              </a:rPr>
              <a:t>O</a:t>
            </a:r>
            <a:r>
              <a:rPr sz="1634" b="1" spc="-5" dirty="0">
                <a:solidFill>
                  <a:srgbClr val="FFFFFF"/>
                </a:solidFill>
                <a:latin typeface="Times New Roman"/>
                <a:cs typeface="Times New Roman"/>
              </a:rPr>
              <a:t>TE</a:t>
            </a:r>
            <a:r>
              <a:rPr sz="1634" b="1" dirty="0">
                <a:solidFill>
                  <a:srgbClr val="FFFFFF"/>
                </a:solidFill>
                <a:latin typeface="Times New Roman"/>
                <a:cs typeface="Times New Roman"/>
              </a:rPr>
              <a:t>S</a:t>
            </a:r>
            <a:endParaRPr sz="1634">
              <a:latin typeface="Times New Roman"/>
              <a:cs typeface="Times New Roman"/>
            </a:endParaRPr>
          </a:p>
        </p:txBody>
      </p:sp>
      <p:sp>
        <p:nvSpPr>
          <p:cNvPr id="24" name="object 24"/>
          <p:cNvSpPr/>
          <p:nvPr/>
        </p:nvSpPr>
        <p:spPr>
          <a:xfrm>
            <a:off x="2360989" y="979252"/>
            <a:ext cx="7206085" cy="496542"/>
          </a:xfrm>
          <a:prstGeom prst="rect">
            <a:avLst/>
          </a:prstGeom>
          <a:blipFill>
            <a:blip r:embed="rId4" cstate="print"/>
            <a:stretch>
              <a:fillRect/>
            </a:stretch>
          </a:blipFill>
        </p:spPr>
        <p:txBody>
          <a:bodyPr wrap="square" lIns="0" tIns="0" rIns="0" bIns="0" rtlCol="0"/>
          <a:lstStyle/>
          <a:p>
            <a:endParaRPr sz="1634"/>
          </a:p>
        </p:txBody>
      </p:sp>
      <p:sp>
        <p:nvSpPr>
          <p:cNvPr id="25" name="object 25"/>
          <p:cNvSpPr txBox="1"/>
          <p:nvPr/>
        </p:nvSpPr>
        <p:spPr>
          <a:xfrm>
            <a:off x="6141998" y="1092669"/>
            <a:ext cx="1151452"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INTITULE</a:t>
            </a:r>
            <a:r>
              <a:rPr sz="1634" b="1" dirty="0">
                <a:solidFill>
                  <a:srgbClr val="FFFFFF"/>
                </a:solidFill>
                <a:latin typeface="Times New Roman"/>
                <a:cs typeface="Times New Roman"/>
              </a:rPr>
              <a:t>S</a:t>
            </a:r>
            <a:endParaRPr sz="1634">
              <a:latin typeface="Times New Roman"/>
              <a:cs typeface="Times New Roman"/>
            </a:endParaRPr>
          </a:p>
        </p:txBody>
      </p:sp>
      <p:sp>
        <p:nvSpPr>
          <p:cNvPr id="26" name="Espace réservé de la date 25"/>
          <p:cNvSpPr>
            <a:spLocks noGrp="1"/>
          </p:cNvSpPr>
          <p:nvPr>
            <p:ph type="dt" sz="half" idx="10"/>
          </p:nvPr>
        </p:nvSpPr>
        <p:spPr/>
        <p:txBody>
          <a:bodyPr/>
          <a:lstStyle/>
          <a:p>
            <a:fld id="{B6F8C89B-9CE3-48C4-A805-7D27C7C82DBB}" type="datetime1">
              <a:rPr lang="fr-FR" smtClean="0"/>
              <a:pPr/>
              <a:t>06/03/2019</a:t>
            </a:fld>
            <a:endParaRPr lang="en-US" dirty="0"/>
          </a:p>
        </p:txBody>
      </p:sp>
      <p:sp>
        <p:nvSpPr>
          <p:cNvPr id="27" name="Espace réservé du numéro de diapositive 26"/>
          <p:cNvSpPr>
            <a:spLocks noGrp="1"/>
          </p:cNvSpPr>
          <p:nvPr>
            <p:ph type="sldNum" sz="quarter" idx="12"/>
          </p:nvPr>
        </p:nvSpPr>
        <p:spPr/>
        <p:txBody>
          <a:bodyPr/>
          <a:lstStyle/>
          <a:p>
            <a:fld id="{D57F1E4F-1CFF-5643-939E-217C01CDF565}" type="slidenum">
              <a:rPr lang="en-US" smtClean="0"/>
              <a:pPr/>
              <a:t>236</a:t>
            </a:fld>
            <a:endParaRPr lang="en-US" dirty="0"/>
          </a:p>
        </p:txBody>
      </p:sp>
    </p:spTree>
    <p:extLst>
      <p:ext uri="{BB962C8B-B14F-4D97-AF65-F5344CB8AC3E}">
        <p14:creationId xmlns:p14="http://schemas.microsoft.com/office/powerpoint/2010/main" xmlns="" val="729934125"/>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413548" y="334716"/>
            <a:ext cx="7273860" cy="492393"/>
          </a:xfrm>
          <a:prstGeom prst="rect">
            <a:avLst/>
          </a:prstGeom>
          <a:blipFill>
            <a:blip r:embed="rId2" cstate="print"/>
            <a:stretch>
              <a:fillRect/>
            </a:stretch>
          </a:blipFill>
        </p:spPr>
        <p:txBody>
          <a:bodyPr wrap="square" lIns="0" tIns="0" rIns="0" bIns="0" rtlCol="0"/>
          <a:lstStyle/>
          <a:p>
            <a:endParaRPr sz="1634"/>
          </a:p>
        </p:txBody>
      </p:sp>
      <p:sp>
        <p:nvSpPr>
          <p:cNvPr id="4" name="object 4"/>
          <p:cNvSpPr txBox="1">
            <a:spLocks noGrp="1"/>
          </p:cNvSpPr>
          <p:nvPr>
            <p:ph type="title"/>
          </p:nvPr>
        </p:nvSpPr>
        <p:spPr>
          <a:xfrm>
            <a:off x="3596776" y="566419"/>
            <a:ext cx="8087918" cy="335156"/>
          </a:xfrm>
          <a:prstGeom prst="rect">
            <a:avLst/>
          </a:prstGeom>
        </p:spPr>
        <p:txBody>
          <a:bodyPr vert="horz" wrap="square" lIns="0" tIns="0" rIns="0" bIns="0" rtlCol="0" anchor="t">
            <a:spAutoFit/>
          </a:bodyPr>
          <a:lstStyle/>
          <a:p>
            <a:pPr marL="1949711"/>
            <a:r>
              <a:rPr sz="2178" spc="-5" dirty="0"/>
              <a:t>Liste des Notes</a:t>
            </a:r>
            <a:r>
              <a:rPr sz="2178" spc="-77" dirty="0"/>
              <a:t> </a:t>
            </a:r>
            <a:r>
              <a:rPr sz="2178" dirty="0"/>
              <a:t>annexes</a:t>
            </a:r>
            <a:endParaRPr sz="2178"/>
          </a:p>
        </p:txBody>
      </p:sp>
      <p:sp>
        <p:nvSpPr>
          <p:cNvPr id="5" name="object 5"/>
          <p:cNvSpPr/>
          <p:nvPr/>
        </p:nvSpPr>
        <p:spPr>
          <a:xfrm>
            <a:off x="2162973" y="2633241"/>
            <a:ext cx="7925770" cy="2198247"/>
          </a:xfrm>
          <a:prstGeom prst="rect">
            <a:avLst/>
          </a:prstGeom>
          <a:blipFill>
            <a:blip r:embed="rId3" cstate="print"/>
            <a:stretch>
              <a:fillRect/>
            </a:stretch>
          </a:blipFill>
        </p:spPr>
        <p:txBody>
          <a:bodyPr wrap="square" lIns="0" tIns="0" rIns="0" bIns="0" rtlCol="0"/>
          <a:lstStyle/>
          <a:p>
            <a:endParaRPr sz="1634"/>
          </a:p>
        </p:txBody>
      </p:sp>
      <p:sp>
        <p:nvSpPr>
          <p:cNvPr id="6" name="object 6"/>
          <p:cNvSpPr txBox="1"/>
          <p:nvPr/>
        </p:nvSpPr>
        <p:spPr>
          <a:xfrm>
            <a:off x="2649607" y="2710465"/>
            <a:ext cx="775127"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33</a:t>
            </a:r>
            <a:endParaRPr sz="1452">
              <a:latin typeface="Times New Roman"/>
              <a:cs typeface="Times New Roman"/>
            </a:endParaRPr>
          </a:p>
        </p:txBody>
      </p:sp>
      <p:sp>
        <p:nvSpPr>
          <p:cNvPr id="7" name="object 7"/>
          <p:cNvSpPr txBox="1"/>
          <p:nvPr/>
        </p:nvSpPr>
        <p:spPr>
          <a:xfrm>
            <a:off x="3949744" y="2694328"/>
            <a:ext cx="2619871" cy="167610"/>
          </a:xfrm>
          <a:prstGeom prst="rect">
            <a:avLst/>
          </a:prstGeom>
        </p:spPr>
        <p:txBody>
          <a:bodyPr vert="horz" wrap="square" lIns="0" tIns="0" rIns="0" bIns="0" rtlCol="0">
            <a:spAutoFit/>
          </a:bodyPr>
          <a:lstStyle/>
          <a:p>
            <a:pPr marL="11527"/>
            <a:r>
              <a:rPr sz="1089" b="1" spc="-18" dirty="0">
                <a:latin typeface="Times New Roman"/>
                <a:cs typeface="Times New Roman"/>
              </a:rPr>
              <a:t>ACHATS</a:t>
            </a:r>
            <a:r>
              <a:rPr sz="1089" b="1" spc="-32" dirty="0">
                <a:latin typeface="Times New Roman"/>
                <a:cs typeface="Times New Roman"/>
              </a:rPr>
              <a:t> </a:t>
            </a:r>
            <a:r>
              <a:rPr sz="1089" b="1" spc="-5" dirty="0">
                <a:latin typeface="Times New Roman"/>
                <a:cs typeface="Times New Roman"/>
              </a:rPr>
              <a:t>DESTINES</a:t>
            </a:r>
            <a:r>
              <a:rPr sz="1089" b="1" spc="-103" dirty="0">
                <a:latin typeface="Times New Roman"/>
                <a:cs typeface="Times New Roman"/>
              </a:rPr>
              <a:t> </a:t>
            </a:r>
            <a:r>
              <a:rPr sz="1089" b="1" dirty="0">
                <a:latin typeface="Times New Roman"/>
                <a:cs typeface="Times New Roman"/>
              </a:rPr>
              <a:t>A</a:t>
            </a:r>
            <a:r>
              <a:rPr sz="1089" b="1" spc="-68" dirty="0">
                <a:latin typeface="Times New Roman"/>
                <a:cs typeface="Times New Roman"/>
              </a:rPr>
              <a:t> </a:t>
            </a:r>
            <a:r>
              <a:rPr sz="1089" b="1" dirty="0">
                <a:latin typeface="Times New Roman"/>
                <a:cs typeface="Times New Roman"/>
              </a:rPr>
              <a:t>LA</a:t>
            </a:r>
            <a:r>
              <a:rPr sz="1089" b="1" spc="-77" dirty="0">
                <a:latin typeface="Times New Roman"/>
                <a:cs typeface="Times New Roman"/>
              </a:rPr>
              <a:t> </a:t>
            </a:r>
            <a:r>
              <a:rPr sz="1089" b="1" spc="-5" dirty="0">
                <a:latin typeface="Times New Roman"/>
                <a:cs typeface="Times New Roman"/>
              </a:rPr>
              <a:t>PRODUCTION</a:t>
            </a:r>
            <a:endParaRPr sz="1089">
              <a:latin typeface="Times New Roman"/>
              <a:cs typeface="Times New Roman"/>
            </a:endParaRPr>
          </a:p>
        </p:txBody>
      </p:sp>
      <p:sp>
        <p:nvSpPr>
          <p:cNvPr id="8" name="object 8"/>
          <p:cNvSpPr txBox="1"/>
          <p:nvPr/>
        </p:nvSpPr>
        <p:spPr>
          <a:xfrm>
            <a:off x="2649607" y="3169663"/>
            <a:ext cx="775127"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34</a:t>
            </a:r>
            <a:endParaRPr sz="1452">
              <a:latin typeface="Times New Roman"/>
              <a:cs typeface="Times New Roman"/>
            </a:endParaRPr>
          </a:p>
        </p:txBody>
      </p:sp>
      <p:sp>
        <p:nvSpPr>
          <p:cNvPr id="9" name="object 9"/>
          <p:cNvSpPr txBox="1"/>
          <p:nvPr/>
        </p:nvSpPr>
        <p:spPr>
          <a:xfrm>
            <a:off x="3949744" y="3333332"/>
            <a:ext cx="4540111" cy="167610"/>
          </a:xfrm>
          <a:prstGeom prst="rect">
            <a:avLst/>
          </a:prstGeom>
        </p:spPr>
        <p:txBody>
          <a:bodyPr vert="horz" wrap="square" lIns="0" tIns="0" rIns="0" bIns="0" rtlCol="0">
            <a:spAutoFit/>
          </a:bodyPr>
          <a:lstStyle/>
          <a:p>
            <a:pPr marL="11527"/>
            <a:r>
              <a:rPr sz="1089" b="1" spc="-5" dirty="0">
                <a:latin typeface="Times New Roman"/>
                <a:cs typeface="Times New Roman"/>
              </a:rPr>
              <a:t>FICHE DE SYNTHESE DES </a:t>
            </a:r>
            <a:r>
              <a:rPr sz="1089" b="1" spc="-14" dirty="0">
                <a:latin typeface="Times New Roman"/>
                <a:cs typeface="Times New Roman"/>
              </a:rPr>
              <a:t>PRINCIPAUX INDICATEURS</a:t>
            </a:r>
            <a:r>
              <a:rPr sz="1089" b="1" spc="-18" dirty="0">
                <a:latin typeface="Times New Roman"/>
                <a:cs typeface="Times New Roman"/>
              </a:rPr>
              <a:t> </a:t>
            </a:r>
            <a:r>
              <a:rPr sz="1089" b="1" spc="-5" dirty="0">
                <a:latin typeface="Times New Roman"/>
                <a:cs typeface="Times New Roman"/>
              </a:rPr>
              <a:t>FINANCIERS</a:t>
            </a:r>
            <a:endParaRPr sz="1089">
              <a:latin typeface="Times New Roman"/>
              <a:cs typeface="Times New Roman"/>
            </a:endParaRPr>
          </a:p>
        </p:txBody>
      </p:sp>
      <p:sp>
        <p:nvSpPr>
          <p:cNvPr id="10" name="object 10"/>
          <p:cNvSpPr txBox="1"/>
          <p:nvPr/>
        </p:nvSpPr>
        <p:spPr>
          <a:xfrm>
            <a:off x="2649607" y="3962194"/>
            <a:ext cx="775127"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35</a:t>
            </a:r>
            <a:endParaRPr sz="1452">
              <a:latin typeface="Times New Roman"/>
              <a:cs typeface="Times New Roman"/>
            </a:endParaRPr>
          </a:p>
        </p:txBody>
      </p:sp>
      <p:sp>
        <p:nvSpPr>
          <p:cNvPr id="11" name="object 11"/>
          <p:cNvSpPr txBox="1"/>
          <p:nvPr/>
        </p:nvSpPr>
        <p:spPr>
          <a:xfrm>
            <a:off x="3949745" y="3793913"/>
            <a:ext cx="5520402" cy="360868"/>
          </a:xfrm>
          <a:prstGeom prst="rect">
            <a:avLst/>
          </a:prstGeom>
        </p:spPr>
        <p:txBody>
          <a:bodyPr vert="horz" wrap="square" lIns="0" tIns="0" rIns="0" bIns="0" rtlCol="0">
            <a:spAutoFit/>
          </a:bodyPr>
          <a:lstStyle/>
          <a:p>
            <a:pPr marL="11527"/>
            <a:r>
              <a:rPr sz="1089" b="1" dirty="0">
                <a:latin typeface="Times New Roman"/>
                <a:cs typeface="Times New Roman"/>
              </a:rPr>
              <a:t>LISTE </a:t>
            </a:r>
            <a:r>
              <a:rPr sz="1089" b="1" spc="-5" dirty="0">
                <a:latin typeface="Times New Roman"/>
                <a:cs typeface="Times New Roman"/>
              </a:rPr>
              <a:t>DES </a:t>
            </a:r>
            <a:r>
              <a:rPr sz="1089" b="1" spc="-14" dirty="0">
                <a:latin typeface="Times New Roman"/>
                <a:cs typeface="Times New Roman"/>
              </a:rPr>
              <a:t>INFORMATIONS </a:t>
            </a:r>
            <a:r>
              <a:rPr sz="1089" b="1" spc="-5" dirty="0">
                <a:latin typeface="Times New Roman"/>
                <a:cs typeface="Times New Roman"/>
              </a:rPr>
              <a:t>SOCIALES, </a:t>
            </a:r>
            <a:r>
              <a:rPr sz="1089" b="1" spc="-9" dirty="0">
                <a:latin typeface="Times New Roman"/>
                <a:cs typeface="Times New Roman"/>
              </a:rPr>
              <a:t>ENVIRONNEMENTALES </a:t>
            </a:r>
            <a:r>
              <a:rPr sz="1089" b="1" dirty="0">
                <a:latin typeface="Times New Roman"/>
                <a:cs typeface="Times New Roman"/>
              </a:rPr>
              <a:t>ET </a:t>
            </a:r>
            <a:r>
              <a:rPr sz="1089" b="1" spc="-9" dirty="0">
                <a:latin typeface="Times New Roman"/>
                <a:cs typeface="Times New Roman"/>
              </a:rPr>
              <a:t>SOCIETALES</a:t>
            </a:r>
            <a:r>
              <a:rPr sz="1089" b="1" spc="-163" dirty="0">
                <a:latin typeface="Times New Roman"/>
                <a:cs typeface="Times New Roman"/>
              </a:rPr>
              <a:t> </a:t>
            </a:r>
            <a:r>
              <a:rPr sz="1089" b="1" dirty="0">
                <a:latin typeface="Times New Roman"/>
                <a:cs typeface="Times New Roman"/>
              </a:rPr>
              <a:t>A</a:t>
            </a:r>
            <a:endParaRPr sz="1089">
              <a:latin typeface="Times New Roman"/>
              <a:cs typeface="Times New Roman"/>
            </a:endParaRPr>
          </a:p>
          <a:p>
            <a:pPr marL="11527">
              <a:spcBef>
                <a:spcPts val="195"/>
              </a:spcBef>
            </a:pPr>
            <a:r>
              <a:rPr sz="1089" b="1" spc="-5" dirty="0">
                <a:latin typeface="Times New Roman"/>
                <a:cs typeface="Times New Roman"/>
              </a:rPr>
              <a:t>FOURNIR </a:t>
            </a:r>
            <a:r>
              <a:rPr sz="1089" b="1" spc="-5" dirty="0">
                <a:solidFill>
                  <a:srgbClr val="C00000"/>
                </a:solidFill>
                <a:latin typeface="Times New Roman"/>
                <a:cs typeface="Times New Roman"/>
              </a:rPr>
              <a:t>(</a:t>
            </a:r>
            <a:r>
              <a:rPr sz="1089" b="1" spc="-5" dirty="0">
                <a:solidFill>
                  <a:srgbClr val="C00000"/>
                </a:solidFill>
                <a:latin typeface="Calibri"/>
                <a:cs typeface="Calibri"/>
              </a:rPr>
              <a:t>Note obligatoire </a:t>
            </a:r>
            <a:r>
              <a:rPr sz="1089" b="1" dirty="0">
                <a:solidFill>
                  <a:srgbClr val="C00000"/>
                </a:solidFill>
                <a:latin typeface="Calibri"/>
                <a:cs typeface="Calibri"/>
              </a:rPr>
              <a:t>pour les </a:t>
            </a:r>
            <a:r>
              <a:rPr sz="1089" b="1" spc="-5" dirty="0">
                <a:solidFill>
                  <a:srgbClr val="C00000"/>
                </a:solidFill>
                <a:latin typeface="Calibri"/>
                <a:cs typeface="Calibri"/>
              </a:rPr>
              <a:t>entités </a:t>
            </a:r>
            <a:r>
              <a:rPr sz="1089" b="1" spc="-14" dirty="0">
                <a:solidFill>
                  <a:srgbClr val="C00000"/>
                </a:solidFill>
                <a:latin typeface="Calibri"/>
                <a:cs typeface="Calibri"/>
              </a:rPr>
              <a:t>ayant </a:t>
            </a:r>
            <a:r>
              <a:rPr sz="1089" b="1" dirty="0">
                <a:solidFill>
                  <a:srgbClr val="C00000"/>
                </a:solidFill>
                <a:latin typeface="Calibri"/>
                <a:cs typeface="Calibri"/>
              </a:rPr>
              <a:t>un </a:t>
            </a:r>
            <a:r>
              <a:rPr sz="1089" b="1" spc="-9" dirty="0">
                <a:solidFill>
                  <a:srgbClr val="C00000"/>
                </a:solidFill>
                <a:latin typeface="Calibri"/>
                <a:cs typeface="Calibri"/>
              </a:rPr>
              <a:t>effectif </a:t>
            </a:r>
            <a:r>
              <a:rPr sz="1089" b="1" dirty="0">
                <a:solidFill>
                  <a:srgbClr val="C00000"/>
                </a:solidFill>
                <a:latin typeface="Calibri"/>
                <a:cs typeface="Calibri"/>
              </a:rPr>
              <a:t>de plus de 250</a:t>
            </a:r>
            <a:r>
              <a:rPr sz="1089" b="1" spc="14" dirty="0">
                <a:solidFill>
                  <a:srgbClr val="C00000"/>
                </a:solidFill>
                <a:latin typeface="Calibri"/>
                <a:cs typeface="Calibri"/>
              </a:rPr>
              <a:t> </a:t>
            </a:r>
            <a:r>
              <a:rPr sz="1089" b="1" spc="-5" dirty="0">
                <a:solidFill>
                  <a:srgbClr val="C00000"/>
                </a:solidFill>
                <a:latin typeface="Calibri"/>
                <a:cs typeface="Calibri"/>
              </a:rPr>
              <a:t>salariés)</a:t>
            </a:r>
            <a:endParaRPr sz="1089">
              <a:latin typeface="Calibri"/>
              <a:cs typeface="Calibri"/>
            </a:endParaRPr>
          </a:p>
        </p:txBody>
      </p:sp>
      <p:sp>
        <p:nvSpPr>
          <p:cNvPr id="12" name="object 12"/>
          <p:cNvSpPr txBox="1"/>
          <p:nvPr/>
        </p:nvSpPr>
        <p:spPr>
          <a:xfrm>
            <a:off x="2649607" y="4425540"/>
            <a:ext cx="775127" cy="223459"/>
          </a:xfrm>
          <a:prstGeom prst="rect">
            <a:avLst/>
          </a:prstGeom>
        </p:spPr>
        <p:txBody>
          <a:bodyPr vert="horz" wrap="square" lIns="0" tIns="0" rIns="0" bIns="0" rtlCol="0">
            <a:spAutoFit/>
          </a:bodyPr>
          <a:lstStyle/>
          <a:p>
            <a:pPr marL="11527"/>
            <a:r>
              <a:rPr sz="1452" b="1" spc="-9" dirty="0">
                <a:solidFill>
                  <a:srgbClr val="FFFFFF"/>
                </a:solidFill>
                <a:latin typeface="Times New Roman"/>
                <a:cs typeface="Times New Roman"/>
              </a:rPr>
              <a:t>NOTE</a:t>
            </a:r>
            <a:r>
              <a:rPr sz="1452" b="1" spc="-86" dirty="0">
                <a:solidFill>
                  <a:srgbClr val="FFFFFF"/>
                </a:solidFill>
                <a:latin typeface="Times New Roman"/>
                <a:cs typeface="Times New Roman"/>
              </a:rPr>
              <a:t> </a:t>
            </a:r>
            <a:r>
              <a:rPr sz="1452" b="1" dirty="0">
                <a:solidFill>
                  <a:srgbClr val="FFFFFF"/>
                </a:solidFill>
                <a:latin typeface="Times New Roman"/>
                <a:cs typeface="Times New Roman"/>
              </a:rPr>
              <a:t>36</a:t>
            </a:r>
            <a:endParaRPr sz="1452">
              <a:latin typeface="Times New Roman"/>
              <a:cs typeface="Times New Roman"/>
            </a:endParaRPr>
          </a:p>
        </p:txBody>
      </p:sp>
      <p:sp>
        <p:nvSpPr>
          <p:cNvPr id="13" name="object 13"/>
          <p:cNvSpPr txBox="1"/>
          <p:nvPr/>
        </p:nvSpPr>
        <p:spPr>
          <a:xfrm>
            <a:off x="3949744" y="4409404"/>
            <a:ext cx="1371600" cy="167610"/>
          </a:xfrm>
          <a:prstGeom prst="rect">
            <a:avLst/>
          </a:prstGeom>
        </p:spPr>
        <p:txBody>
          <a:bodyPr vert="horz" wrap="square" lIns="0" tIns="0" rIns="0" bIns="0" rtlCol="0">
            <a:spAutoFit/>
          </a:bodyPr>
          <a:lstStyle/>
          <a:p>
            <a:pPr marL="11527"/>
            <a:r>
              <a:rPr sz="1089" b="1" spc="-14" dirty="0">
                <a:latin typeface="Times New Roman"/>
                <a:cs typeface="Times New Roman"/>
              </a:rPr>
              <a:t>TABLES </a:t>
            </a:r>
            <a:r>
              <a:rPr sz="1089" b="1" spc="-5" dirty="0">
                <a:latin typeface="Times New Roman"/>
                <a:cs typeface="Times New Roman"/>
              </a:rPr>
              <a:t>DES</a:t>
            </a:r>
            <a:r>
              <a:rPr sz="1089" b="1" spc="-95" dirty="0">
                <a:latin typeface="Times New Roman"/>
                <a:cs typeface="Times New Roman"/>
              </a:rPr>
              <a:t> </a:t>
            </a:r>
            <a:r>
              <a:rPr sz="1089" b="1" spc="-5" dirty="0">
                <a:latin typeface="Times New Roman"/>
                <a:cs typeface="Times New Roman"/>
              </a:rPr>
              <a:t>CODES</a:t>
            </a:r>
            <a:endParaRPr sz="1089">
              <a:latin typeface="Times New Roman"/>
              <a:cs typeface="Times New Roman"/>
            </a:endParaRPr>
          </a:p>
        </p:txBody>
      </p:sp>
      <p:sp>
        <p:nvSpPr>
          <p:cNvPr id="14" name="object 14"/>
          <p:cNvSpPr/>
          <p:nvPr/>
        </p:nvSpPr>
        <p:spPr>
          <a:xfrm>
            <a:off x="2428763" y="930844"/>
            <a:ext cx="1517288" cy="499308"/>
          </a:xfrm>
          <a:prstGeom prst="rect">
            <a:avLst/>
          </a:prstGeom>
          <a:blipFill>
            <a:blip r:embed="rId4" cstate="print"/>
            <a:stretch>
              <a:fillRect/>
            </a:stretch>
          </a:blipFill>
        </p:spPr>
        <p:txBody>
          <a:bodyPr wrap="square" lIns="0" tIns="0" rIns="0" bIns="0" rtlCol="0"/>
          <a:lstStyle/>
          <a:p>
            <a:endParaRPr sz="1634"/>
          </a:p>
        </p:txBody>
      </p:sp>
      <p:sp>
        <p:nvSpPr>
          <p:cNvPr id="15" name="object 15"/>
          <p:cNvSpPr txBox="1"/>
          <p:nvPr/>
        </p:nvSpPr>
        <p:spPr>
          <a:xfrm>
            <a:off x="2825263" y="1045643"/>
            <a:ext cx="726717"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N</a:t>
            </a:r>
            <a:r>
              <a:rPr sz="1634" b="1" dirty="0">
                <a:solidFill>
                  <a:srgbClr val="FFFFFF"/>
                </a:solidFill>
                <a:latin typeface="Times New Roman"/>
                <a:cs typeface="Times New Roman"/>
              </a:rPr>
              <a:t>O</a:t>
            </a:r>
            <a:r>
              <a:rPr sz="1634" b="1" spc="-5" dirty="0">
                <a:solidFill>
                  <a:srgbClr val="FFFFFF"/>
                </a:solidFill>
                <a:latin typeface="Times New Roman"/>
                <a:cs typeface="Times New Roman"/>
              </a:rPr>
              <a:t>TE</a:t>
            </a:r>
            <a:r>
              <a:rPr sz="1634" b="1" dirty="0">
                <a:solidFill>
                  <a:srgbClr val="FFFFFF"/>
                </a:solidFill>
                <a:latin typeface="Times New Roman"/>
                <a:cs typeface="Times New Roman"/>
              </a:rPr>
              <a:t>S</a:t>
            </a:r>
            <a:endParaRPr sz="1634">
              <a:latin typeface="Times New Roman"/>
              <a:cs typeface="Times New Roman"/>
            </a:endParaRPr>
          </a:p>
        </p:txBody>
      </p:sp>
      <p:sp>
        <p:nvSpPr>
          <p:cNvPr id="16" name="object 16"/>
          <p:cNvSpPr/>
          <p:nvPr/>
        </p:nvSpPr>
        <p:spPr>
          <a:xfrm>
            <a:off x="3929453" y="915630"/>
            <a:ext cx="5701246" cy="495158"/>
          </a:xfrm>
          <a:prstGeom prst="rect">
            <a:avLst/>
          </a:prstGeom>
          <a:blipFill>
            <a:blip r:embed="rId5" cstate="print"/>
            <a:stretch>
              <a:fillRect/>
            </a:stretch>
          </a:blipFill>
        </p:spPr>
        <p:txBody>
          <a:bodyPr wrap="square" lIns="0" tIns="0" rIns="0" bIns="0" rtlCol="0"/>
          <a:lstStyle/>
          <a:p>
            <a:endParaRPr sz="1634"/>
          </a:p>
        </p:txBody>
      </p:sp>
      <p:sp>
        <p:nvSpPr>
          <p:cNvPr id="17" name="object 17"/>
          <p:cNvSpPr txBox="1"/>
          <p:nvPr/>
        </p:nvSpPr>
        <p:spPr>
          <a:xfrm>
            <a:off x="6207005" y="1026279"/>
            <a:ext cx="1151452" cy="251479"/>
          </a:xfrm>
          <a:prstGeom prst="rect">
            <a:avLst/>
          </a:prstGeom>
        </p:spPr>
        <p:txBody>
          <a:bodyPr vert="horz" wrap="square" lIns="0" tIns="0" rIns="0" bIns="0" rtlCol="0">
            <a:spAutoFit/>
          </a:bodyPr>
          <a:lstStyle/>
          <a:p>
            <a:pPr marL="11527"/>
            <a:r>
              <a:rPr sz="1634" b="1" spc="-5" dirty="0">
                <a:solidFill>
                  <a:srgbClr val="FFFFFF"/>
                </a:solidFill>
                <a:latin typeface="Times New Roman"/>
                <a:cs typeface="Times New Roman"/>
              </a:rPr>
              <a:t>INTITULE</a:t>
            </a:r>
            <a:r>
              <a:rPr sz="1634" b="1" dirty="0">
                <a:solidFill>
                  <a:srgbClr val="FFFFFF"/>
                </a:solidFill>
                <a:latin typeface="Times New Roman"/>
                <a:cs typeface="Times New Roman"/>
              </a:rPr>
              <a:t>S</a:t>
            </a:r>
            <a:endParaRPr sz="1634">
              <a:latin typeface="Times New Roman"/>
              <a:cs typeface="Times New Roman"/>
            </a:endParaRPr>
          </a:p>
        </p:txBody>
      </p:sp>
      <p:sp>
        <p:nvSpPr>
          <p:cNvPr id="18" name="object 18"/>
          <p:cNvSpPr/>
          <p:nvPr/>
        </p:nvSpPr>
        <p:spPr>
          <a:xfrm>
            <a:off x="5442593" y="1421854"/>
            <a:ext cx="1763486" cy="1134163"/>
          </a:xfrm>
          <a:prstGeom prst="rect">
            <a:avLst/>
          </a:prstGeom>
          <a:blipFill>
            <a:blip r:embed="rId6" cstate="print"/>
            <a:stretch>
              <a:fillRect/>
            </a:stretch>
          </a:blipFill>
        </p:spPr>
        <p:txBody>
          <a:bodyPr wrap="square" lIns="0" tIns="0" rIns="0" bIns="0" rtlCol="0"/>
          <a:lstStyle/>
          <a:p>
            <a:endParaRPr sz="1634"/>
          </a:p>
        </p:txBody>
      </p:sp>
      <p:sp>
        <p:nvSpPr>
          <p:cNvPr id="19" name="object 19"/>
          <p:cNvSpPr txBox="1"/>
          <p:nvPr/>
        </p:nvSpPr>
        <p:spPr>
          <a:xfrm>
            <a:off x="2700546" y="5314529"/>
            <a:ext cx="7247580" cy="956929"/>
          </a:xfrm>
          <a:prstGeom prst="rect">
            <a:avLst/>
          </a:prstGeom>
        </p:spPr>
        <p:txBody>
          <a:bodyPr vert="horz" wrap="square" lIns="0" tIns="0" rIns="0" bIns="0" rtlCol="0">
            <a:spAutoFit/>
          </a:bodyPr>
          <a:lstStyle/>
          <a:p>
            <a:pPr marL="11527" marR="4611"/>
            <a:r>
              <a:rPr sz="1634" b="1" dirty="0">
                <a:latin typeface="Calibri"/>
                <a:cs typeface="Calibri"/>
              </a:rPr>
              <a:t>les </a:t>
            </a:r>
            <a:r>
              <a:rPr sz="1634" b="1" spc="-5" dirty="0">
                <a:latin typeface="Calibri"/>
                <a:cs typeface="Calibri"/>
              </a:rPr>
              <a:t>Notes </a:t>
            </a:r>
            <a:r>
              <a:rPr sz="1634" b="1" spc="-9" dirty="0">
                <a:latin typeface="Calibri"/>
                <a:cs typeface="Calibri"/>
              </a:rPr>
              <a:t>annexes </a:t>
            </a:r>
            <a:r>
              <a:rPr sz="1634" b="1" dirty="0">
                <a:latin typeface="Calibri"/>
                <a:cs typeface="Calibri"/>
              </a:rPr>
              <a:t>non </a:t>
            </a:r>
            <a:r>
              <a:rPr sz="1634" b="1" spc="-9" dirty="0">
                <a:latin typeface="Calibri"/>
                <a:cs typeface="Calibri"/>
              </a:rPr>
              <a:t>documentées </a:t>
            </a:r>
            <a:r>
              <a:rPr sz="1634" b="1" dirty="0">
                <a:latin typeface="Calibri"/>
                <a:cs typeface="Calibri"/>
              </a:rPr>
              <a:t>ne </a:t>
            </a:r>
            <a:r>
              <a:rPr sz="1634" b="1" spc="-5" dirty="0">
                <a:latin typeface="Calibri"/>
                <a:cs typeface="Calibri"/>
              </a:rPr>
              <a:t>doivent </a:t>
            </a:r>
            <a:r>
              <a:rPr sz="1634" b="1" dirty="0">
                <a:latin typeface="Calibri"/>
                <a:cs typeface="Calibri"/>
              </a:rPr>
              <a:t>pas </a:t>
            </a:r>
            <a:r>
              <a:rPr sz="1634" b="1" spc="-9" dirty="0">
                <a:latin typeface="Calibri"/>
                <a:cs typeface="Calibri"/>
              </a:rPr>
              <a:t>être </a:t>
            </a:r>
            <a:r>
              <a:rPr sz="1634" b="1" spc="-5" dirty="0">
                <a:latin typeface="Calibri"/>
                <a:cs typeface="Calibri"/>
              </a:rPr>
              <a:t>jointes </a:t>
            </a:r>
            <a:r>
              <a:rPr sz="1634" b="1" dirty="0">
                <a:latin typeface="Calibri"/>
                <a:cs typeface="Calibri"/>
              </a:rPr>
              <a:t>aux </a:t>
            </a:r>
            <a:r>
              <a:rPr sz="1634" b="1" spc="-9" dirty="0">
                <a:latin typeface="Calibri"/>
                <a:cs typeface="Calibri"/>
              </a:rPr>
              <a:t>états</a:t>
            </a:r>
            <a:r>
              <a:rPr sz="1634" b="1" spc="-182" dirty="0">
                <a:latin typeface="Calibri"/>
                <a:cs typeface="Calibri"/>
              </a:rPr>
              <a:t> </a:t>
            </a:r>
            <a:r>
              <a:rPr sz="1634" b="1" spc="-5" dirty="0">
                <a:latin typeface="Calibri"/>
                <a:cs typeface="Calibri"/>
              </a:rPr>
              <a:t>financiers.  </a:t>
            </a:r>
            <a:r>
              <a:rPr sz="1634" b="1" dirty="0">
                <a:latin typeface="Calibri"/>
                <a:cs typeface="Calibri"/>
              </a:rPr>
              <a:t>Leur </a:t>
            </a:r>
            <a:r>
              <a:rPr sz="1634" b="1" spc="-9" dirty="0">
                <a:latin typeface="Calibri"/>
                <a:cs typeface="Calibri"/>
              </a:rPr>
              <a:t>contenu </a:t>
            </a:r>
            <a:r>
              <a:rPr sz="1634" b="1" dirty="0">
                <a:latin typeface="Calibri"/>
                <a:cs typeface="Calibri"/>
              </a:rPr>
              <a:t>peut </a:t>
            </a:r>
            <a:r>
              <a:rPr sz="1634" b="1" spc="-9" dirty="0">
                <a:latin typeface="Calibri"/>
                <a:cs typeface="Calibri"/>
              </a:rPr>
              <a:t>être </a:t>
            </a:r>
            <a:r>
              <a:rPr sz="1634" b="1" spc="-5" dirty="0">
                <a:latin typeface="Calibri"/>
                <a:cs typeface="Calibri"/>
              </a:rPr>
              <a:t>amélioré </a:t>
            </a:r>
            <a:r>
              <a:rPr sz="1634" b="1" dirty="0">
                <a:latin typeface="Calibri"/>
                <a:cs typeface="Calibri"/>
              </a:rPr>
              <a:t>par les</a:t>
            </a:r>
            <a:r>
              <a:rPr sz="1634" b="1" spc="-109" dirty="0">
                <a:latin typeface="Calibri"/>
                <a:cs typeface="Calibri"/>
              </a:rPr>
              <a:t> </a:t>
            </a:r>
            <a:r>
              <a:rPr sz="1634" b="1" spc="-9" dirty="0">
                <a:latin typeface="Calibri"/>
                <a:cs typeface="Calibri"/>
              </a:rPr>
              <a:t>entités</a:t>
            </a:r>
            <a:endParaRPr sz="1634" dirty="0">
              <a:latin typeface="Calibri"/>
              <a:cs typeface="Calibri"/>
            </a:endParaRPr>
          </a:p>
          <a:p>
            <a:pPr>
              <a:lnSpc>
                <a:spcPct val="100000"/>
              </a:lnSpc>
            </a:pPr>
            <a:endParaRPr sz="1634" dirty="0">
              <a:latin typeface="Times New Roman"/>
              <a:cs typeface="Times New Roman"/>
            </a:endParaRPr>
          </a:p>
          <a:p>
            <a:pPr>
              <a:spcBef>
                <a:spcPts val="23"/>
              </a:spcBef>
            </a:pPr>
            <a:endParaRPr sz="1316" dirty="0">
              <a:latin typeface="Times New Roman"/>
              <a:cs typeface="Times New Roman"/>
            </a:endParaRPr>
          </a:p>
        </p:txBody>
      </p:sp>
      <p:sp>
        <p:nvSpPr>
          <p:cNvPr id="20" name="Espace réservé de la date 19"/>
          <p:cNvSpPr>
            <a:spLocks noGrp="1"/>
          </p:cNvSpPr>
          <p:nvPr>
            <p:ph type="dt" sz="half" idx="10"/>
          </p:nvPr>
        </p:nvSpPr>
        <p:spPr/>
        <p:txBody>
          <a:bodyPr/>
          <a:lstStyle/>
          <a:p>
            <a:fld id="{8EF08B69-29CE-4BB0-8E36-D028FD65856F}" type="datetime1">
              <a:rPr lang="fr-FR" smtClean="0"/>
              <a:pPr/>
              <a:t>06/03/2019</a:t>
            </a:fld>
            <a:endParaRPr lang="en-US" dirty="0"/>
          </a:p>
        </p:txBody>
      </p:sp>
      <p:sp>
        <p:nvSpPr>
          <p:cNvPr id="21" name="Espace réservé du numéro de diapositive 20"/>
          <p:cNvSpPr>
            <a:spLocks noGrp="1"/>
          </p:cNvSpPr>
          <p:nvPr>
            <p:ph type="sldNum" sz="quarter" idx="12"/>
          </p:nvPr>
        </p:nvSpPr>
        <p:spPr/>
        <p:txBody>
          <a:bodyPr/>
          <a:lstStyle/>
          <a:p>
            <a:fld id="{D57F1E4F-1CFF-5643-939E-217C01CDF565}" type="slidenum">
              <a:rPr lang="en-US" smtClean="0"/>
              <a:pPr/>
              <a:t>237</a:t>
            </a:fld>
            <a:endParaRPr lang="en-US" dirty="0"/>
          </a:p>
        </p:txBody>
      </p:sp>
    </p:spTree>
    <p:extLst>
      <p:ext uri="{BB962C8B-B14F-4D97-AF65-F5344CB8AC3E}">
        <p14:creationId xmlns:p14="http://schemas.microsoft.com/office/powerpoint/2010/main" xmlns="" val="373100729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3" y="1076073"/>
            <a:ext cx="390157" cy="333679"/>
          </a:xfrm>
          <a:custGeom>
            <a:avLst/>
            <a:gdLst/>
            <a:ahLst/>
            <a:cxnLst/>
            <a:rect l="l" t="t" r="r" b="b"/>
            <a:pathLst>
              <a:path w="429894" h="367665">
                <a:moveTo>
                  <a:pt x="0" y="0"/>
                </a:moveTo>
                <a:lnTo>
                  <a:pt x="0" y="367283"/>
                </a:lnTo>
                <a:lnTo>
                  <a:pt x="429767" y="367283"/>
                </a:lnTo>
                <a:lnTo>
                  <a:pt x="429767" y="0"/>
                </a:lnTo>
                <a:lnTo>
                  <a:pt x="0" y="0"/>
                </a:lnTo>
                <a:close/>
              </a:path>
            </a:pathLst>
          </a:custGeom>
          <a:solidFill>
            <a:srgbClr val="BDD600"/>
          </a:solidFill>
        </p:spPr>
        <p:txBody>
          <a:bodyPr wrap="square" lIns="0" tIns="0" rIns="0" bIns="0" rtlCol="0"/>
          <a:lstStyle/>
          <a:p>
            <a:endParaRPr sz="1634"/>
          </a:p>
        </p:txBody>
      </p:sp>
      <p:sp>
        <p:nvSpPr>
          <p:cNvPr id="3" name="object 3"/>
          <p:cNvSpPr/>
          <p:nvPr/>
        </p:nvSpPr>
        <p:spPr>
          <a:xfrm>
            <a:off x="1946053" y="1409404"/>
            <a:ext cx="390157" cy="5131398"/>
          </a:xfrm>
          <a:custGeom>
            <a:avLst/>
            <a:gdLst/>
            <a:ahLst/>
            <a:cxnLst/>
            <a:rect l="l" t="t" r="r" b="b"/>
            <a:pathLst>
              <a:path w="429894" h="5654040">
                <a:moveTo>
                  <a:pt x="0" y="0"/>
                </a:moveTo>
                <a:lnTo>
                  <a:pt x="0" y="5654039"/>
                </a:lnTo>
                <a:lnTo>
                  <a:pt x="429767" y="5654039"/>
                </a:lnTo>
                <a:lnTo>
                  <a:pt x="429767" y="0"/>
                </a:lnTo>
                <a:lnTo>
                  <a:pt x="0" y="0"/>
                </a:lnTo>
                <a:close/>
              </a:path>
            </a:pathLst>
          </a:custGeom>
          <a:solidFill>
            <a:srgbClr val="003044"/>
          </a:solidFill>
        </p:spPr>
        <p:txBody>
          <a:bodyPr wrap="square" lIns="0" tIns="0" rIns="0" bIns="0" rtlCol="0"/>
          <a:lstStyle/>
          <a:p>
            <a:endParaRPr sz="1634"/>
          </a:p>
        </p:txBody>
      </p:sp>
      <p:sp>
        <p:nvSpPr>
          <p:cNvPr id="4" name="object 4"/>
          <p:cNvSpPr/>
          <p:nvPr/>
        </p:nvSpPr>
        <p:spPr>
          <a:xfrm>
            <a:off x="2372055" y="1403872"/>
            <a:ext cx="7807747" cy="0"/>
          </a:xfrm>
          <a:custGeom>
            <a:avLst/>
            <a:gdLst/>
            <a:ahLst/>
            <a:cxnLst/>
            <a:rect l="l" t="t" r="r" b="b"/>
            <a:pathLst>
              <a:path w="8602980">
                <a:moveTo>
                  <a:pt x="0" y="0"/>
                </a:moveTo>
                <a:lnTo>
                  <a:pt x="8602979" y="0"/>
                </a:lnTo>
              </a:path>
            </a:pathLst>
          </a:custGeom>
          <a:ln w="24383">
            <a:solidFill>
              <a:srgbClr val="BDD600"/>
            </a:solidFill>
          </a:ln>
        </p:spPr>
        <p:txBody>
          <a:bodyPr wrap="square" lIns="0" tIns="0" rIns="0" bIns="0" rtlCol="0"/>
          <a:lstStyle/>
          <a:p>
            <a:endParaRPr sz="1634"/>
          </a:p>
        </p:txBody>
      </p:sp>
      <p:sp>
        <p:nvSpPr>
          <p:cNvPr id="5" name="object 5"/>
          <p:cNvSpPr/>
          <p:nvPr/>
        </p:nvSpPr>
        <p:spPr>
          <a:xfrm>
            <a:off x="2372055" y="6042877"/>
            <a:ext cx="7807747" cy="0"/>
          </a:xfrm>
          <a:custGeom>
            <a:avLst/>
            <a:gdLst/>
            <a:ahLst/>
            <a:cxnLst/>
            <a:rect l="l" t="t" r="r" b="b"/>
            <a:pathLst>
              <a:path w="8602980">
                <a:moveTo>
                  <a:pt x="0" y="0"/>
                </a:moveTo>
                <a:lnTo>
                  <a:pt x="8602979" y="0"/>
                </a:lnTo>
              </a:path>
            </a:pathLst>
          </a:custGeom>
          <a:ln w="24383">
            <a:solidFill>
              <a:srgbClr val="003044"/>
            </a:solidFill>
          </a:ln>
        </p:spPr>
        <p:txBody>
          <a:bodyPr wrap="square" lIns="0" tIns="0" rIns="0" bIns="0" rtlCol="0"/>
          <a:lstStyle/>
          <a:p>
            <a:endParaRPr sz="1634"/>
          </a:p>
        </p:txBody>
      </p:sp>
      <p:sp>
        <p:nvSpPr>
          <p:cNvPr id="6" name="object 6"/>
          <p:cNvSpPr/>
          <p:nvPr/>
        </p:nvSpPr>
        <p:spPr>
          <a:xfrm>
            <a:off x="2424614" y="477177"/>
            <a:ext cx="5971070" cy="806824"/>
          </a:xfrm>
          <a:custGeom>
            <a:avLst/>
            <a:gdLst/>
            <a:ahLst/>
            <a:cxnLst/>
            <a:rect l="l" t="t" r="r" b="b"/>
            <a:pathLst>
              <a:path w="6579234" h="889000">
                <a:moveTo>
                  <a:pt x="6579104" y="733043"/>
                </a:moveTo>
                <a:lnTo>
                  <a:pt x="6579104" y="155447"/>
                </a:lnTo>
                <a:lnTo>
                  <a:pt x="6576056" y="124967"/>
                </a:lnTo>
                <a:lnTo>
                  <a:pt x="6551672" y="68579"/>
                </a:lnTo>
                <a:lnTo>
                  <a:pt x="6521192" y="35051"/>
                </a:lnTo>
                <a:lnTo>
                  <a:pt x="6483092" y="12191"/>
                </a:lnTo>
                <a:lnTo>
                  <a:pt x="6467852" y="7619"/>
                </a:lnTo>
                <a:lnTo>
                  <a:pt x="6454136" y="3047"/>
                </a:lnTo>
                <a:lnTo>
                  <a:pt x="6437372" y="1523"/>
                </a:lnTo>
                <a:lnTo>
                  <a:pt x="6422132" y="0"/>
                </a:lnTo>
                <a:lnTo>
                  <a:pt x="156971" y="0"/>
                </a:lnTo>
                <a:lnTo>
                  <a:pt x="109727" y="7619"/>
                </a:lnTo>
                <a:lnTo>
                  <a:pt x="68579" y="27431"/>
                </a:lnTo>
                <a:lnTo>
                  <a:pt x="27431" y="70103"/>
                </a:lnTo>
                <a:lnTo>
                  <a:pt x="3047" y="126491"/>
                </a:lnTo>
                <a:lnTo>
                  <a:pt x="0" y="156971"/>
                </a:lnTo>
                <a:lnTo>
                  <a:pt x="0" y="733043"/>
                </a:lnTo>
                <a:lnTo>
                  <a:pt x="1523" y="749807"/>
                </a:lnTo>
                <a:lnTo>
                  <a:pt x="7619" y="780287"/>
                </a:lnTo>
                <a:lnTo>
                  <a:pt x="19811" y="807719"/>
                </a:lnTo>
                <a:lnTo>
                  <a:pt x="25907" y="817473"/>
                </a:lnTo>
                <a:lnTo>
                  <a:pt x="25907" y="143255"/>
                </a:lnTo>
                <a:lnTo>
                  <a:pt x="28955" y="129539"/>
                </a:lnTo>
                <a:lnTo>
                  <a:pt x="42671" y="92963"/>
                </a:lnTo>
                <a:lnTo>
                  <a:pt x="74675" y="54863"/>
                </a:lnTo>
                <a:lnTo>
                  <a:pt x="118871" y="32003"/>
                </a:lnTo>
                <a:lnTo>
                  <a:pt x="131063" y="27431"/>
                </a:lnTo>
                <a:lnTo>
                  <a:pt x="144779" y="25907"/>
                </a:lnTo>
                <a:lnTo>
                  <a:pt x="6435848" y="25907"/>
                </a:lnTo>
                <a:lnTo>
                  <a:pt x="6449564" y="28955"/>
                </a:lnTo>
                <a:lnTo>
                  <a:pt x="6486140" y="41147"/>
                </a:lnTo>
                <a:lnTo>
                  <a:pt x="6524240" y="73151"/>
                </a:lnTo>
                <a:lnTo>
                  <a:pt x="6544052" y="106679"/>
                </a:lnTo>
                <a:lnTo>
                  <a:pt x="6553196" y="143255"/>
                </a:lnTo>
                <a:lnTo>
                  <a:pt x="6553196" y="819911"/>
                </a:lnTo>
                <a:lnTo>
                  <a:pt x="6560816" y="806195"/>
                </a:lnTo>
                <a:lnTo>
                  <a:pt x="6566912" y="792479"/>
                </a:lnTo>
                <a:lnTo>
                  <a:pt x="6571484" y="778763"/>
                </a:lnTo>
                <a:lnTo>
                  <a:pt x="6576056" y="763523"/>
                </a:lnTo>
                <a:lnTo>
                  <a:pt x="6579104" y="733043"/>
                </a:lnTo>
                <a:close/>
              </a:path>
              <a:path w="6579234" h="889000">
                <a:moveTo>
                  <a:pt x="6553196" y="819911"/>
                </a:moveTo>
                <a:lnTo>
                  <a:pt x="6553196" y="746759"/>
                </a:lnTo>
                <a:lnTo>
                  <a:pt x="6550148" y="758951"/>
                </a:lnTo>
                <a:lnTo>
                  <a:pt x="6547100" y="772667"/>
                </a:lnTo>
                <a:lnTo>
                  <a:pt x="6542528" y="784859"/>
                </a:lnTo>
                <a:lnTo>
                  <a:pt x="6515096" y="826007"/>
                </a:lnTo>
                <a:lnTo>
                  <a:pt x="6460232" y="858011"/>
                </a:lnTo>
                <a:lnTo>
                  <a:pt x="6422132" y="864107"/>
                </a:lnTo>
                <a:lnTo>
                  <a:pt x="156971" y="864107"/>
                </a:lnTo>
                <a:lnTo>
                  <a:pt x="129539" y="861059"/>
                </a:lnTo>
                <a:lnTo>
                  <a:pt x="83819" y="841247"/>
                </a:lnTo>
                <a:lnTo>
                  <a:pt x="54863" y="815339"/>
                </a:lnTo>
                <a:lnTo>
                  <a:pt x="32003" y="771143"/>
                </a:lnTo>
                <a:lnTo>
                  <a:pt x="25907" y="745235"/>
                </a:lnTo>
                <a:lnTo>
                  <a:pt x="25907" y="817473"/>
                </a:lnTo>
                <a:lnTo>
                  <a:pt x="57911" y="853439"/>
                </a:lnTo>
                <a:lnTo>
                  <a:pt x="96011" y="876299"/>
                </a:lnTo>
                <a:lnTo>
                  <a:pt x="141731" y="888491"/>
                </a:lnTo>
                <a:lnTo>
                  <a:pt x="6438896" y="888491"/>
                </a:lnTo>
                <a:lnTo>
                  <a:pt x="6484616" y="876299"/>
                </a:lnTo>
                <a:lnTo>
                  <a:pt x="6522716" y="853439"/>
                </a:lnTo>
                <a:lnTo>
                  <a:pt x="6544052" y="832103"/>
                </a:lnTo>
                <a:lnTo>
                  <a:pt x="6553196" y="819911"/>
                </a:lnTo>
                <a:close/>
              </a:path>
            </a:pathLst>
          </a:custGeom>
          <a:solidFill>
            <a:srgbClr val="BDD600"/>
          </a:solidFill>
        </p:spPr>
        <p:txBody>
          <a:bodyPr wrap="square" lIns="0" tIns="0" rIns="0" bIns="0" rtlCol="0"/>
          <a:lstStyle/>
          <a:p>
            <a:endParaRPr sz="1634"/>
          </a:p>
        </p:txBody>
      </p:sp>
      <p:sp>
        <p:nvSpPr>
          <p:cNvPr id="7" name="object 7"/>
          <p:cNvSpPr/>
          <p:nvPr/>
        </p:nvSpPr>
        <p:spPr>
          <a:xfrm>
            <a:off x="4095429" y="3081604"/>
            <a:ext cx="4426002" cy="513140"/>
          </a:xfrm>
          <a:prstGeom prst="rect">
            <a:avLst/>
          </a:prstGeom>
          <a:blipFill>
            <a:blip r:embed="rId2" cstate="print"/>
            <a:stretch>
              <a:fillRect/>
            </a:stretch>
          </a:blipFill>
        </p:spPr>
        <p:txBody>
          <a:bodyPr wrap="square" lIns="0" tIns="0" rIns="0" bIns="0" rtlCol="0"/>
          <a:lstStyle/>
          <a:p>
            <a:endParaRPr sz="1634"/>
          </a:p>
        </p:txBody>
      </p:sp>
      <p:sp>
        <p:nvSpPr>
          <p:cNvPr id="8" name="object 8"/>
          <p:cNvSpPr/>
          <p:nvPr/>
        </p:nvSpPr>
        <p:spPr>
          <a:xfrm>
            <a:off x="4095428" y="1590595"/>
            <a:ext cx="4426003" cy="473029"/>
          </a:xfrm>
          <a:prstGeom prst="rect">
            <a:avLst/>
          </a:prstGeom>
          <a:blipFill>
            <a:blip r:embed="rId3" cstate="print"/>
            <a:stretch>
              <a:fillRect/>
            </a:stretch>
          </a:blipFill>
        </p:spPr>
        <p:txBody>
          <a:bodyPr wrap="square" lIns="0" tIns="0" rIns="0" bIns="0" rtlCol="0"/>
          <a:lstStyle/>
          <a:p>
            <a:endParaRPr sz="1634"/>
          </a:p>
        </p:txBody>
      </p:sp>
      <p:sp>
        <p:nvSpPr>
          <p:cNvPr id="9" name="object 9"/>
          <p:cNvSpPr txBox="1">
            <a:spLocks noGrp="1"/>
          </p:cNvSpPr>
          <p:nvPr>
            <p:ph type="title"/>
          </p:nvPr>
        </p:nvSpPr>
        <p:spPr>
          <a:xfrm>
            <a:off x="5076992" y="1668510"/>
            <a:ext cx="2463117" cy="279307"/>
          </a:xfrm>
          <a:prstGeom prst="rect">
            <a:avLst/>
          </a:prstGeom>
        </p:spPr>
        <p:txBody>
          <a:bodyPr vert="horz" wrap="square" lIns="0" tIns="0" rIns="0" bIns="0" rtlCol="0" anchor="t">
            <a:spAutoFit/>
          </a:bodyPr>
          <a:lstStyle/>
          <a:p>
            <a:pPr marL="11527"/>
            <a:r>
              <a:rPr sz="1815" dirty="0"/>
              <a:t>Analyse de</a:t>
            </a:r>
            <a:r>
              <a:rPr sz="1815" spc="-77" dirty="0"/>
              <a:t> </a:t>
            </a:r>
            <a:r>
              <a:rPr sz="1815" spc="-5" dirty="0"/>
              <a:t>l’activité</a:t>
            </a:r>
            <a:endParaRPr sz="1815"/>
          </a:p>
        </p:txBody>
      </p:sp>
      <p:sp>
        <p:nvSpPr>
          <p:cNvPr id="10" name="object 10"/>
          <p:cNvSpPr/>
          <p:nvPr/>
        </p:nvSpPr>
        <p:spPr>
          <a:xfrm>
            <a:off x="2955733" y="1526970"/>
            <a:ext cx="1189487" cy="1468880"/>
          </a:xfrm>
          <a:prstGeom prst="rect">
            <a:avLst/>
          </a:prstGeom>
          <a:blipFill>
            <a:blip r:embed="rId4" cstate="print"/>
            <a:stretch>
              <a:fillRect/>
            </a:stretch>
          </a:blipFill>
        </p:spPr>
        <p:txBody>
          <a:bodyPr wrap="square" lIns="0" tIns="0" rIns="0" bIns="0" rtlCol="0"/>
          <a:lstStyle/>
          <a:p>
            <a:endParaRPr sz="1634"/>
          </a:p>
        </p:txBody>
      </p:sp>
      <p:sp>
        <p:nvSpPr>
          <p:cNvPr id="11" name="object 11"/>
          <p:cNvSpPr/>
          <p:nvPr/>
        </p:nvSpPr>
        <p:spPr>
          <a:xfrm>
            <a:off x="2952967" y="3896266"/>
            <a:ext cx="1189487" cy="1630705"/>
          </a:xfrm>
          <a:prstGeom prst="rect">
            <a:avLst/>
          </a:prstGeom>
          <a:blipFill>
            <a:blip r:embed="rId5" cstate="print"/>
            <a:stretch>
              <a:fillRect/>
            </a:stretch>
          </a:blipFill>
        </p:spPr>
        <p:txBody>
          <a:bodyPr wrap="square" lIns="0" tIns="0" rIns="0" bIns="0" rtlCol="0"/>
          <a:lstStyle/>
          <a:p>
            <a:endParaRPr sz="1634"/>
          </a:p>
        </p:txBody>
      </p:sp>
      <p:sp>
        <p:nvSpPr>
          <p:cNvPr id="12" name="object 12"/>
          <p:cNvSpPr/>
          <p:nvPr/>
        </p:nvSpPr>
        <p:spPr>
          <a:xfrm>
            <a:off x="2485472" y="3030429"/>
            <a:ext cx="1225449" cy="831258"/>
          </a:xfrm>
          <a:prstGeom prst="rect">
            <a:avLst/>
          </a:prstGeom>
          <a:blipFill>
            <a:blip r:embed="rId6" cstate="print"/>
            <a:stretch>
              <a:fillRect/>
            </a:stretch>
          </a:blipFill>
        </p:spPr>
        <p:txBody>
          <a:bodyPr wrap="square" lIns="0" tIns="0" rIns="0" bIns="0" rtlCol="0"/>
          <a:lstStyle/>
          <a:p>
            <a:endParaRPr sz="1634"/>
          </a:p>
        </p:txBody>
      </p:sp>
      <p:sp>
        <p:nvSpPr>
          <p:cNvPr id="13" name="object 13"/>
          <p:cNvSpPr/>
          <p:nvPr/>
        </p:nvSpPr>
        <p:spPr>
          <a:xfrm>
            <a:off x="4132772" y="3835409"/>
            <a:ext cx="4388659" cy="752420"/>
          </a:xfrm>
          <a:prstGeom prst="rect">
            <a:avLst/>
          </a:prstGeom>
          <a:blipFill>
            <a:blip r:embed="rId7" cstate="print"/>
            <a:stretch>
              <a:fillRect/>
            </a:stretch>
          </a:blipFill>
        </p:spPr>
        <p:txBody>
          <a:bodyPr wrap="square" lIns="0" tIns="0" rIns="0" bIns="0" rtlCol="0"/>
          <a:lstStyle/>
          <a:p>
            <a:endParaRPr sz="1634"/>
          </a:p>
        </p:txBody>
      </p:sp>
      <p:sp>
        <p:nvSpPr>
          <p:cNvPr id="14" name="object 14"/>
          <p:cNvSpPr/>
          <p:nvPr/>
        </p:nvSpPr>
        <p:spPr>
          <a:xfrm>
            <a:off x="4208843" y="4726142"/>
            <a:ext cx="4312587" cy="751037"/>
          </a:xfrm>
          <a:prstGeom prst="rect">
            <a:avLst/>
          </a:prstGeom>
          <a:blipFill>
            <a:blip r:embed="rId8" cstate="print"/>
            <a:stretch>
              <a:fillRect/>
            </a:stretch>
          </a:blipFill>
        </p:spPr>
        <p:txBody>
          <a:bodyPr wrap="square" lIns="0" tIns="0" rIns="0" bIns="0" rtlCol="0"/>
          <a:lstStyle/>
          <a:p>
            <a:endParaRPr sz="1634"/>
          </a:p>
        </p:txBody>
      </p:sp>
      <p:sp>
        <p:nvSpPr>
          <p:cNvPr id="15" name="object 15"/>
          <p:cNvSpPr/>
          <p:nvPr/>
        </p:nvSpPr>
        <p:spPr>
          <a:xfrm>
            <a:off x="4189480" y="2251730"/>
            <a:ext cx="4331950" cy="464729"/>
          </a:xfrm>
          <a:prstGeom prst="rect">
            <a:avLst/>
          </a:prstGeom>
          <a:blipFill>
            <a:blip r:embed="rId9" cstate="print"/>
            <a:stretch>
              <a:fillRect/>
            </a:stretch>
          </a:blipFill>
        </p:spPr>
        <p:txBody>
          <a:bodyPr wrap="square" lIns="0" tIns="0" rIns="0" bIns="0" rtlCol="0"/>
          <a:lstStyle/>
          <a:p>
            <a:endParaRPr sz="1634"/>
          </a:p>
        </p:txBody>
      </p:sp>
      <p:sp>
        <p:nvSpPr>
          <p:cNvPr id="16" name="object 16"/>
          <p:cNvSpPr txBox="1"/>
          <p:nvPr/>
        </p:nvSpPr>
        <p:spPr>
          <a:xfrm>
            <a:off x="4408942" y="2326877"/>
            <a:ext cx="3798986" cy="3127779"/>
          </a:xfrm>
          <a:prstGeom prst="rect">
            <a:avLst/>
          </a:prstGeom>
        </p:spPr>
        <p:txBody>
          <a:bodyPr vert="horz" wrap="square" lIns="0" tIns="0" rIns="0" bIns="0" rtlCol="0">
            <a:spAutoFit/>
          </a:bodyPr>
          <a:lstStyle/>
          <a:p>
            <a:pPr algn="ctr">
              <a:lnSpc>
                <a:spcPct val="100000"/>
              </a:lnSpc>
            </a:pPr>
            <a:r>
              <a:rPr sz="1815" b="1" dirty="0">
                <a:latin typeface="Bookman Old Style"/>
                <a:cs typeface="Bookman Old Style"/>
              </a:rPr>
              <a:t>Analyse de la</a:t>
            </a:r>
            <a:r>
              <a:rPr sz="1815" b="1" spc="-132" dirty="0">
                <a:latin typeface="Bookman Old Style"/>
                <a:cs typeface="Bookman Old Style"/>
              </a:rPr>
              <a:t> </a:t>
            </a:r>
            <a:r>
              <a:rPr sz="1815" b="1" dirty="0">
                <a:latin typeface="Bookman Old Style"/>
                <a:cs typeface="Bookman Old Style"/>
              </a:rPr>
              <a:t>rentabilité</a:t>
            </a:r>
            <a:endParaRPr sz="1815">
              <a:latin typeface="Bookman Old Style"/>
              <a:cs typeface="Bookman Old Style"/>
            </a:endParaRPr>
          </a:p>
          <a:p>
            <a:pPr>
              <a:lnSpc>
                <a:spcPct val="100000"/>
              </a:lnSpc>
            </a:pPr>
            <a:endParaRPr sz="1815">
              <a:latin typeface="Times New Roman"/>
              <a:cs typeface="Times New Roman"/>
            </a:endParaRPr>
          </a:p>
          <a:p>
            <a:pPr>
              <a:spcBef>
                <a:spcPts val="32"/>
              </a:spcBef>
            </a:pPr>
            <a:endParaRPr sz="2087">
              <a:latin typeface="Times New Roman"/>
              <a:cs typeface="Times New Roman"/>
            </a:endParaRPr>
          </a:p>
          <a:p>
            <a:pPr algn="ctr">
              <a:lnSpc>
                <a:spcPct val="100000"/>
              </a:lnSpc>
            </a:pPr>
            <a:r>
              <a:rPr sz="1815" b="1" dirty="0">
                <a:solidFill>
                  <a:srgbClr val="16365D"/>
                </a:solidFill>
                <a:latin typeface="Bookman Old Style"/>
                <a:cs typeface="Bookman Old Style"/>
              </a:rPr>
              <a:t>Analyse de structure</a:t>
            </a:r>
            <a:r>
              <a:rPr sz="1815" b="1" spc="-118" dirty="0">
                <a:solidFill>
                  <a:srgbClr val="16365D"/>
                </a:solidFill>
                <a:latin typeface="Bookman Old Style"/>
                <a:cs typeface="Bookman Old Style"/>
              </a:rPr>
              <a:t> </a:t>
            </a:r>
            <a:r>
              <a:rPr sz="1815" b="1" dirty="0">
                <a:solidFill>
                  <a:srgbClr val="16365D"/>
                </a:solidFill>
                <a:latin typeface="Bookman Old Style"/>
                <a:cs typeface="Bookman Old Style"/>
              </a:rPr>
              <a:t>financière</a:t>
            </a:r>
            <a:endParaRPr sz="1815">
              <a:latin typeface="Bookman Old Style"/>
              <a:cs typeface="Bookman Old Style"/>
            </a:endParaRPr>
          </a:p>
          <a:p>
            <a:pPr>
              <a:lnSpc>
                <a:spcPct val="100000"/>
              </a:lnSpc>
            </a:pPr>
            <a:endParaRPr sz="1815">
              <a:latin typeface="Times New Roman"/>
              <a:cs typeface="Times New Roman"/>
            </a:endParaRPr>
          </a:p>
          <a:p>
            <a:pPr>
              <a:spcBef>
                <a:spcPts val="14"/>
              </a:spcBef>
            </a:pPr>
            <a:endParaRPr sz="1634">
              <a:latin typeface="Times New Roman"/>
              <a:cs typeface="Times New Roman"/>
            </a:endParaRPr>
          </a:p>
          <a:p>
            <a:pPr marL="223038" marR="175779" algn="ctr">
              <a:lnSpc>
                <a:spcPts val="1960"/>
              </a:lnSpc>
            </a:pPr>
            <a:r>
              <a:rPr sz="1815" b="1" dirty="0">
                <a:solidFill>
                  <a:srgbClr val="FFFFFF"/>
                </a:solidFill>
                <a:latin typeface="Bookman Old Style"/>
                <a:cs typeface="Bookman Old Style"/>
              </a:rPr>
              <a:t>Analyse de la variation de</a:t>
            </a:r>
            <a:r>
              <a:rPr sz="1815" b="1" spc="-145" dirty="0">
                <a:solidFill>
                  <a:srgbClr val="FFFFFF"/>
                </a:solidFill>
                <a:latin typeface="Bookman Old Style"/>
                <a:cs typeface="Bookman Old Style"/>
              </a:rPr>
              <a:t> </a:t>
            </a:r>
            <a:r>
              <a:rPr sz="1815" b="1" dirty="0">
                <a:solidFill>
                  <a:srgbClr val="FFFFFF"/>
                </a:solidFill>
                <a:latin typeface="Bookman Old Style"/>
                <a:cs typeface="Bookman Old Style"/>
              </a:rPr>
              <a:t>la  trésorerie</a:t>
            </a:r>
            <a:endParaRPr sz="1815">
              <a:latin typeface="Bookman Old Style"/>
              <a:cs typeface="Bookman Old Style"/>
            </a:endParaRPr>
          </a:p>
          <a:p>
            <a:pPr>
              <a:spcBef>
                <a:spcPts val="14"/>
              </a:spcBef>
            </a:pPr>
            <a:endParaRPr sz="2677">
              <a:latin typeface="Times New Roman"/>
              <a:cs typeface="Times New Roman"/>
            </a:endParaRPr>
          </a:p>
          <a:p>
            <a:pPr marL="290468" marR="170592" algn="ctr">
              <a:lnSpc>
                <a:spcPts val="1960"/>
              </a:lnSpc>
            </a:pPr>
            <a:r>
              <a:rPr sz="1815" b="1" dirty="0">
                <a:solidFill>
                  <a:srgbClr val="FFFFFF"/>
                </a:solidFill>
                <a:latin typeface="Bookman Old Style"/>
                <a:cs typeface="Bookman Old Style"/>
              </a:rPr>
              <a:t>Analyse de la variation de  l’endettement financier</a:t>
            </a:r>
            <a:r>
              <a:rPr sz="1815" b="1" spc="-95" dirty="0">
                <a:solidFill>
                  <a:srgbClr val="FFFFFF"/>
                </a:solidFill>
                <a:latin typeface="Bookman Old Style"/>
                <a:cs typeface="Bookman Old Style"/>
              </a:rPr>
              <a:t> </a:t>
            </a:r>
            <a:r>
              <a:rPr sz="1815" b="1" dirty="0">
                <a:solidFill>
                  <a:srgbClr val="FFFFFF"/>
                </a:solidFill>
                <a:latin typeface="Bookman Old Style"/>
                <a:cs typeface="Bookman Old Style"/>
              </a:rPr>
              <a:t>net</a:t>
            </a:r>
            <a:endParaRPr sz="1815">
              <a:latin typeface="Bookman Old Style"/>
              <a:cs typeface="Bookman Old Style"/>
            </a:endParaRPr>
          </a:p>
        </p:txBody>
      </p:sp>
      <p:sp>
        <p:nvSpPr>
          <p:cNvPr id="17" name="object 17"/>
          <p:cNvSpPr/>
          <p:nvPr/>
        </p:nvSpPr>
        <p:spPr>
          <a:xfrm>
            <a:off x="3291832" y="2262793"/>
            <a:ext cx="903181" cy="453665"/>
          </a:xfrm>
          <a:prstGeom prst="rect">
            <a:avLst/>
          </a:prstGeom>
          <a:blipFill>
            <a:blip r:embed="rId10" cstate="print"/>
            <a:stretch>
              <a:fillRect/>
            </a:stretch>
          </a:blipFill>
        </p:spPr>
        <p:txBody>
          <a:bodyPr wrap="square" lIns="0" tIns="0" rIns="0" bIns="0" rtlCol="0"/>
          <a:lstStyle/>
          <a:p>
            <a:endParaRPr sz="1634"/>
          </a:p>
        </p:txBody>
      </p:sp>
      <p:sp>
        <p:nvSpPr>
          <p:cNvPr id="18" name="object 18"/>
          <p:cNvSpPr/>
          <p:nvPr/>
        </p:nvSpPr>
        <p:spPr>
          <a:xfrm>
            <a:off x="3733049" y="3136930"/>
            <a:ext cx="378977" cy="457815"/>
          </a:xfrm>
          <a:prstGeom prst="rect">
            <a:avLst/>
          </a:prstGeom>
          <a:blipFill>
            <a:blip r:embed="rId11" cstate="print"/>
            <a:stretch>
              <a:fillRect/>
            </a:stretch>
          </a:blipFill>
        </p:spPr>
        <p:txBody>
          <a:bodyPr wrap="square" lIns="0" tIns="0" rIns="0" bIns="0" rtlCol="0"/>
          <a:lstStyle/>
          <a:p>
            <a:endParaRPr sz="1634"/>
          </a:p>
        </p:txBody>
      </p:sp>
      <p:sp>
        <p:nvSpPr>
          <p:cNvPr id="19" name="object 19"/>
          <p:cNvSpPr/>
          <p:nvPr/>
        </p:nvSpPr>
        <p:spPr>
          <a:xfrm>
            <a:off x="3145220" y="3986169"/>
            <a:ext cx="1076072" cy="453665"/>
          </a:xfrm>
          <a:prstGeom prst="rect">
            <a:avLst/>
          </a:prstGeom>
          <a:blipFill>
            <a:blip r:embed="rId12" cstate="print"/>
            <a:stretch>
              <a:fillRect/>
            </a:stretch>
          </a:blipFill>
        </p:spPr>
        <p:txBody>
          <a:bodyPr wrap="square" lIns="0" tIns="0" rIns="0" bIns="0" rtlCol="0"/>
          <a:lstStyle/>
          <a:p>
            <a:endParaRPr sz="1634"/>
          </a:p>
        </p:txBody>
      </p:sp>
      <p:sp>
        <p:nvSpPr>
          <p:cNvPr id="20" name="object 20"/>
          <p:cNvSpPr/>
          <p:nvPr/>
        </p:nvSpPr>
        <p:spPr>
          <a:xfrm>
            <a:off x="1946053" y="1078838"/>
            <a:ext cx="8298756" cy="0"/>
          </a:xfrm>
          <a:custGeom>
            <a:avLst/>
            <a:gdLst/>
            <a:ahLst/>
            <a:cxnLst/>
            <a:rect l="l" t="t" r="r" b="b"/>
            <a:pathLst>
              <a:path w="9144000">
                <a:moveTo>
                  <a:pt x="0" y="0"/>
                </a:moveTo>
                <a:lnTo>
                  <a:pt x="9143996" y="0"/>
                </a:lnTo>
              </a:path>
            </a:pathLst>
          </a:custGeom>
          <a:ln w="6095">
            <a:solidFill>
              <a:srgbClr val="000000"/>
            </a:solidFill>
          </a:ln>
        </p:spPr>
        <p:txBody>
          <a:bodyPr wrap="square" lIns="0" tIns="0" rIns="0" bIns="0" rtlCol="0"/>
          <a:lstStyle/>
          <a:p>
            <a:endParaRPr sz="1634"/>
          </a:p>
        </p:txBody>
      </p:sp>
      <p:sp>
        <p:nvSpPr>
          <p:cNvPr id="21" name="object 21"/>
          <p:cNvSpPr/>
          <p:nvPr/>
        </p:nvSpPr>
        <p:spPr>
          <a:xfrm>
            <a:off x="1946053" y="484094"/>
            <a:ext cx="8298756" cy="597626"/>
          </a:xfrm>
          <a:custGeom>
            <a:avLst/>
            <a:gdLst/>
            <a:ahLst/>
            <a:cxnLst/>
            <a:rect l="l" t="t" r="r" b="b"/>
            <a:pathLst>
              <a:path w="9144000" h="658494">
                <a:moveTo>
                  <a:pt x="9143996" y="9143"/>
                </a:moveTo>
                <a:lnTo>
                  <a:pt x="9143996" y="0"/>
                </a:lnTo>
                <a:lnTo>
                  <a:pt x="0" y="0"/>
                </a:lnTo>
                <a:lnTo>
                  <a:pt x="0" y="658367"/>
                </a:lnTo>
                <a:lnTo>
                  <a:pt x="0" y="9143"/>
                </a:lnTo>
                <a:lnTo>
                  <a:pt x="6096" y="4571"/>
                </a:lnTo>
                <a:lnTo>
                  <a:pt x="6096" y="9143"/>
                </a:lnTo>
                <a:lnTo>
                  <a:pt x="9139424" y="9143"/>
                </a:lnTo>
                <a:lnTo>
                  <a:pt x="9139424" y="4571"/>
                </a:lnTo>
                <a:lnTo>
                  <a:pt x="9143996" y="9143"/>
                </a:lnTo>
                <a:close/>
              </a:path>
              <a:path w="9144000" h="658494">
                <a:moveTo>
                  <a:pt x="6096" y="9143"/>
                </a:moveTo>
                <a:lnTo>
                  <a:pt x="6096" y="4571"/>
                </a:lnTo>
                <a:lnTo>
                  <a:pt x="0" y="9143"/>
                </a:lnTo>
                <a:lnTo>
                  <a:pt x="6096" y="9143"/>
                </a:lnTo>
                <a:close/>
              </a:path>
              <a:path w="9144000" h="658494">
                <a:moveTo>
                  <a:pt x="6096" y="647699"/>
                </a:moveTo>
                <a:lnTo>
                  <a:pt x="6096" y="9143"/>
                </a:lnTo>
                <a:lnTo>
                  <a:pt x="0" y="9143"/>
                </a:lnTo>
                <a:lnTo>
                  <a:pt x="0" y="647699"/>
                </a:lnTo>
                <a:lnTo>
                  <a:pt x="6096" y="647699"/>
                </a:lnTo>
                <a:close/>
              </a:path>
              <a:path w="9144000" h="658494">
                <a:moveTo>
                  <a:pt x="9139424" y="658367"/>
                </a:moveTo>
                <a:lnTo>
                  <a:pt x="9139424" y="647700"/>
                </a:lnTo>
                <a:lnTo>
                  <a:pt x="0" y="647699"/>
                </a:lnTo>
                <a:lnTo>
                  <a:pt x="6096" y="652271"/>
                </a:lnTo>
                <a:lnTo>
                  <a:pt x="6096" y="658367"/>
                </a:lnTo>
                <a:lnTo>
                  <a:pt x="9139424" y="658367"/>
                </a:lnTo>
                <a:close/>
              </a:path>
              <a:path w="9144000" h="658494">
                <a:moveTo>
                  <a:pt x="6096" y="658367"/>
                </a:moveTo>
                <a:lnTo>
                  <a:pt x="6096" y="652271"/>
                </a:lnTo>
                <a:lnTo>
                  <a:pt x="0" y="647699"/>
                </a:lnTo>
                <a:lnTo>
                  <a:pt x="0" y="658367"/>
                </a:lnTo>
                <a:lnTo>
                  <a:pt x="6096" y="658367"/>
                </a:lnTo>
                <a:close/>
              </a:path>
              <a:path w="9144000" h="658494">
                <a:moveTo>
                  <a:pt x="9143996" y="9143"/>
                </a:moveTo>
                <a:lnTo>
                  <a:pt x="9139424" y="4571"/>
                </a:lnTo>
                <a:lnTo>
                  <a:pt x="9139424" y="9143"/>
                </a:lnTo>
                <a:lnTo>
                  <a:pt x="9143996" y="9143"/>
                </a:lnTo>
                <a:close/>
              </a:path>
            </a:pathLst>
          </a:custGeom>
          <a:solidFill>
            <a:srgbClr val="000000"/>
          </a:solidFill>
        </p:spPr>
        <p:txBody>
          <a:bodyPr wrap="square" lIns="0" tIns="0" rIns="0" bIns="0" rtlCol="0"/>
          <a:lstStyle/>
          <a:p>
            <a:endParaRPr sz="1634"/>
          </a:p>
        </p:txBody>
      </p:sp>
      <p:sp>
        <p:nvSpPr>
          <p:cNvPr id="22" name="object 22"/>
          <p:cNvSpPr txBox="1"/>
          <p:nvPr/>
        </p:nvSpPr>
        <p:spPr>
          <a:xfrm>
            <a:off x="1946053" y="488244"/>
            <a:ext cx="8298756" cy="540201"/>
          </a:xfrm>
          <a:prstGeom prst="rect">
            <a:avLst/>
          </a:prstGeom>
          <a:solidFill>
            <a:srgbClr val="4F80BC"/>
          </a:solidFill>
        </p:spPr>
        <p:txBody>
          <a:bodyPr vert="horz" wrap="square" lIns="0" tIns="36883" rIns="0" bIns="0" rtlCol="0">
            <a:spAutoFit/>
          </a:bodyPr>
          <a:lstStyle/>
          <a:p>
            <a:pPr marL="3572645" marR="670267" indent="-2895462">
              <a:spcBef>
                <a:spcPts val="290"/>
              </a:spcBef>
            </a:pPr>
            <a:r>
              <a:rPr sz="1634" b="1" spc="-9" dirty="0">
                <a:solidFill>
                  <a:srgbClr val="FFFFFF"/>
                </a:solidFill>
                <a:latin typeface="Cambria"/>
                <a:cs typeface="Cambria"/>
              </a:rPr>
              <a:t>ZOOM </a:t>
            </a:r>
            <a:r>
              <a:rPr sz="1634" b="1" spc="-5" dirty="0">
                <a:solidFill>
                  <a:srgbClr val="FFFFFF"/>
                </a:solidFill>
                <a:latin typeface="Cambria"/>
                <a:cs typeface="Cambria"/>
              </a:rPr>
              <a:t>SUR </a:t>
            </a:r>
            <a:r>
              <a:rPr sz="1634" b="1" spc="-14" dirty="0">
                <a:solidFill>
                  <a:srgbClr val="FFFFFF"/>
                </a:solidFill>
                <a:latin typeface="Cambria"/>
                <a:cs typeface="Cambria"/>
              </a:rPr>
              <a:t>NOTE </a:t>
            </a:r>
            <a:r>
              <a:rPr sz="1634" b="1" dirty="0">
                <a:solidFill>
                  <a:srgbClr val="FFFFFF"/>
                </a:solidFill>
                <a:latin typeface="Cambria"/>
                <a:cs typeface="Cambria"/>
              </a:rPr>
              <a:t>34 : </a:t>
            </a:r>
            <a:r>
              <a:rPr sz="1634" b="1" spc="-5" dirty="0">
                <a:solidFill>
                  <a:srgbClr val="FFFFFF"/>
                </a:solidFill>
                <a:latin typeface="Cambria"/>
                <a:cs typeface="Cambria"/>
              </a:rPr>
              <a:t>FICHE </a:t>
            </a:r>
            <a:r>
              <a:rPr sz="1634" b="1" dirty="0">
                <a:solidFill>
                  <a:srgbClr val="FFFFFF"/>
                </a:solidFill>
                <a:latin typeface="Cambria"/>
                <a:cs typeface="Cambria"/>
              </a:rPr>
              <a:t>DE </a:t>
            </a:r>
            <a:r>
              <a:rPr sz="1634" b="1" spc="-5" dirty="0">
                <a:solidFill>
                  <a:srgbClr val="FFFFFF"/>
                </a:solidFill>
                <a:latin typeface="Cambria"/>
                <a:cs typeface="Cambria"/>
              </a:rPr>
              <a:t>SYNTHESE </a:t>
            </a:r>
            <a:r>
              <a:rPr sz="1634" b="1" dirty="0">
                <a:solidFill>
                  <a:srgbClr val="FFFFFF"/>
                </a:solidFill>
                <a:latin typeface="Cambria"/>
                <a:cs typeface="Cambria"/>
              </a:rPr>
              <a:t>DES </a:t>
            </a:r>
            <a:r>
              <a:rPr sz="1634" b="1" spc="-27" dirty="0">
                <a:solidFill>
                  <a:srgbClr val="FFFFFF"/>
                </a:solidFill>
                <a:latin typeface="Cambria"/>
                <a:cs typeface="Cambria"/>
              </a:rPr>
              <a:t>PRINCIPAUX </a:t>
            </a:r>
            <a:r>
              <a:rPr sz="1634" b="1" spc="-18" dirty="0">
                <a:solidFill>
                  <a:srgbClr val="FFFFFF"/>
                </a:solidFill>
                <a:latin typeface="Cambria"/>
                <a:cs typeface="Cambria"/>
              </a:rPr>
              <a:t>INDICATEURS  </a:t>
            </a:r>
            <a:r>
              <a:rPr sz="1634" b="1" spc="-9" dirty="0">
                <a:solidFill>
                  <a:srgbClr val="FFFFFF"/>
                </a:solidFill>
                <a:latin typeface="Cambria"/>
                <a:cs typeface="Cambria"/>
              </a:rPr>
              <a:t>FINANCIERS</a:t>
            </a:r>
            <a:endParaRPr sz="1634">
              <a:latin typeface="Cambria"/>
              <a:cs typeface="Cambria"/>
            </a:endParaRPr>
          </a:p>
        </p:txBody>
      </p:sp>
      <p:sp>
        <p:nvSpPr>
          <p:cNvPr id="25" name="Espace réservé de la date 24"/>
          <p:cNvSpPr>
            <a:spLocks noGrp="1"/>
          </p:cNvSpPr>
          <p:nvPr>
            <p:ph type="dt" sz="half" idx="10"/>
          </p:nvPr>
        </p:nvSpPr>
        <p:spPr/>
        <p:txBody>
          <a:bodyPr/>
          <a:lstStyle/>
          <a:p>
            <a:fld id="{0A567DE7-EFAC-462D-BBE3-F94D7DDD6FB9}" type="datetime1">
              <a:rPr lang="fr-FR" smtClean="0"/>
              <a:pPr/>
              <a:t>06/03/2019</a:t>
            </a:fld>
            <a:endParaRPr lang="en-US" dirty="0"/>
          </a:p>
        </p:txBody>
      </p:sp>
      <p:sp>
        <p:nvSpPr>
          <p:cNvPr id="26" name="Espace réservé du numéro de diapositive 25"/>
          <p:cNvSpPr>
            <a:spLocks noGrp="1"/>
          </p:cNvSpPr>
          <p:nvPr>
            <p:ph type="sldNum" sz="quarter" idx="12"/>
          </p:nvPr>
        </p:nvSpPr>
        <p:spPr/>
        <p:txBody>
          <a:bodyPr/>
          <a:lstStyle/>
          <a:p>
            <a:fld id="{D57F1E4F-1CFF-5643-939E-217C01CDF565}" type="slidenum">
              <a:rPr lang="en-US" smtClean="0"/>
              <a:pPr/>
              <a:t>238</a:t>
            </a:fld>
            <a:endParaRPr lang="en-US" dirty="0"/>
          </a:p>
        </p:txBody>
      </p:sp>
    </p:spTree>
    <p:extLst>
      <p:ext uri="{BB962C8B-B14F-4D97-AF65-F5344CB8AC3E}">
        <p14:creationId xmlns:p14="http://schemas.microsoft.com/office/powerpoint/2010/main" xmlns="" val="121971880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6523" y="354080"/>
            <a:ext cx="7499425" cy="397072"/>
          </a:xfrm>
          <a:custGeom>
            <a:avLst/>
            <a:gdLst/>
            <a:ahLst/>
            <a:cxnLst/>
            <a:rect l="l" t="t" r="r" b="b"/>
            <a:pathLst>
              <a:path w="8263255" h="437515">
                <a:moveTo>
                  <a:pt x="8263124" y="4572"/>
                </a:moveTo>
                <a:lnTo>
                  <a:pt x="8263124" y="0"/>
                </a:lnTo>
                <a:lnTo>
                  <a:pt x="0" y="0"/>
                </a:lnTo>
                <a:lnTo>
                  <a:pt x="86384" y="4572"/>
                </a:lnTo>
                <a:lnTo>
                  <a:pt x="8263124" y="4572"/>
                </a:lnTo>
                <a:close/>
              </a:path>
              <a:path w="8263255" h="437515">
                <a:moveTo>
                  <a:pt x="8258552" y="437388"/>
                </a:moveTo>
                <a:lnTo>
                  <a:pt x="8258552" y="437146"/>
                </a:lnTo>
                <a:lnTo>
                  <a:pt x="86384" y="4572"/>
                </a:lnTo>
                <a:lnTo>
                  <a:pt x="4571" y="4572"/>
                </a:lnTo>
                <a:lnTo>
                  <a:pt x="4571" y="437388"/>
                </a:lnTo>
                <a:lnTo>
                  <a:pt x="8258552" y="437388"/>
                </a:lnTo>
                <a:close/>
              </a:path>
              <a:path w="8263255" h="437515">
                <a:moveTo>
                  <a:pt x="8263124" y="437388"/>
                </a:moveTo>
                <a:lnTo>
                  <a:pt x="8263124" y="4572"/>
                </a:lnTo>
                <a:lnTo>
                  <a:pt x="8258552" y="4572"/>
                </a:lnTo>
                <a:lnTo>
                  <a:pt x="8258552" y="437146"/>
                </a:lnTo>
                <a:lnTo>
                  <a:pt x="8263124" y="437388"/>
                </a:lnTo>
                <a:close/>
              </a:path>
            </a:pathLst>
          </a:custGeom>
          <a:solidFill>
            <a:srgbClr val="000000"/>
          </a:solidFill>
        </p:spPr>
        <p:txBody>
          <a:bodyPr wrap="square" lIns="0" tIns="0" rIns="0" bIns="0" rtlCol="0"/>
          <a:lstStyle/>
          <a:p>
            <a:endParaRPr sz="1634"/>
          </a:p>
        </p:txBody>
      </p:sp>
      <p:sp>
        <p:nvSpPr>
          <p:cNvPr id="3" name="object 3"/>
          <p:cNvSpPr/>
          <p:nvPr/>
        </p:nvSpPr>
        <p:spPr>
          <a:xfrm>
            <a:off x="2366523" y="354080"/>
            <a:ext cx="7499425" cy="401106"/>
          </a:xfrm>
          <a:custGeom>
            <a:avLst/>
            <a:gdLst/>
            <a:ahLst/>
            <a:cxnLst/>
            <a:rect l="l" t="t" r="r" b="b"/>
            <a:pathLst>
              <a:path w="8263255" h="441959">
                <a:moveTo>
                  <a:pt x="8263124" y="441959"/>
                </a:moveTo>
                <a:lnTo>
                  <a:pt x="8263124" y="0"/>
                </a:lnTo>
                <a:lnTo>
                  <a:pt x="0" y="0"/>
                </a:lnTo>
                <a:lnTo>
                  <a:pt x="0" y="441959"/>
                </a:lnTo>
                <a:lnTo>
                  <a:pt x="4571" y="441959"/>
                </a:lnTo>
                <a:lnTo>
                  <a:pt x="4571" y="10667"/>
                </a:lnTo>
                <a:lnTo>
                  <a:pt x="9143" y="4571"/>
                </a:lnTo>
                <a:lnTo>
                  <a:pt x="9143" y="10667"/>
                </a:lnTo>
                <a:lnTo>
                  <a:pt x="8253980" y="10667"/>
                </a:lnTo>
                <a:lnTo>
                  <a:pt x="8253980" y="4571"/>
                </a:lnTo>
                <a:lnTo>
                  <a:pt x="8258552" y="10667"/>
                </a:lnTo>
                <a:lnTo>
                  <a:pt x="8258552" y="441959"/>
                </a:lnTo>
                <a:lnTo>
                  <a:pt x="8263124" y="441959"/>
                </a:lnTo>
                <a:close/>
              </a:path>
              <a:path w="8263255" h="441959">
                <a:moveTo>
                  <a:pt x="9143" y="10667"/>
                </a:moveTo>
                <a:lnTo>
                  <a:pt x="9143" y="4571"/>
                </a:lnTo>
                <a:lnTo>
                  <a:pt x="4571" y="10667"/>
                </a:lnTo>
                <a:lnTo>
                  <a:pt x="9143" y="10667"/>
                </a:lnTo>
                <a:close/>
              </a:path>
              <a:path w="8263255" h="441959">
                <a:moveTo>
                  <a:pt x="9143" y="432815"/>
                </a:moveTo>
                <a:lnTo>
                  <a:pt x="9143" y="10667"/>
                </a:lnTo>
                <a:lnTo>
                  <a:pt x="4571" y="10667"/>
                </a:lnTo>
                <a:lnTo>
                  <a:pt x="4571" y="432815"/>
                </a:lnTo>
                <a:lnTo>
                  <a:pt x="9143" y="432815"/>
                </a:lnTo>
                <a:close/>
              </a:path>
              <a:path w="8263255" h="441959">
                <a:moveTo>
                  <a:pt x="8258552" y="432815"/>
                </a:moveTo>
                <a:lnTo>
                  <a:pt x="4571" y="432815"/>
                </a:lnTo>
                <a:lnTo>
                  <a:pt x="9143" y="437387"/>
                </a:lnTo>
                <a:lnTo>
                  <a:pt x="9143" y="441959"/>
                </a:lnTo>
                <a:lnTo>
                  <a:pt x="8253980" y="441959"/>
                </a:lnTo>
                <a:lnTo>
                  <a:pt x="8253980" y="437387"/>
                </a:lnTo>
                <a:lnTo>
                  <a:pt x="8258552" y="432815"/>
                </a:lnTo>
                <a:close/>
              </a:path>
              <a:path w="8263255" h="441959">
                <a:moveTo>
                  <a:pt x="9143" y="441959"/>
                </a:moveTo>
                <a:lnTo>
                  <a:pt x="9143" y="437387"/>
                </a:lnTo>
                <a:lnTo>
                  <a:pt x="4571" y="432815"/>
                </a:lnTo>
                <a:lnTo>
                  <a:pt x="4571" y="441959"/>
                </a:lnTo>
                <a:lnTo>
                  <a:pt x="9143" y="441959"/>
                </a:lnTo>
                <a:close/>
              </a:path>
              <a:path w="8263255" h="441959">
                <a:moveTo>
                  <a:pt x="8258552" y="10667"/>
                </a:moveTo>
                <a:lnTo>
                  <a:pt x="8253980" y="4571"/>
                </a:lnTo>
                <a:lnTo>
                  <a:pt x="8253980" y="10667"/>
                </a:lnTo>
                <a:lnTo>
                  <a:pt x="8258552" y="10667"/>
                </a:lnTo>
                <a:close/>
              </a:path>
              <a:path w="8263255" h="441959">
                <a:moveTo>
                  <a:pt x="8258552" y="432815"/>
                </a:moveTo>
                <a:lnTo>
                  <a:pt x="8258552" y="10667"/>
                </a:lnTo>
                <a:lnTo>
                  <a:pt x="8253980" y="10667"/>
                </a:lnTo>
                <a:lnTo>
                  <a:pt x="8253980" y="432815"/>
                </a:lnTo>
                <a:lnTo>
                  <a:pt x="8258552" y="432815"/>
                </a:lnTo>
                <a:close/>
              </a:path>
              <a:path w="8263255" h="441959">
                <a:moveTo>
                  <a:pt x="8258552" y="441959"/>
                </a:moveTo>
                <a:lnTo>
                  <a:pt x="8258552" y="432815"/>
                </a:lnTo>
                <a:lnTo>
                  <a:pt x="8253980" y="437387"/>
                </a:lnTo>
                <a:lnTo>
                  <a:pt x="8253980" y="441959"/>
                </a:lnTo>
                <a:lnTo>
                  <a:pt x="8258552" y="441959"/>
                </a:lnTo>
                <a:close/>
              </a:path>
            </a:pathLst>
          </a:custGeom>
          <a:solidFill>
            <a:srgbClr val="000000"/>
          </a:solidFill>
        </p:spPr>
        <p:txBody>
          <a:bodyPr wrap="square" lIns="0" tIns="0" rIns="0" bIns="0" rtlCol="0"/>
          <a:lstStyle/>
          <a:p>
            <a:endParaRPr sz="1634"/>
          </a:p>
        </p:txBody>
      </p:sp>
      <p:sp>
        <p:nvSpPr>
          <p:cNvPr id="4" name="object 4"/>
          <p:cNvSpPr txBox="1"/>
          <p:nvPr/>
        </p:nvSpPr>
        <p:spPr>
          <a:xfrm>
            <a:off x="2370673" y="358229"/>
            <a:ext cx="7491356" cy="287559"/>
          </a:xfrm>
          <a:prstGeom prst="rect">
            <a:avLst/>
          </a:prstGeom>
          <a:solidFill>
            <a:srgbClr val="4F80BC"/>
          </a:solidFill>
        </p:spPr>
        <p:txBody>
          <a:bodyPr vert="horz" wrap="square" lIns="0" tIns="35731" rIns="0" bIns="0" rtlCol="0">
            <a:spAutoFit/>
          </a:bodyPr>
          <a:lstStyle/>
          <a:p>
            <a:pPr marL="201714">
              <a:spcBef>
                <a:spcPts val="281"/>
              </a:spcBef>
            </a:pPr>
            <a:r>
              <a:rPr sz="1634" b="1" spc="-14" dirty="0">
                <a:solidFill>
                  <a:srgbClr val="FFFFFF"/>
                </a:solidFill>
                <a:latin typeface="Cambria"/>
                <a:cs typeface="Cambria"/>
              </a:rPr>
              <a:t>NOTE </a:t>
            </a:r>
            <a:r>
              <a:rPr sz="1634" b="1" dirty="0">
                <a:solidFill>
                  <a:srgbClr val="FFFFFF"/>
                </a:solidFill>
                <a:latin typeface="Cambria"/>
                <a:cs typeface="Cambria"/>
              </a:rPr>
              <a:t>34 : </a:t>
            </a:r>
            <a:r>
              <a:rPr sz="1634" b="1" spc="-5" dirty="0">
                <a:solidFill>
                  <a:srgbClr val="FFFFFF"/>
                </a:solidFill>
                <a:latin typeface="Cambria"/>
                <a:cs typeface="Cambria"/>
              </a:rPr>
              <a:t>FICHE </a:t>
            </a:r>
            <a:r>
              <a:rPr sz="1634" b="1" dirty="0">
                <a:solidFill>
                  <a:srgbClr val="FFFFFF"/>
                </a:solidFill>
                <a:latin typeface="Cambria"/>
                <a:cs typeface="Cambria"/>
              </a:rPr>
              <a:t>DE </a:t>
            </a:r>
            <a:r>
              <a:rPr sz="1634" b="1" spc="-5" dirty="0">
                <a:solidFill>
                  <a:srgbClr val="FFFFFF"/>
                </a:solidFill>
                <a:latin typeface="Cambria"/>
                <a:cs typeface="Cambria"/>
              </a:rPr>
              <a:t>SYNTHESE </a:t>
            </a:r>
            <a:r>
              <a:rPr sz="1634" b="1" dirty="0">
                <a:solidFill>
                  <a:srgbClr val="FFFFFF"/>
                </a:solidFill>
                <a:latin typeface="Cambria"/>
                <a:cs typeface="Cambria"/>
              </a:rPr>
              <a:t>DES </a:t>
            </a:r>
            <a:r>
              <a:rPr sz="1634" b="1" spc="-27" dirty="0">
                <a:solidFill>
                  <a:srgbClr val="FFFFFF"/>
                </a:solidFill>
                <a:latin typeface="Cambria"/>
                <a:cs typeface="Cambria"/>
              </a:rPr>
              <a:t>PRINCIPAUX </a:t>
            </a:r>
            <a:r>
              <a:rPr sz="1634" b="1" spc="-18" dirty="0">
                <a:solidFill>
                  <a:srgbClr val="FFFFFF"/>
                </a:solidFill>
                <a:latin typeface="Cambria"/>
                <a:cs typeface="Cambria"/>
              </a:rPr>
              <a:t>INDICATEURS</a:t>
            </a:r>
            <a:r>
              <a:rPr sz="1634" b="1" spc="18" dirty="0">
                <a:solidFill>
                  <a:srgbClr val="FFFFFF"/>
                </a:solidFill>
                <a:latin typeface="Cambria"/>
                <a:cs typeface="Cambria"/>
              </a:rPr>
              <a:t> </a:t>
            </a:r>
            <a:r>
              <a:rPr sz="1634" b="1" spc="-9" dirty="0">
                <a:solidFill>
                  <a:srgbClr val="FFFFFF"/>
                </a:solidFill>
                <a:latin typeface="Cambria"/>
                <a:cs typeface="Cambria"/>
              </a:rPr>
              <a:t>FINANCIERS</a:t>
            </a:r>
            <a:endParaRPr sz="1634">
              <a:latin typeface="Cambria"/>
              <a:cs typeface="Cambria"/>
            </a:endParaRPr>
          </a:p>
        </p:txBody>
      </p:sp>
      <p:sp>
        <p:nvSpPr>
          <p:cNvPr id="5" name="object 5"/>
          <p:cNvSpPr/>
          <p:nvPr/>
        </p:nvSpPr>
        <p:spPr>
          <a:xfrm>
            <a:off x="9167352" y="4283541"/>
            <a:ext cx="589557" cy="227063"/>
          </a:xfrm>
          <a:custGeom>
            <a:avLst/>
            <a:gdLst/>
            <a:ahLst/>
            <a:cxnLst/>
            <a:rect l="l" t="t" r="r" b="b"/>
            <a:pathLst>
              <a:path w="649604" h="250189">
                <a:moveTo>
                  <a:pt x="649223" y="4571"/>
                </a:moveTo>
                <a:lnTo>
                  <a:pt x="647699" y="0"/>
                </a:lnTo>
                <a:lnTo>
                  <a:pt x="0" y="245363"/>
                </a:lnTo>
                <a:lnTo>
                  <a:pt x="1523" y="249935"/>
                </a:lnTo>
                <a:lnTo>
                  <a:pt x="649223" y="4571"/>
                </a:lnTo>
                <a:close/>
              </a:path>
            </a:pathLst>
          </a:custGeom>
          <a:solidFill>
            <a:srgbClr val="000000"/>
          </a:solidFill>
        </p:spPr>
        <p:txBody>
          <a:bodyPr wrap="square" lIns="0" tIns="0" rIns="0" bIns="0" rtlCol="0"/>
          <a:lstStyle/>
          <a:p>
            <a:endParaRPr sz="1634"/>
          </a:p>
        </p:txBody>
      </p:sp>
      <p:sp>
        <p:nvSpPr>
          <p:cNvPr id="6" name="object 6"/>
          <p:cNvSpPr/>
          <p:nvPr/>
        </p:nvSpPr>
        <p:spPr>
          <a:xfrm>
            <a:off x="9167352" y="4728907"/>
            <a:ext cx="589557" cy="227063"/>
          </a:xfrm>
          <a:custGeom>
            <a:avLst/>
            <a:gdLst/>
            <a:ahLst/>
            <a:cxnLst/>
            <a:rect l="l" t="t" r="r" b="b"/>
            <a:pathLst>
              <a:path w="649604" h="250189">
                <a:moveTo>
                  <a:pt x="649223" y="4571"/>
                </a:moveTo>
                <a:lnTo>
                  <a:pt x="647699" y="0"/>
                </a:lnTo>
                <a:lnTo>
                  <a:pt x="0" y="245363"/>
                </a:lnTo>
                <a:lnTo>
                  <a:pt x="1523" y="249935"/>
                </a:lnTo>
                <a:lnTo>
                  <a:pt x="649223" y="4571"/>
                </a:lnTo>
                <a:close/>
              </a:path>
            </a:pathLst>
          </a:custGeom>
          <a:solidFill>
            <a:srgbClr val="000000"/>
          </a:solidFill>
        </p:spPr>
        <p:txBody>
          <a:bodyPr wrap="square" lIns="0" tIns="0" rIns="0" bIns="0" rtlCol="0"/>
          <a:lstStyle/>
          <a:p>
            <a:endParaRPr sz="1634"/>
          </a:p>
        </p:txBody>
      </p:sp>
      <p:sp>
        <p:nvSpPr>
          <p:cNvPr id="7" name="object 7"/>
          <p:cNvSpPr/>
          <p:nvPr/>
        </p:nvSpPr>
        <p:spPr>
          <a:xfrm>
            <a:off x="9167352" y="4951590"/>
            <a:ext cx="589557" cy="227063"/>
          </a:xfrm>
          <a:custGeom>
            <a:avLst/>
            <a:gdLst/>
            <a:ahLst/>
            <a:cxnLst/>
            <a:rect l="l" t="t" r="r" b="b"/>
            <a:pathLst>
              <a:path w="649604" h="250189">
                <a:moveTo>
                  <a:pt x="649223" y="4571"/>
                </a:moveTo>
                <a:lnTo>
                  <a:pt x="647699" y="0"/>
                </a:lnTo>
                <a:lnTo>
                  <a:pt x="0" y="245363"/>
                </a:lnTo>
                <a:lnTo>
                  <a:pt x="1523" y="249935"/>
                </a:lnTo>
                <a:lnTo>
                  <a:pt x="649223" y="4571"/>
                </a:lnTo>
                <a:close/>
              </a:path>
            </a:pathLst>
          </a:custGeom>
          <a:solidFill>
            <a:srgbClr val="000000"/>
          </a:solidFill>
        </p:spPr>
        <p:txBody>
          <a:bodyPr wrap="square" lIns="0" tIns="0" rIns="0" bIns="0" rtlCol="0"/>
          <a:lstStyle/>
          <a:p>
            <a:endParaRPr sz="1634"/>
          </a:p>
        </p:txBody>
      </p:sp>
      <p:sp>
        <p:nvSpPr>
          <p:cNvPr id="8" name="object 8"/>
          <p:cNvSpPr/>
          <p:nvPr/>
        </p:nvSpPr>
        <p:spPr>
          <a:xfrm>
            <a:off x="9167352" y="5174274"/>
            <a:ext cx="589557" cy="227063"/>
          </a:xfrm>
          <a:custGeom>
            <a:avLst/>
            <a:gdLst/>
            <a:ahLst/>
            <a:cxnLst/>
            <a:rect l="l" t="t" r="r" b="b"/>
            <a:pathLst>
              <a:path w="649604" h="250189">
                <a:moveTo>
                  <a:pt x="649223" y="4571"/>
                </a:moveTo>
                <a:lnTo>
                  <a:pt x="647699" y="0"/>
                </a:lnTo>
                <a:lnTo>
                  <a:pt x="0" y="245363"/>
                </a:lnTo>
                <a:lnTo>
                  <a:pt x="1523" y="249935"/>
                </a:lnTo>
                <a:lnTo>
                  <a:pt x="649223" y="4571"/>
                </a:lnTo>
                <a:close/>
              </a:path>
            </a:pathLst>
          </a:custGeom>
          <a:solidFill>
            <a:srgbClr val="000000"/>
          </a:solidFill>
        </p:spPr>
        <p:txBody>
          <a:bodyPr wrap="square" lIns="0" tIns="0" rIns="0" bIns="0" rtlCol="0"/>
          <a:lstStyle/>
          <a:p>
            <a:endParaRPr sz="1634"/>
          </a:p>
        </p:txBody>
      </p:sp>
      <p:sp>
        <p:nvSpPr>
          <p:cNvPr id="9" name="object 9"/>
          <p:cNvSpPr/>
          <p:nvPr/>
        </p:nvSpPr>
        <p:spPr>
          <a:xfrm>
            <a:off x="9167352" y="5396957"/>
            <a:ext cx="589557" cy="227063"/>
          </a:xfrm>
          <a:custGeom>
            <a:avLst/>
            <a:gdLst/>
            <a:ahLst/>
            <a:cxnLst/>
            <a:rect l="l" t="t" r="r" b="b"/>
            <a:pathLst>
              <a:path w="649604" h="250189">
                <a:moveTo>
                  <a:pt x="649223" y="4571"/>
                </a:moveTo>
                <a:lnTo>
                  <a:pt x="647699" y="0"/>
                </a:lnTo>
                <a:lnTo>
                  <a:pt x="0" y="245363"/>
                </a:lnTo>
                <a:lnTo>
                  <a:pt x="1523" y="249935"/>
                </a:lnTo>
                <a:lnTo>
                  <a:pt x="649223" y="4571"/>
                </a:lnTo>
                <a:close/>
              </a:path>
            </a:pathLst>
          </a:custGeom>
          <a:solidFill>
            <a:srgbClr val="000000"/>
          </a:solidFill>
        </p:spPr>
        <p:txBody>
          <a:bodyPr wrap="square" lIns="0" tIns="0" rIns="0" bIns="0" rtlCol="0"/>
          <a:lstStyle/>
          <a:p>
            <a:endParaRPr sz="1634"/>
          </a:p>
        </p:txBody>
      </p:sp>
      <p:graphicFrame>
        <p:nvGraphicFramePr>
          <p:cNvPr id="10" name="object 10"/>
          <p:cNvGraphicFramePr>
            <a:graphicFrameLocks noGrp="1"/>
          </p:cNvGraphicFramePr>
          <p:nvPr/>
        </p:nvGraphicFramePr>
        <p:xfrm>
          <a:off x="2258409" y="875288"/>
          <a:ext cx="7491005" cy="5407996"/>
        </p:xfrm>
        <a:graphic>
          <a:graphicData uri="http://schemas.openxmlformats.org/drawingml/2006/table">
            <a:tbl>
              <a:tblPr firstRow="1" bandRow="1">
                <a:tableStyleId>{2D5ABB26-0587-4C30-8999-92F81FD0307C}</a:tableStyleId>
              </a:tblPr>
              <a:tblGrid>
                <a:gridCol w="5683261"/>
                <a:gridCol w="666666"/>
                <a:gridCol w="553250"/>
                <a:gridCol w="587828"/>
              </a:tblGrid>
              <a:tr h="381742">
                <a:tc>
                  <a:txBody>
                    <a:bodyPr/>
                    <a:lstStyle/>
                    <a:p>
                      <a:pPr algn="ctr">
                        <a:lnSpc>
                          <a:spcPct val="100000"/>
                        </a:lnSpc>
                        <a:spcBef>
                          <a:spcPts val="825"/>
                        </a:spcBef>
                      </a:pPr>
                      <a:r>
                        <a:rPr sz="1100" b="1" spc="-5" dirty="0">
                          <a:solidFill>
                            <a:srgbClr val="FFFFFF"/>
                          </a:solidFill>
                          <a:latin typeface="Times New Roman"/>
                          <a:cs typeface="Times New Roman"/>
                        </a:rPr>
                        <a:t>(EN  MILLIERS DE</a:t>
                      </a:r>
                      <a:r>
                        <a:rPr sz="1100" b="1" spc="-75" dirty="0">
                          <a:solidFill>
                            <a:srgbClr val="FFFFFF"/>
                          </a:solidFill>
                          <a:latin typeface="Times New Roman"/>
                          <a:cs typeface="Times New Roman"/>
                        </a:rPr>
                        <a:t> </a:t>
                      </a:r>
                      <a:r>
                        <a:rPr sz="1100" b="1" spc="-5" dirty="0">
                          <a:solidFill>
                            <a:srgbClr val="FFFFFF"/>
                          </a:solidFill>
                          <a:latin typeface="Times New Roman"/>
                          <a:cs typeface="Times New Roman"/>
                        </a:rPr>
                        <a:t>FRANCS)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marL="26670" algn="ctr">
                        <a:lnSpc>
                          <a:spcPct val="100000"/>
                        </a:lnSpc>
                        <a:spcBef>
                          <a:spcPts val="825"/>
                        </a:spcBef>
                      </a:pPr>
                      <a:r>
                        <a:rPr sz="1100" b="1" spc="-5" dirty="0">
                          <a:solidFill>
                            <a:srgbClr val="FFFFFF"/>
                          </a:solidFill>
                          <a:latin typeface="Times New Roman"/>
                          <a:cs typeface="Times New Roman"/>
                        </a:rPr>
                        <a:t>Année</a:t>
                      </a:r>
                      <a:r>
                        <a:rPr sz="1100" b="1" spc="-90" dirty="0">
                          <a:solidFill>
                            <a:srgbClr val="FFFFFF"/>
                          </a:solidFill>
                          <a:latin typeface="Times New Roman"/>
                          <a:cs typeface="Times New Roman"/>
                        </a:rPr>
                        <a:t> </a:t>
                      </a:r>
                      <a:r>
                        <a:rPr sz="1100" b="1" dirty="0">
                          <a:solidFill>
                            <a:srgbClr val="FFFFFF"/>
                          </a:solidFill>
                          <a:latin typeface="Times New Roman"/>
                          <a:cs typeface="Times New Roman"/>
                        </a:rPr>
                        <a:t>N</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marL="635" algn="ctr">
                        <a:lnSpc>
                          <a:spcPts val="1440"/>
                        </a:lnSpc>
                      </a:pPr>
                      <a:r>
                        <a:rPr sz="1100" b="1" spc="-5" dirty="0">
                          <a:solidFill>
                            <a:srgbClr val="FFFFFF"/>
                          </a:solidFill>
                          <a:latin typeface="Times New Roman"/>
                          <a:cs typeface="Times New Roman"/>
                        </a:rPr>
                        <a:t>Année</a:t>
                      </a:r>
                      <a:endParaRPr sz="1100">
                        <a:latin typeface="Times New Roman"/>
                        <a:cs typeface="Times New Roman"/>
                      </a:endParaRPr>
                    </a:p>
                    <a:p>
                      <a:pPr algn="ctr">
                        <a:lnSpc>
                          <a:spcPct val="100000"/>
                        </a:lnSpc>
                        <a:spcBef>
                          <a:spcPts val="215"/>
                        </a:spcBef>
                      </a:pPr>
                      <a:r>
                        <a:rPr sz="1100" b="1" spc="-5" dirty="0">
                          <a:solidFill>
                            <a:srgbClr val="FFFFFF"/>
                          </a:solidFill>
                          <a:latin typeface="Times New Roman"/>
                          <a:cs typeface="Times New Roman"/>
                        </a:rPr>
                        <a:t>N-1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algn="ctr">
                        <a:lnSpc>
                          <a:spcPts val="1440"/>
                        </a:lnSpc>
                      </a:pPr>
                      <a:r>
                        <a:rPr sz="1100" b="1" spc="-114" dirty="0">
                          <a:solidFill>
                            <a:srgbClr val="FFFFFF"/>
                          </a:solidFill>
                          <a:latin typeface="Times New Roman"/>
                          <a:cs typeface="Times New Roman"/>
                        </a:rPr>
                        <a:t>V</a:t>
                      </a:r>
                      <a:r>
                        <a:rPr sz="1100" b="1" dirty="0">
                          <a:solidFill>
                            <a:srgbClr val="FFFFFF"/>
                          </a:solidFill>
                          <a:latin typeface="Times New Roman"/>
                          <a:cs typeface="Times New Roman"/>
                        </a:rPr>
                        <a:t>a</a:t>
                      </a:r>
                      <a:r>
                        <a:rPr sz="1100" b="1" spc="-5" dirty="0">
                          <a:solidFill>
                            <a:srgbClr val="FFFFFF"/>
                          </a:solidFill>
                          <a:latin typeface="Times New Roman"/>
                          <a:cs typeface="Times New Roman"/>
                        </a:rPr>
                        <a:t>r</a:t>
                      </a:r>
                      <a:r>
                        <a:rPr sz="1100" b="1" dirty="0">
                          <a:solidFill>
                            <a:srgbClr val="FFFFFF"/>
                          </a:solidFill>
                          <a:latin typeface="Times New Roman"/>
                          <a:cs typeface="Times New Roman"/>
                        </a:rPr>
                        <a:t>ia</a:t>
                      </a:r>
                      <a:r>
                        <a:rPr sz="1100" b="1" spc="-5" dirty="0">
                          <a:solidFill>
                            <a:srgbClr val="FFFFFF"/>
                          </a:solidFill>
                          <a:latin typeface="Times New Roman"/>
                          <a:cs typeface="Times New Roman"/>
                        </a:rPr>
                        <a:t>t</a:t>
                      </a:r>
                      <a:r>
                        <a:rPr sz="1100" b="1" dirty="0">
                          <a:solidFill>
                            <a:srgbClr val="FFFFFF"/>
                          </a:solidFill>
                          <a:latin typeface="Times New Roman"/>
                          <a:cs typeface="Times New Roman"/>
                        </a:rPr>
                        <a:t>ion</a:t>
                      </a:r>
                      <a:endParaRPr sz="1100">
                        <a:latin typeface="Times New Roman"/>
                        <a:cs typeface="Times New Roman"/>
                      </a:endParaRPr>
                    </a:p>
                    <a:p>
                      <a:pPr algn="ctr">
                        <a:lnSpc>
                          <a:spcPct val="100000"/>
                        </a:lnSpc>
                        <a:spcBef>
                          <a:spcPts val="215"/>
                        </a:spcBef>
                      </a:pPr>
                      <a:r>
                        <a:rPr sz="1100" b="1" spc="-5" dirty="0">
                          <a:solidFill>
                            <a:srgbClr val="FFFFFF"/>
                          </a:solidFill>
                          <a:latin typeface="Times New Roman"/>
                          <a:cs typeface="Times New Roman"/>
                        </a:rPr>
                        <a:t>en</a:t>
                      </a:r>
                      <a:r>
                        <a:rPr sz="1100" b="1" spc="-95" dirty="0">
                          <a:solidFill>
                            <a:srgbClr val="FFFFFF"/>
                          </a:solidFill>
                          <a:latin typeface="Times New Roman"/>
                          <a:cs typeface="Times New Roman"/>
                        </a:rPr>
                        <a:t> </a:t>
                      </a:r>
                      <a:r>
                        <a:rPr sz="1100" b="1" dirty="0">
                          <a:solidFill>
                            <a:srgbClr val="FFFFFF"/>
                          </a:solidFill>
                          <a:latin typeface="Times New Roman"/>
                          <a:cs typeface="Times New Roman"/>
                        </a:rPr>
                        <a: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r>
              <a:tr h="190870">
                <a:tc gridSpan="4">
                  <a:txBody>
                    <a:bodyPr/>
                    <a:lstStyle/>
                    <a:p>
                      <a:pPr algn="ctr">
                        <a:lnSpc>
                          <a:spcPts val="1440"/>
                        </a:lnSpc>
                      </a:pPr>
                      <a:r>
                        <a:rPr sz="1100" b="1" spc="-20" dirty="0">
                          <a:latin typeface="Times New Roman"/>
                          <a:cs typeface="Times New Roman"/>
                        </a:rPr>
                        <a:t>ANALYSE </a:t>
                      </a:r>
                      <a:r>
                        <a:rPr sz="1100" b="1" spc="-5" dirty="0">
                          <a:latin typeface="Times New Roman"/>
                          <a:cs typeface="Times New Roman"/>
                        </a:rPr>
                        <a:t>DE</a:t>
                      </a:r>
                      <a:r>
                        <a:rPr sz="1100" b="1" spc="-60" dirty="0">
                          <a:latin typeface="Times New Roman"/>
                          <a:cs typeface="Times New Roman"/>
                        </a:rPr>
                        <a:t> </a:t>
                      </a:r>
                      <a:r>
                        <a:rPr sz="1100" b="1" spc="-5" dirty="0">
                          <a:latin typeface="Times New Roman"/>
                          <a:cs typeface="Times New Roman"/>
                        </a:rPr>
                        <a:t>L'ACTIVITE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CE6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22682">
                <a:tc>
                  <a:txBody>
                    <a:bodyPr/>
                    <a:lstStyle/>
                    <a:p>
                      <a:pPr>
                        <a:lnSpc>
                          <a:spcPct val="100000"/>
                        </a:lnSpc>
                      </a:pPr>
                      <a:r>
                        <a:rPr sz="1300" b="1" spc="-5" dirty="0">
                          <a:latin typeface="Times New Roman"/>
                          <a:cs typeface="Times New Roman"/>
                        </a:rPr>
                        <a:t>SOLDES INTERMEDIAIRES DE</a:t>
                      </a:r>
                      <a:r>
                        <a:rPr sz="1300" b="1" spc="15" dirty="0">
                          <a:latin typeface="Times New Roman"/>
                          <a:cs typeface="Times New Roman"/>
                        </a:rPr>
                        <a:t> </a:t>
                      </a:r>
                      <a:r>
                        <a:rPr sz="1300" b="1" spc="-5" dirty="0">
                          <a:latin typeface="Times New Roman"/>
                          <a:cs typeface="Times New Roman"/>
                        </a:rPr>
                        <a:t>GESTION</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2F2F2"/>
                    </a:solidFill>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a:lnSpc>
                          <a:spcPct val="100000"/>
                        </a:lnSpc>
                      </a:pPr>
                      <a:r>
                        <a:rPr sz="1300" spc="-5" dirty="0">
                          <a:latin typeface="Times New Roman"/>
                          <a:cs typeface="Times New Roman"/>
                        </a:rPr>
                        <a:t>Chiffre</a:t>
                      </a:r>
                      <a:r>
                        <a:rPr sz="1300" spc="-70" dirty="0">
                          <a:latin typeface="Times New Roman"/>
                          <a:cs typeface="Times New Roman"/>
                        </a:rPr>
                        <a:t> </a:t>
                      </a:r>
                      <a:r>
                        <a:rPr sz="1300" spc="-5" dirty="0">
                          <a:latin typeface="Times New Roman"/>
                          <a:cs typeface="Times New Roman"/>
                        </a:rPr>
                        <a:t>d'affaires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2 </a:t>
                      </a:r>
                      <a:r>
                        <a:rPr sz="1300" spc="5" dirty="0">
                          <a:latin typeface="Times New Roman"/>
                          <a:cs typeface="Times New Roman"/>
                        </a:rPr>
                        <a:t>041</a:t>
                      </a:r>
                      <a:r>
                        <a:rPr sz="1300" spc="-120" dirty="0">
                          <a:latin typeface="Times New Roman"/>
                          <a:cs typeface="Times New Roman"/>
                        </a:rPr>
                        <a:t> </a:t>
                      </a:r>
                      <a:r>
                        <a:rPr sz="1300" spc="5" dirty="0">
                          <a:latin typeface="Times New Roman"/>
                          <a:cs typeface="Times New Roman"/>
                        </a:rPr>
                        <a:t>947</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40"/>
                        </a:spcBef>
                      </a:pPr>
                      <a:r>
                        <a:rPr sz="1100" dirty="0">
                          <a:latin typeface="Times New Roman"/>
                          <a:cs typeface="Times New Roman"/>
                        </a:rPr>
                        <a:t>1 871</a:t>
                      </a:r>
                      <a:r>
                        <a:rPr sz="1100" spc="-100" dirty="0">
                          <a:latin typeface="Times New Roman"/>
                          <a:cs typeface="Times New Roman"/>
                        </a:rPr>
                        <a:t> </a:t>
                      </a:r>
                      <a:r>
                        <a:rPr sz="1100" dirty="0">
                          <a:latin typeface="Times New Roman"/>
                          <a:cs typeface="Times New Roman"/>
                        </a:rPr>
                        <a:t>827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18118">
                <a:tc>
                  <a:txBody>
                    <a:bodyPr/>
                    <a:lstStyle/>
                    <a:p>
                      <a:pPr>
                        <a:lnSpc>
                          <a:spcPct val="100000"/>
                        </a:lnSpc>
                        <a:spcBef>
                          <a:spcPts val="420"/>
                        </a:spcBef>
                      </a:pPr>
                      <a:r>
                        <a:rPr sz="1300" spc="-5" dirty="0">
                          <a:latin typeface="Times New Roman"/>
                          <a:cs typeface="Times New Roman"/>
                        </a:rPr>
                        <a:t>Marge</a:t>
                      </a:r>
                      <a:r>
                        <a:rPr sz="1300" spc="-65" dirty="0">
                          <a:latin typeface="Times New Roman"/>
                          <a:cs typeface="Times New Roman"/>
                        </a:rPr>
                        <a:t> </a:t>
                      </a:r>
                      <a:r>
                        <a:rPr sz="1300" spc="-5" dirty="0">
                          <a:latin typeface="Times New Roman"/>
                          <a:cs typeface="Times New Roman"/>
                        </a:rPr>
                        <a:t>commerciale</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20"/>
                        </a:spcBef>
                      </a:pPr>
                      <a:r>
                        <a:rPr sz="1300" dirty="0">
                          <a:latin typeface="Times New Roman"/>
                          <a:cs typeface="Times New Roman"/>
                        </a:rPr>
                        <a:t>40</a:t>
                      </a:r>
                      <a:r>
                        <a:rPr sz="1300" spc="-10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20"/>
                        </a:spcBef>
                      </a:pPr>
                      <a:r>
                        <a:rPr sz="1300" dirty="0">
                          <a:latin typeface="Times New Roman"/>
                          <a:cs typeface="Times New Roman"/>
                        </a:rPr>
                        <a:t>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a:lnSpc>
                          <a:spcPct val="100000"/>
                        </a:lnSpc>
                      </a:pPr>
                      <a:r>
                        <a:rPr sz="1300" spc="-25" dirty="0">
                          <a:latin typeface="Times New Roman"/>
                          <a:cs typeface="Times New Roman"/>
                        </a:rPr>
                        <a:t>Valeur</a:t>
                      </a:r>
                      <a:r>
                        <a:rPr sz="1300" spc="-95" dirty="0">
                          <a:latin typeface="Times New Roman"/>
                          <a:cs typeface="Times New Roman"/>
                        </a:rPr>
                        <a:t> </a:t>
                      </a:r>
                      <a:r>
                        <a:rPr sz="1300" dirty="0">
                          <a:latin typeface="Times New Roman"/>
                          <a:cs typeface="Times New Roman"/>
                        </a:rPr>
                        <a:t>ajoutée</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485</a:t>
                      </a:r>
                      <a:r>
                        <a:rPr sz="1300" spc="-120" dirty="0">
                          <a:latin typeface="Times New Roman"/>
                          <a:cs typeface="Times New Roman"/>
                        </a:rPr>
                        <a:t> </a:t>
                      </a:r>
                      <a:r>
                        <a:rPr sz="1300" spc="5" dirty="0">
                          <a:latin typeface="Times New Roman"/>
                          <a:cs typeface="Times New Roman"/>
                        </a:rPr>
                        <a:t>093</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382</a:t>
                      </a:r>
                      <a:r>
                        <a:rPr sz="1300" spc="-120" dirty="0">
                          <a:latin typeface="Times New Roman"/>
                          <a:cs typeface="Times New Roman"/>
                        </a:rPr>
                        <a:t> </a:t>
                      </a:r>
                      <a:r>
                        <a:rPr sz="1300" spc="5" dirty="0">
                          <a:latin typeface="Times New Roman"/>
                          <a:cs typeface="Times New Roman"/>
                        </a:rPr>
                        <a:t>441</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635" algn="ctr">
                        <a:lnSpc>
                          <a:spcPct val="100000"/>
                        </a:lnSpc>
                      </a:pPr>
                      <a:r>
                        <a:rPr sz="1300" spc="5" dirty="0">
                          <a:latin typeface="Times New Roman"/>
                          <a:cs typeface="Times New Roman"/>
                        </a:rPr>
                        <a:t>27%</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a:lnSpc>
                          <a:spcPct val="100000"/>
                        </a:lnSpc>
                      </a:pPr>
                      <a:r>
                        <a:rPr sz="1300" dirty="0">
                          <a:latin typeface="Times New Roman"/>
                          <a:cs typeface="Times New Roman"/>
                        </a:rPr>
                        <a:t>Excédent brut d'exploitation</a:t>
                      </a:r>
                      <a:r>
                        <a:rPr sz="1300" spc="-145" dirty="0">
                          <a:latin typeface="Times New Roman"/>
                          <a:cs typeface="Times New Roman"/>
                        </a:rPr>
                        <a:t> </a:t>
                      </a:r>
                      <a:r>
                        <a:rPr sz="1300" spc="-5" dirty="0">
                          <a:latin typeface="Times New Roman"/>
                          <a:cs typeface="Times New Roman"/>
                        </a:rPr>
                        <a:t>(EBE)</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266</a:t>
                      </a:r>
                      <a:r>
                        <a:rPr sz="1300" spc="-120" dirty="0">
                          <a:latin typeface="Times New Roman"/>
                          <a:cs typeface="Times New Roman"/>
                        </a:rPr>
                        <a:t> </a:t>
                      </a:r>
                      <a:r>
                        <a:rPr sz="1300" spc="5" dirty="0">
                          <a:latin typeface="Times New Roman"/>
                          <a:cs typeface="Times New Roman"/>
                        </a:rPr>
                        <a:t>876</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173</a:t>
                      </a:r>
                      <a:r>
                        <a:rPr sz="1300" spc="-120" dirty="0">
                          <a:latin typeface="Times New Roman"/>
                          <a:cs typeface="Times New Roman"/>
                        </a:rPr>
                        <a:t> </a:t>
                      </a:r>
                      <a:r>
                        <a:rPr sz="1300" spc="5" dirty="0">
                          <a:latin typeface="Times New Roman"/>
                          <a:cs typeface="Times New Roman"/>
                        </a:rPr>
                        <a:t>589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635" algn="ctr">
                        <a:lnSpc>
                          <a:spcPct val="100000"/>
                        </a:lnSpc>
                      </a:pPr>
                      <a:r>
                        <a:rPr sz="1300" spc="5" dirty="0">
                          <a:latin typeface="Times New Roman"/>
                          <a:cs typeface="Times New Roman"/>
                        </a:rPr>
                        <a:t>54%</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a:lnSpc>
                          <a:spcPct val="100000"/>
                        </a:lnSpc>
                      </a:pPr>
                      <a:r>
                        <a:rPr sz="1300" dirty="0">
                          <a:latin typeface="Times New Roman"/>
                          <a:cs typeface="Times New Roman"/>
                        </a:rPr>
                        <a:t>Résultat</a:t>
                      </a:r>
                      <a:r>
                        <a:rPr sz="1300" spc="-90" dirty="0">
                          <a:latin typeface="Times New Roman"/>
                          <a:cs typeface="Times New Roman"/>
                        </a:rPr>
                        <a:t> </a:t>
                      </a:r>
                      <a:r>
                        <a:rPr sz="1300" dirty="0">
                          <a:latin typeface="Times New Roman"/>
                          <a:cs typeface="Times New Roman"/>
                        </a:rPr>
                        <a:t>d'exploitation</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240</a:t>
                      </a:r>
                      <a:r>
                        <a:rPr sz="1300" spc="-120" dirty="0">
                          <a:latin typeface="Times New Roman"/>
                          <a:cs typeface="Times New Roman"/>
                        </a:rPr>
                        <a:t> </a:t>
                      </a:r>
                      <a:r>
                        <a:rPr sz="1300" spc="5" dirty="0">
                          <a:latin typeface="Times New Roman"/>
                          <a:cs typeface="Times New Roman"/>
                        </a:rPr>
                        <a:t>365</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141</a:t>
                      </a:r>
                      <a:r>
                        <a:rPr sz="1300" spc="-120" dirty="0">
                          <a:latin typeface="Times New Roman"/>
                          <a:cs typeface="Times New Roman"/>
                        </a:rPr>
                        <a:t> </a:t>
                      </a:r>
                      <a:r>
                        <a:rPr sz="1300" spc="5" dirty="0">
                          <a:latin typeface="Times New Roman"/>
                          <a:cs typeface="Times New Roman"/>
                        </a:rPr>
                        <a:t>973</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635" algn="ctr">
                        <a:lnSpc>
                          <a:spcPct val="100000"/>
                        </a:lnSpc>
                      </a:pPr>
                      <a:r>
                        <a:rPr sz="1300" spc="5" dirty="0">
                          <a:latin typeface="Times New Roman"/>
                          <a:cs typeface="Times New Roman"/>
                        </a:rPr>
                        <a:t>69%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18118">
                <a:tc>
                  <a:txBody>
                    <a:bodyPr/>
                    <a:lstStyle/>
                    <a:p>
                      <a:pPr>
                        <a:lnSpc>
                          <a:spcPct val="100000"/>
                        </a:lnSpc>
                        <a:spcBef>
                          <a:spcPts val="420"/>
                        </a:spcBef>
                      </a:pPr>
                      <a:r>
                        <a:rPr sz="1300" dirty="0">
                          <a:latin typeface="Times New Roman"/>
                          <a:cs typeface="Times New Roman"/>
                        </a:rPr>
                        <a:t>Résultat</a:t>
                      </a:r>
                      <a:r>
                        <a:rPr sz="1300" spc="-75" dirty="0">
                          <a:latin typeface="Times New Roman"/>
                          <a:cs typeface="Times New Roman"/>
                        </a:rPr>
                        <a:t> </a:t>
                      </a:r>
                      <a:r>
                        <a:rPr sz="1300" dirty="0">
                          <a:latin typeface="Times New Roman"/>
                          <a:cs typeface="Times New Roman"/>
                        </a:rPr>
                        <a:t>financier</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20"/>
                        </a:spcBef>
                      </a:pPr>
                      <a:r>
                        <a:rPr sz="1300" dirty="0">
                          <a:latin typeface="Times New Roman"/>
                          <a:cs typeface="Times New Roman"/>
                        </a:rPr>
                        <a:t>4</a:t>
                      </a:r>
                      <a:r>
                        <a:rPr sz="1300" spc="-11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20"/>
                        </a:spcBef>
                      </a:pPr>
                      <a:r>
                        <a:rPr sz="1300" dirty="0">
                          <a:latin typeface="Times New Roman"/>
                          <a:cs typeface="Times New Roman"/>
                        </a:rPr>
                        <a:t>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a:lnSpc>
                          <a:spcPct val="100000"/>
                        </a:lnSpc>
                      </a:pPr>
                      <a:r>
                        <a:rPr sz="1300" dirty="0">
                          <a:latin typeface="Times New Roman"/>
                          <a:cs typeface="Times New Roman"/>
                        </a:rPr>
                        <a:t>Résultat des activités</a:t>
                      </a:r>
                      <a:r>
                        <a:rPr sz="1300" spc="-40" dirty="0">
                          <a:latin typeface="Times New Roman"/>
                          <a:cs typeface="Times New Roman"/>
                        </a:rPr>
                        <a:t> </a:t>
                      </a:r>
                      <a:r>
                        <a:rPr sz="1300" spc="-5" dirty="0">
                          <a:latin typeface="Times New Roman"/>
                          <a:cs typeface="Times New Roman"/>
                        </a:rPr>
                        <a:t>ordinaires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244</a:t>
                      </a:r>
                      <a:r>
                        <a:rPr sz="1300" spc="-120" dirty="0">
                          <a:latin typeface="Times New Roman"/>
                          <a:cs typeface="Times New Roman"/>
                        </a:rPr>
                        <a:t> </a:t>
                      </a:r>
                      <a:r>
                        <a:rPr sz="1300" spc="5" dirty="0">
                          <a:latin typeface="Times New Roman"/>
                          <a:cs typeface="Times New Roman"/>
                        </a:rPr>
                        <a:t>365</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141</a:t>
                      </a:r>
                      <a:r>
                        <a:rPr sz="1300" spc="-120" dirty="0">
                          <a:latin typeface="Times New Roman"/>
                          <a:cs typeface="Times New Roman"/>
                        </a:rPr>
                        <a:t> </a:t>
                      </a:r>
                      <a:r>
                        <a:rPr sz="1300" spc="5" dirty="0">
                          <a:latin typeface="Times New Roman"/>
                          <a:cs typeface="Times New Roman"/>
                        </a:rPr>
                        <a:t>973</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635" algn="ctr">
                        <a:lnSpc>
                          <a:spcPct val="100000"/>
                        </a:lnSpc>
                      </a:pPr>
                      <a:r>
                        <a:rPr sz="1300" spc="5" dirty="0">
                          <a:latin typeface="Times New Roman"/>
                          <a:cs typeface="Times New Roman"/>
                        </a:rPr>
                        <a:t>72%</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18118">
                <a:tc>
                  <a:txBody>
                    <a:bodyPr/>
                    <a:lstStyle/>
                    <a:p>
                      <a:pPr>
                        <a:lnSpc>
                          <a:spcPct val="100000"/>
                        </a:lnSpc>
                        <a:spcBef>
                          <a:spcPts val="420"/>
                        </a:spcBef>
                      </a:pPr>
                      <a:r>
                        <a:rPr sz="1300" dirty="0">
                          <a:latin typeface="Times New Roman"/>
                          <a:cs typeface="Times New Roman"/>
                        </a:rPr>
                        <a:t>Résultat hors activités</a:t>
                      </a:r>
                      <a:r>
                        <a:rPr sz="1300" spc="-90" dirty="0">
                          <a:latin typeface="Times New Roman"/>
                          <a:cs typeface="Times New Roman"/>
                        </a:rPr>
                        <a:t> </a:t>
                      </a:r>
                      <a:r>
                        <a:rPr sz="1300" dirty="0">
                          <a:latin typeface="Times New Roman"/>
                          <a:cs typeface="Times New Roman"/>
                        </a:rPr>
                        <a:t>ordinaires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20"/>
                        </a:spcBef>
                      </a:pPr>
                      <a:r>
                        <a:rPr sz="1300" dirty="0">
                          <a:latin typeface="Times New Roman"/>
                          <a:cs typeface="Times New Roman"/>
                        </a:rPr>
                        <a:t>2</a:t>
                      </a:r>
                      <a:r>
                        <a:rPr sz="1300" spc="-110" dirty="0">
                          <a:latin typeface="Times New Roman"/>
                          <a:cs typeface="Times New Roman"/>
                        </a:rPr>
                        <a:t> </a:t>
                      </a:r>
                      <a:r>
                        <a:rPr sz="1300" spc="5" dirty="0">
                          <a:latin typeface="Times New Roman"/>
                          <a:cs typeface="Times New Roman"/>
                        </a:rPr>
                        <a:t>127</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420"/>
                        </a:spcBef>
                      </a:pPr>
                      <a:r>
                        <a:rPr sz="1300" dirty="0">
                          <a:latin typeface="Times New Roman"/>
                          <a:cs typeface="Times New Roman"/>
                        </a:rPr>
                        <a:t>58</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a:lnSpc>
                          <a:spcPct val="100000"/>
                        </a:lnSpc>
                      </a:pPr>
                      <a:r>
                        <a:rPr sz="1300" dirty="0">
                          <a:latin typeface="Times New Roman"/>
                          <a:cs typeface="Times New Roman"/>
                        </a:rPr>
                        <a:t>Résultat</a:t>
                      </a:r>
                      <a:r>
                        <a:rPr sz="1300" spc="-100" dirty="0">
                          <a:latin typeface="Times New Roman"/>
                          <a:cs typeface="Times New Roman"/>
                        </a:rPr>
                        <a:t> </a:t>
                      </a:r>
                      <a:r>
                        <a:rPr sz="1300" dirty="0">
                          <a:latin typeface="Times New Roman"/>
                          <a:cs typeface="Times New Roman"/>
                        </a:rPr>
                        <a:t>net</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215</a:t>
                      </a:r>
                      <a:r>
                        <a:rPr sz="1300" spc="-120" dirty="0">
                          <a:latin typeface="Times New Roman"/>
                          <a:cs typeface="Times New Roman"/>
                        </a:rPr>
                        <a:t> </a:t>
                      </a:r>
                      <a:r>
                        <a:rPr sz="1300" spc="5" dirty="0">
                          <a:latin typeface="Times New Roman"/>
                          <a:cs typeface="Times New Roman"/>
                        </a:rPr>
                        <a:t>390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15" dirty="0">
                          <a:latin typeface="Times New Roman"/>
                          <a:cs typeface="Times New Roman"/>
                        </a:rPr>
                        <a:t>118</a:t>
                      </a:r>
                      <a:r>
                        <a:rPr sz="1300" spc="-110" dirty="0">
                          <a:latin typeface="Times New Roman"/>
                          <a:cs typeface="Times New Roman"/>
                        </a:rPr>
                        <a:t> </a:t>
                      </a:r>
                      <a:r>
                        <a:rPr sz="1300" spc="5" dirty="0">
                          <a:latin typeface="Times New Roman"/>
                          <a:cs typeface="Times New Roman"/>
                        </a:rPr>
                        <a:t>620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635" algn="ctr">
                        <a:lnSpc>
                          <a:spcPct val="100000"/>
                        </a:lnSpc>
                      </a:pPr>
                      <a:r>
                        <a:rPr sz="1300" spc="5" dirty="0">
                          <a:latin typeface="Times New Roman"/>
                          <a:cs typeface="Times New Roman"/>
                        </a:rPr>
                        <a:t>82%</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318118">
                <a:tc>
                  <a:txBody>
                    <a:bodyPr/>
                    <a:lstStyle/>
                    <a:p>
                      <a:pPr>
                        <a:lnSpc>
                          <a:spcPct val="100000"/>
                        </a:lnSpc>
                        <a:spcBef>
                          <a:spcPts val="420"/>
                        </a:spcBef>
                      </a:pPr>
                      <a:r>
                        <a:rPr sz="1300" b="1" spc="-15" dirty="0">
                          <a:latin typeface="Times New Roman"/>
                          <a:cs typeface="Times New Roman"/>
                        </a:rPr>
                        <a:t>DETERMINATION </a:t>
                      </a:r>
                      <a:r>
                        <a:rPr sz="1300" b="1" spc="-5" dirty="0">
                          <a:latin typeface="Times New Roman"/>
                          <a:cs typeface="Times New Roman"/>
                        </a:rPr>
                        <a:t>DE </a:t>
                      </a:r>
                      <a:r>
                        <a:rPr sz="1300" b="1" dirty="0">
                          <a:latin typeface="Times New Roman"/>
                          <a:cs typeface="Times New Roman"/>
                        </a:rPr>
                        <a:t>LA </a:t>
                      </a:r>
                      <a:r>
                        <a:rPr sz="1300" b="1" spc="-20" dirty="0">
                          <a:latin typeface="Times New Roman"/>
                          <a:cs typeface="Times New Roman"/>
                        </a:rPr>
                        <a:t>CAPACITE</a:t>
                      </a:r>
                      <a:r>
                        <a:rPr sz="1300" b="1" spc="-35" dirty="0">
                          <a:latin typeface="Times New Roman"/>
                          <a:cs typeface="Times New Roman"/>
                        </a:rPr>
                        <a:t> </a:t>
                      </a:r>
                      <a:r>
                        <a:rPr sz="1300" b="1" spc="-5" dirty="0">
                          <a:latin typeface="Times New Roman"/>
                          <a:cs typeface="Times New Roman"/>
                        </a:rPr>
                        <a:t>D'AUTOFINANCEMENT</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F2F2F2"/>
                    </a:solidFill>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marL="125730">
                        <a:lnSpc>
                          <a:spcPct val="100000"/>
                        </a:lnSpc>
                      </a:pPr>
                      <a:r>
                        <a:rPr sz="1300" dirty="0">
                          <a:latin typeface="Times New Roman"/>
                          <a:cs typeface="Times New Roman"/>
                        </a:rPr>
                        <a:t>Excédent brut</a:t>
                      </a:r>
                      <a:r>
                        <a:rPr sz="1300" spc="-110" dirty="0">
                          <a:latin typeface="Times New Roman"/>
                          <a:cs typeface="Times New Roman"/>
                        </a:rPr>
                        <a:t> </a:t>
                      </a:r>
                      <a:r>
                        <a:rPr sz="1300" dirty="0">
                          <a:latin typeface="Times New Roman"/>
                          <a:cs typeface="Times New Roman"/>
                        </a:rPr>
                        <a:t>d'exploitation</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266</a:t>
                      </a:r>
                      <a:r>
                        <a:rPr sz="1300" spc="-120" dirty="0">
                          <a:latin typeface="Times New Roman"/>
                          <a:cs typeface="Times New Roman"/>
                        </a:rPr>
                        <a:t> </a:t>
                      </a:r>
                      <a:r>
                        <a:rPr sz="1300" spc="5" dirty="0">
                          <a:latin typeface="Times New Roman"/>
                          <a:cs typeface="Times New Roman"/>
                        </a:rPr>
                        <a:t>876</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173</a:t>
                      </a:r>
                      <a:r>
                        <a:rPr sz="1300" spc="-120" dirty="0">
                          <a:latin typeface="Times New Roman"/>
                          <a:cs typeface="Times New Roman"/>
                        </a:rPr>
                        <a:t> </a:t>
                      </a:r>
                      <a:r>
                        <a:rPr sz="1300" spc="5" dirty="0">
                          <a:latin typeface="Times New Roman"/>
                          <a:cs typeface="Times New Roman"/>
                        </a:rPr>
                        <a:t>589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22682">
                <a:tc>
                  <a:txBody>
                    <a:bodyPr/>
                    <a:lstStyle/>
                    <a:p>
                      <a:pPr marL="81915">
                        <a:lnSpc>
                          <a:spcPct val="100000"/>
                        </a:lnSpc>
                      </a:pPr>
                      <a:r>
                        <a:rPr sz="1300" b="1" dirty="0">
                          <a:solidFill>
                            <a:srgbClr val="FFFFFF"/>
                          </a:solidFill>
                          <a:latin typeface="Times New Roman"/>
                          <a:cs typeface="Times New Roman"/>
                        </a:rPr>
                        <a:t>= </a:t>
                      </a:r>
                      <a:r>
                        <a:rPr sz="1300" b="1" spc="-20" dirty="0">
                          <a:solidFill>
                            <a:srgbClr val="FFFFFF"/>
                          </a:solidFill>
                          <a:latin typeface="Times New Roman"/>
                          <a:cs typeface="Times New Roman"/>
                        </a:rPr>
                        <a:t>CAPACITE </a:t>
                      </a:r>
                      <a:r>
                        <a:rPr sz="1300" b="1" spc="-5" dirty="0">
                          <a:solidFill>
                            <a:srgbClr val="FFFFFF"/>
                          </a:solidFill>
                          <a:latin typeface="Times New Roman"/>
                          <a:cs typeface="Times New Roman"/>
                        </a:rPr>
                        <a:t>D'AUTOFINANCEMENT</a:t>
                      </a:r>
                      <a:r>
                        <a:rPr sz="1300" b="1" spc="20" dirty="0">
                          <a:solidFill>
                            <a:srgbClr val="FFFFFF"/>
                          </a:solidFill>
                          <a:latin typeface="Times New Roman"/>
                          <a:cs typeface="Times New Roman"/>
                        </a:rPr>
                        <a:t> </a:t>
                      </a:r>
                      <a:r>
                        <a:rPr sz="1300" b="1" spc="-20" dirty="0">
                          <a:solidFill>
                            <a:srgbClr val="FFFFFF"/>
                          </a:solidFill>
                          <a:latin typeface="Times New Roman"/>
                          <a:cs typeface="Times New Roman"/>
                        </a:rPr>
                        <a:t>D'EXPLOITATION</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spc="5" dirty="0">
                          <a:solidFill>
                            <a:srgbClr val="FFFFFF"/>
                          </a:solidFill>
                          <a:latin typeface="Times New Roman"/>
                          <a:cs typeface="Times New Roman"/>
                        </a:rPr>
                        <a:t>266</a:t>
                      </a:r>
                      <a:r>
                        <a:rPr sz="1300" spc="-120" dirty="0">
                          <a:solidFill>
                            <a:srgbClr val="FFFFFF"/>
                          </a:solidFill>
                          <a:latin typeface="Times New Roman"/>
                          <a:cs typeface="Times New Roman"/>
                        </a:rPr>
                        <a:t> </a:t>
                      </a:r>
                      <a:r>
                        <a:rPr sz="1300" spc="5" dirty="0">
                          <a:solidFill>
                            <a:srgbClr val="FFFFFF"/>
                          </a:solidFill>
                          <a:latin typeface="Times New Roman"/>
                          <a:cs typeface="Times New Roman"/>
                        </a:rPr>
                        <a:t>876</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spc="5" dirty="0">
                          <a:solidFill>
                            <a:srgbClr val="FFFFFF"/>
                          </a:solidFill>
                          <a:latin typeface="Times New Roman"/>
                          <a:cs typeface="Times New Roman"/>
                        </a:rPr>
                        <a:t>173</a:t>
                      </a:r>
                      <a:r>
                        <a:rPr sz="1300" spc="-120" dirty="0">
                          <a:solidFill>
                            <a:srgbClr val="FFFFFF"/>
                          </a:solidFill>
                          <a:latin typeface="Times New Roman"/>
                          <a:cs typeface="Times New Roman"/>
                        </a:rPr>
                        <a:t> </a:t>
                      </a:r>
                      <a:r>
                        <a:rPr sz="1300" spc="5" dirty="0">
                          <a:solidFill>
                            <a:srgbClr val="FFFFFF"/>
                          </a:solidFill>
                          <a:latin typeface="Times New Roman"/>
                          <a:cs typeface="Times New Roman"/>
                        </a:rPr>
                        <a:t>589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r h="222682">
                <a:tc>
                  <a:txBody>
                    <a:bodyPr/>
                    <a:lstStyle/>
                    <a:p>
                      <a:pPr marL="81915">
                        <a:lnSpc>
                          <a:spcPct val="100000"/>
                        </a:lnSpc>
                      </a:pPr>
                      <a:r>
                        <a:rPr sz="1300" dirty="0">
                          <a:latin typeface="Times New Roman"/>
                          <a:cs typeface="Times New Roman"/>
                        </a:rPr>
                        <a:t>+ Revenus</a:t>
                      </a:r>
                      <a:r>
                        <a:rPr sz="1300" spc="-70" dirty="0">
                          <a:latin typeface="Times New Roman"/>
                          <a:cs typeface="Times New Roman"/>
                        </a:rPr>
                        <a:t> </a:t>
                      </a:r>
                      <a:r>
                        <a:rPr sz="1300" dirty="0">
                          <a:latin typeface="Times New Roman"/>
                          <a:cs typeface="Times New Roman"/>
                        </a:rPr>
                        <a:t>financiers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7</a:t>
                      </a:r>
                      <a:r>
                        <a:rPr sz="1300" spc="-110" dirty="0">
                          <a:latin typeface="Times New Roman"/>
                          <a:cs typeface="Times New Roman"/>
                        </a:rPr>
                        <a:t> </a:t>
                      </a:r>
                      <a:r>
                        <a:rPr sz="1300" spc="5" dirty="0">
                          <a:latin typeface="Times New Roman"/>
                          <a:cs typeface="Times New Roman"/>
                        </a:rPr>
                        <a:t>500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22682">
                <a:tc>
                  <a:txBody>
                    <a:bodyPr/>
                    <a:lstStyle/>
                    <a:p>
                      <a:pPr marL="81915">
                        <a:lnSpc>
                          <a:spcPct val="100000"/>
                        </a:lnSpc>
                      </a:pPr>
                      <a:r>
                        <a:rPr sz="1300" dirty="0">
                          <a:latin typeface="Times New Roman"/>
                          <a:cs typeface="Times New Roman"/>
                        </a:rPr>
                        <a:t>+ Produits</a:t>
                      </a:r>
                      <a:r>
                        <a:rPr sz="1300" spc="-120" dirty="0">
                          <a:latin typeface="Times New Roman"/>
                          <a:cs typeface="Times New Roman"/>
                        </a:rPr>
                        <a:t> </a:t>
                      </a:r>
                      <a:r>
                        <a:rPr sz="1300" spc="-5" dirty="0">
                          <a:latin typeface="Times New Roman"/>
                          <a:cs typeface="Times New Roman"/>
                        </a:rPr>
                        <a:t>HAO</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2</a:t>
                      </a:r>
                      <a:r>
                        <a:rPr sz="1300" spc="-11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22682">
                <a:tc>
                  <a:txBody>
                    <a:bodyPr/>
                    <a:lstStyle/>
                    <a:p>
                      <a:pPr marL="81915">
                        <a:lnSpc>
                          <a:spcPct val="100000"/>
                        </a:lnSpc>
                      </a:pPr>
                      <a:r>
                        <a:rPr sz="1300" dirty="0">
                          <a:latin typeface="Times New Roman"/>
                          <a:cs typeface="Times New Roman"/>
                        </a:rPr>
                        <a:t>- Frais</a:t>
                      </a:r>
                      <a:r>
                        <a:rPr sz="1300" spc="-85" dirty="0">
                          <a:latin typeface="Times New Roman"/>
                          <a:cs typeface="Times New Roman"/>
                        </a:rPr>
                        <a:t> </a:t>
                      </a:r>
                      <a:r>
                        <a:rPr sz="1300" dirty="0">
                          <a:latin typeface="Times New Roman"/>
                          <a:cs typeface="Times New Roman"/>
                        </a:rPr>
                        <a:t>financiers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-3</a:t>
                      </a:r>
                      <a:r>
                        <a:rPr sz="1300" spc="-110" dirty="0">
                          <a:latin typeface="Times New Roman"/>
                          <a:cs typeface="Times New Roman"/>
                        </a:rPr>
                        <a:t> </a:t>
                      </a:r>
                      <a:r>
                        <a:rPr sz="1300" spc="5" dirty="0">
                          <a:latin typeface="Times New Roman"/>
                          <a:cs typeface="Times New Roman"/>
                        </a:rPr>
                        <a:t>500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22682">
                <a:tc>
                  <a:txBody>
                    <a:bodyPr/>
                    <a:lstStyle/>
                    <a:p>
                      <a:pPr marL="81915">
                        <a:lnSpc>
                          <a:spcPct val="100000"/>
                        </a:lnSpc>
                      </a:pPr>
                      <a:r>
                        <a:rPr sz="1300" dirty="0">
                          <a:latin typeface="Times New Roman"/>
                          <a:cs typeface="Times New Roman"/>
                        </a:rPr>
                        <a:t>- Impôts </a:t>
                      </a:r>
                      <a:r>
                        <a:rPr sz="1300" spc="5" dirty="0">
                          <a:latin typeface="Times New Roman"/>
                          <a:cs typeface="Times New Roman"/>
                        </a:rPr>
                        <a:t>sur </a:t>
                      </a:r>
                      <a:r>
                        <a:rPr sz="1300" dirty="0">
                          <a:latin typeface="Times New Roman"/>
                          <a:cs typeface="Times New Roman"/>
                        </a:rPr>
                        <a:t>les</a:t>
                      </a:r>
                      <a:r>
                        <a:rPr sz="1300" spc="-95" dirty="0">
                          <a:latin typeface="Times New Roman"/>
                          <a:cs typeface="Times New Roman"/>
                        </a:rPr>
                        <a:t> </a:t>
                      </a:r>
                      <a:r>
                        <a:rPr sz="1300" dirty="0">
                          <a:latin typeface="Times New Roman"/>
                          <a:cs typeface="Times New Roman"/>
                        </a:rPr>
                        <a:t>résultats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-31</a:t>
                      </a:r>
                      <a:r>
                        <a:rPr sz="1300" spc="-110" dirty="0">
                          <a:latin typeface="Times New Roman"/>
                          <a:cs typeface="Times New Roman"/>
                        </a:rPr>
                        <a:t> </a:t>
                      </a:r>
                      <a:r>
                        <a:rPr sz="1300" spc="5" dirty="0">
                          <a:latin typeface="Times New Roman"/>
                          <a:cs typeface="Times New Roman"/>
                        </a:rPr>
                        <a:t>102</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-23</a:t>
                      </a:r>
                      <a:r>
                        <a:rPr sz="1300" spc="-100" dirty="0">
                          <a:latin typeface="Times New Roman"/>
                          <a:cs typeface="Times New Roman"/>
                        </a:rPr>
                        <a:t> </a:t>
                      </a:r>
                      <a:r>
                        <a:rPr sz="1300" spc="-15" dirty="0">
                          <a:latin typeface="Times New Roman"/>
                          <a:cs typeface="Times New Roman"/>
                        </a:rPr>
                        <a:t>411</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9D9D9"/>
                    </a:solidFill>
                  </a:tcPr>
                </a:tc>
              </a:tr>
              <a:tr h="222682">
                <a:tc>
                  <a:txBody>
                    <a:bodyPr/>
                    <a:lstStyle/>
                    <a:p>
                      <a:pPr marL="81915">
                        <a:lnSpc>
                          <a:spcPct val="100000"/>
                        </a:lnSpc>
                      </a:pPr>
                      <a:r>
                        <a:rPr sz="1300" b="1" dirty="0">
                          <a:solidFill>
                            <a:srgbClr val="FFFFFF"/>
                          </a:solidFill>
                          <a:latin typeface="Times New Roman"/>
                          <a:cs typeface="Times New Roman"/>
                        </a:rPr>
                        <a:t>= </a:t>
                      </a:r>
                      <a:r>
                        <a:rPr sz="1300" b="1" spc="-20" dirty="0">
                          <a:solidFill>
                            <a:srgbClr val="FFFFFF"/>
                          </a:solidFill>
                          <a:latin typeface="Times New Roman"/>
                          <a:cs typeface="Times New Roman"/>
                        </a:rPr>
                        <a:t>CAPACITE </a:t>
                      </a:r>
                      <a:r>
                        <a:rPr sz="1300" b="1" spc="-5" dirty="0">
                          <a:solidFill>
                            <a:srgbClr val="FFFFFF"/>
                          </a:solidFill>
                          <a:latin typeface="Times New Roman"/>
                          <a:cs typeface="Times New Roman"/>
                        </a:rPr>
                        <a:t>D'AUTOFINANCEMENT GLOBALE</a:t>
                      </a:r>
                      <a:r>
                        <a:rPr sz="1300" b="1" spc="25" dirty="0">
                          <a:solidFill>
                            <a:srgbClr val="FFFFFF"/>
                          </a:solidFill>
                          <a:latin typeface="Times New Roman"/>
                          <a:cs typeface="Times New Roman"/>
                        </a:rPr>
                        <a:t> </a:t>
                      </a:r>
                      <a:r>
                        <a:rPr sz="1300" b="1" spc="-20" dirty="0">
                          <a:solidFill>
                            <a:srgbClr val="FFFFFF"/>
                          </a:solidFill>
                          <a:latin typeface="Times New Roman"/>
                          <a:cs typeface="Times New Roman"/>
                        </a:rPr>
                        <a:t>(C.A.F.G.)</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spc="5" dirty="0">
                          <a:solidFill>
                            <a:srgbClr val="FFFFFF"/>
                          </a:solidFill>
                          <a:latin typeface="Times New Roman"/>
                          <a:cs typeface="Times New Roman"/>
                        </a:rPr>
                        <a:t>242</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spc="5" dirty="0">
                          <a:solidFill>
                            <a:srgbClr val="FFFFFF"/>
                          </a:solidFill>
                          <a:latin typeface="Times New Roman"/>
                          <a:cs typeface="Times New Roman"/>
                        </a:rPr>
                        <a:t>150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L="635" algn="ctr">
                        <a:lnSpc>
                          <a:spcPct val="100000"/>
                        </a:lnSpc>
                      </a:pPr>
                      <a:r>
                        <a:rPr sz="1300" spc="5" dirty="0">
                          <a:solidFill>
                            <a:srgbClr val="FFFFFF"/>
                          </a:solidFill>
                          <a:latin typeface="Times New Roman"/>
                          <a:cs typeface="Times New Roman"/>
                        </a:rPr>
                        <a:t>61%</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r h="222682">
                <a:tc>
                  <a:txBody>
                    <a:bodyPr/>
                    <a:lstStyle/>
                    <a:p>
                      <a:pPr marL="81915">
                        <a:lnSpc>
                          <a:spcPct val="100000"/>
                        </a:lnSpc>
                      </a:pPr>
                      <a:r>
                        <a:rPr sz="1300" dirty="0">
                          <a:latin typeface="Times New Roman"/>
                          <a:cs typeface="Times New Roman"/>
                        </a:rPr>
                        <a:t>- Distributions de dividendes opérées durant</a:t>
                      </a:r>
                      <a:r>
                        <a:rPr sz="1300" spc="-114" dirty="0">
                          <a:latin typeface="Times New Roman"/>
                          <a:cs typeface="Times New Roman"/>
                        </a:rPr>
                        <a:t> </a:t>
                      </a:r>
                      <a:r>
                        <a:rPr sz="1300" dirty="0">
                          <a:latin typeface="Times New Roman"/>
                          <a:cs typeface="Times New Roman"/>
                        </a:rPr>
                        <a:t>l'exercice</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-90</a:t>
                      </a:r>
                      <a:r>
                        <a:rPr sz="1300" spc="-11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dirty="0">
                          <a:latin typeface="Times New Roman"/>
                          <a:cs typeface="Times New Roman"/>
                        </a:rPr>
                        <a:t>-40</a:t>
                      </a:r>
                      <a:r>
                        <a:rPr sz="1300" spc="-11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pPr>
                      <a:r>
                        <a:rPr sz="1300" spc="5" dirty="0">
                          <a:latin typeface="Times New Roman"/>
                          <a:cs typeface="Times New Roman"/>
                        </a:rPr>
                        <a:t>125%</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22682">
                <a:tc>
                  <a:txBody>
                    <a:bodyPr/>
                    <a:lstStyle/>
                    <a:p>
                      <a:pPr marL="81915">
                        <a:lnSpc>
                          <a:spcPct val="100000"/>
                        </a:lnSpc>
                      </a:pPr>
                      <a:r>
                        <a:rPr sz="1300" b="1" dirty="0">
                          <a:solidFill>
                            <a:srgbClr val="FFFFFF"/>
                          </a:solidFill>
                          <a:latin typeface="Times New Roman"/>
                          <a:cs typeface="Times New Roman"/>
                        </a:rPr>
                        <a:t>=</a:t>
                      </a:r>
                      <a:r>
                        <a:rPr sz="1300" b="1" spc="-110" dirty="0">
                          <a:solidFill>
                            <a:srgbClr val="FFFFFF"/>
                          </a:solidFill>
                          <a:latin typeface="Times New Roman"/>
                          <a:cs typeface="Times New Roman"/>
                        </a:rPr>
                        <a:t> </a:t>
                      </a:r>
                      <a:r>
                        <a:rPr sz="1300" b="1" spc="-10" dirty="0">
                          <a:solidFill>
                            <a:srgbClr val="FFFFFF"/>
                          </a:solidFill>
                          <a:latin typeface="Times New Roman"/>
                          <a:cs typeface="Times New Roman"/>
                        </a:rPr>
                        <a:t>AUTOFINANCEMENT</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dirty="0">
                          <a:solidFill>
                            <a:srgbClr val="FFFFFF"/>
                          </a:solidFill>
                          <a:latin typeface="Times New Roman"/>
                          <a:cs typeface="Times New Roman"/>
                        </a:rPr>
                        <a:t>-89</a:t>
                      </a:r>
                      <a:r>
                        <a:rPr sz="1300" spc="-110" dirty="0">
                          <a:solidFill>
                            <a:srgbClr val="FFFFFF"/>
                          </a:solidFill>
                          <a:latin typeface="Times New Roman"/>
                          <a:cs typeface="Times New Roman"/>
                        </a:rPr>
                        <a:t> </a:t>
                      </a:r>
                      <a:r>
                        <a:rPr sz="1300" spc="5" dirty="0">
                          <a:solidFill>
                            <a:srgbClr val="FFFFFF"/>
                          </a:solidFill>
                          <a:latin typeface="Times New Roman"/>
                          <a:cs typeface="Times New Roman"/>
                        </a:rPr>
                        <a:t>758</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dirty="0">
                          <a:solidFill>
                            <a:srgbClr val="FFFFFF"/>
                          </a:solidFill>
                          <a:latin typeface="Times New Roman"/>
                          <a:cs typeface="Times New Roman"/>
                        </a:rPr>
                        <a:t>-39</a:t>
                      </a:r>
                      <a:r>
                        <a:rPr sz="1300" spc="-110" dirty="0">
                          <a:solidFill>
                            <a:srgbClr val="FFFFFF"/>
                          </a:solidFill>
                          <a:latin typeface="Times New Roman"/>
                          <a:cs typeface="Times New Roman"/>
                        </a:rPr>
                        <a:t> </a:t>
                      </a:r>
                      <a:r>
                        <a:rPr sz="1300" spc="5" dirty="0">
                          <a:solidFill>
                            <a:srgbClr val="FFFFFF"/>
                          </a:solidFill>
                          <a:latin typeface="Times New Roman"/>
                          <a:cs typeface="Times New Roman"/>
                        </a:rPr>
                        <a:t>850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pPr>
                      <a:r>
                        <a:rPr sz="1300" spc="5" dirty="0">
                          <a:solidFill>
                            <a:srgbClr val="FFFFFF"/>
                          </a:solidFill>
                          <a:latin typeface="Times New Roman"/>
                          <a:cs typeface="Times New Roman"/>
                        </a:rPr>
                        <a:t>125%</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bl>
          </a:graphicData>
        </a:graphic>
      </p:graphicFrame>
      <p:sp>
        <p:nvSpPr>
          <p:cNvPr id="11" name="Espace réservé de la date 10"/>
          <p:cNvSpPr>
            <a:spLocks noGrp="1"/>
          </p:cNvSpPr>
          <p:nvPr>
            <p:ph type="dt" sz="half" idx="6"/>
          </p:nvPr>
        </p:nvSpPr>
        <p:spPr/>
        <p:txBody>
          <a:bodyPr/>
          <a:lstStyle/>
          <a:p>
            <a:fld id="{2D6E7676-6650-4436-B344-D7A9F2A4D798}" type="datetime1">
              <a:rPr lang="fr-FR" smtClean="0"/>
              <a:pPr/>
              <a:t>06/03/2019</a:t>
            </a:fld>
            <a:endParaRPr lang="en-US"/>
          </a:p>
        </p:txBody>
      </p:sp>
      <p:sp>
        <p:nvSpPr>
          <p:cNvPr id="12" name="Espace réservé du numéro de diapositive 11"/>
          <p:cNvSpPr>
            <a:spLocks noGrp="1"/>
          </p:cNvSpPr>
          <p:nvPr>
            <p:ph type="sldNum" sz="quarter" idx="7"/>
          </p:nvPr>
        </p:nvSpPr>
        <p:spPr/>
        <p:txBody>
          <a:bodyPr/>
          <a:lstStyle/>
          <a:p>
            <a:fld id="{B6F15528-21DE-4FAA-801E-634DDDAF4B2B}" type="slidenum">
              <a:rPr lang="fr-FR" smtClean="0"/>
              <a:pPr/>
              <a:t>239</a:t>
            </a:fld>
            <a:endParaRPr lang="fr-FR"/>
          </a:p>
        </p:txBody>
      </p:sp>
    </p:spTree>
    <p:extLst>
      <p:ext uri="{BB962C8B-B14F-4D97-AF65-F5344CB8AC3E}">
        <p14:creationId xmlns:p14="http://schemas.microsoft.com/office/powerpoint/2010/main" xmlns="" val="1170842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Obligation de présenter des états financiers IFRS pour les sociétés cotées </a:t>
            </a:r>
            <a:r>
              <a:rPr lang="fr-FR" sz="3100" dirty="0"/>
              <a:t>(Chapitre 2.2.3.2)</a:t>
            </a:r>
            <a:endParaRPr lang="fr-FR" dirty="0"/>
          </a:p>
        </p:txBody>
      </p:sp>
      <p:sp>
        <p:nvSpPr>
          <p:cNvPr id="3" name="Espace réservé du contenu 2"/>
          <p:cNvSpPr>
            <a:spLocks noGrp="1"/>
          </p:cNvSpPr>
          <p:nvPr>
            <p:ph idx="1"/>
          </p:nvPr>
        </p:nvSpPr>
        <p:spPr/>
        <p:txBody>
          <a:bodyPr>
            <a:normAutofit lnSpcReduction="10000"/>
          </a:bodyPr>
          <a:lstStyle/>
          <a:p>
            <a:r>
              <a:rPr lang="fr-FR" sz="1600" dirty="0" smtClean="0"/>
              <a:t>Les commissaires aux comptes : </a:t>
            </a:r>
          </a:p>
          <a:p>
            <a:pPr lvl="1">
              <a:buFont typeface="Wingdings" panose="05000000000000000000" pitchFamily="2" charset="2"/>
              <a:buChar char="v"/>
            </a:pPr>
            <a:r>
              <a:rPr lang="fr-FR" dirty="0">
                <a:effectLst>
                  <a:outerShdw blurRad="38100" dist="38100" dir="2700000" algn="tl">
                    <a:srgbClr val="000000">
                      <a:alpha val="43137"/>
                    </a:srgbClr>
                  </a:outerShdw>
                </a:effectLst>
              </a:rPr>
              <a:t>Soit émettent une opinion indiquant que les états financiers IFRS sont réguliers et sincères et donnent une image fidèle du résultat des opérations de l’exercice écoulé ainsi que de la situation financière et des flux de trésorerie à la fin de cet exercice;</a:t>
            </a:r>
          </a:p>
          <a:p>
            <a:pPr lvl="1">
              <a:buFont typeface="Wingdings" panose="05000000000000000000" pitchFamily="2" charset="2"/>
              <a:buChar char="v"/>
            </a:pPr>
            <a:r>
              <a:rPr lang="fr-FR" dirty="0">
                <a:effectLst>
                  <a:outerShdw blurRad="38100" dist="38100" dir="2700000" algn="tl">
                    <a:srgbClr val="000000">
                      <a:alpha val="43137"/>
                    </a:srgbClr>
                  </a:outerShdw>
                </a:effectLst>
              </a:rPr>
              <a:t>Soit expriment en la motivant, une opinion avec réserve ou défavorable ou indiquent qu’ils sont dans l’impossibilité d’exprimer une opinion.  </a:t>
            </a:r>
          </a:p>
          <a:p>
            <a:r>
              <a:rPr lang="fr-FR" sz="1600" dirty="0" smtClean="0"/>
              <a:t>Par contre, sont exemptés de cette obligation, les autres entités d’intérêt public qui sont assujettis à des plans comptables spécifiques à leur secteur d’activité.  </a:t>
            </a:r>
          </a:p>
          <a:p>
            <a:r>
              <a:rPr lang="fr-FR" sz="1600" dirty="0" smtClean="0"/>
              <a:t>Les </a:t>
            </a:r>
            <a:r>
              <a:rPr lang="fr-FR" sz="1600" dirty="0"/>
              <a:t>entités désignées par les Etats parties comme entités d’intérêt public </a:t>
            </a:r>
            <a:r>
              <a:rPr lang="fr-FR" sz="1600" dirty="0" smtClean="0"/>
              <a:t>peuvent, si elles sont pas cotées en bourse, ou si elles ne sollicitent pas  des financements dans le cadre d’un appel public à l’épargne, établir et présenter sur option, des états financiers selon les normes IFRS en sus de ceux établis et présentés selon le Système comptable OHADA.</a:t>
            </a:r>
          </a:p>
          <a:p>
            <a:pPr marL="457200" lvl="1" indent="0">
              <a:buNone/>
            </a:pPr>
            <a:endParaRPr lang="fr-FR" dirty="0" smtClean="0">
              <a:effectLst>
                <a:outerShdw blurRad="38100" dist="38100" dir="2700000" algn="tl">
                  <a:srgbClr val="000000">
                    <a:alpha val="43137"/>
                  </a:srgbClr>
                </a:outerShdw>
              </a:effectLst>
            </a:endParaRPr>
          </a:p>
          <a:p>
            <a:pPr>
              <a:buFont typeface="Wingdings" panose="05000000000000000000" pitchFamily="2" charset="2"/>
              <a:buChar char="v"/>
            </a:pPr>
            <a:endParaRPr lang="fr-FR" dirty="0" smtClean="0">
              <a:effectLst>
                <a:outerShdw blurRad="38100" dist="38100" dir="2700000" algn="tl">
                  <a:srgbClr val="000000">
                    <a:alpha val="43137"/>
                  </a:srgbClr>
                </a:outerShdw>
              </a:effectLst>
            </a:endParaRPr>
          </a:p>
          <a:p>
            <a:pPr>
              <a:buFont typeface="Wingdings" panose="05000000000000000000" pitchFamily="2" charset="2"/>
              <a:buChar char="v"/>
            </a:pPr>
            <a:endParaRPr lang="fr-FR" dirty="0">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fld id="{2E482D49-4C35-42AC-B616-8CD1AF18B78E}"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xmlns="" val="174371556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6523" y="484095"/>
            <a:ext cx="7499425" cy="397072"/>
          </a:xfrm>
          <a:custGeom>
            <a:avLst/>
            <a:gdLst/>
            <a:ahLst/>
            <a:cxnLst/>
            <a:rect l="l" t="t" r="r" b="b"/>
            <a:pathLst>
              <a:path w="8263255" h="437515">
                <a:moveTo>
                  <a:pt x="8263124" y="4572"/>
                </a:moveTo>
                <a:lnTo>
                  <a:pt x="8263124" y="0"/>
                </a:lnTo>
                <a:lnTo>
                  <a:pt x="0" y="0"/>
                </a:lnTo>
                <a:lnTo>
                  <a:pt x="86384" y="4572"/>
                </a:lnTo>
                <a:lnTo>
                  <a:pt x="8263124" y="4572"/>
                </a:lnTo>
                <a:close/>
              </a:path>
              <a:path w="8263255" h="437515">
                <a:moveTo>
                  <a:pt x="8258552" y="437388"/>
                </a:moveTo>
                <a:lnTo>
                  <a:pt x="8258552" y="437146"/>
                </a:lnTo>
                <a:lnTo>
                  <a:pt x="86384" y="4572"/>
                </a:lnTo>
                <a:lnTo>
                  <a:pt x="4571" y="4572"/>
                </a:lnTo>
                <a:lnTo>
                  <a:pt x="4571" y="437388"/>
                </a:lnTo>
                <a:lnTo>
                  <a:pt x="8258552" y="437388"/>
                </a:lnTo>
                <a:close/>
              </a:path>
              <a:path w="8263255" h="437515">
                <a:moveTo>
                  <a:pt x="8263124" y="437388"/>
                </a:moveTo>
                <a:lnTo>
                  <a:pt x="8263124" y="4572"/>
                </a:lnTo>
                <a:lnTo>
                  <a:pt x="8258552" y="4572"/>
                </a:lnTo>
                <a:lnTo>
                  <a:pt x="8258552" y="437146"/>
                </a:lnTo>
                <a:lnTo>
                  <a:pt x="8263124" y="437388"/>
                </a:lnTo>
                <a:close/>
              </a:path>
            </a:pathLst>
          </a:custGeom>
          <a:solidFill>
            <a:srgbClr val="000000"/>
          </a:solidFill>
        </p:spPr>
        <p:txBody>
          <a:bodyPr wrap="square" lIns="0" tIns="0" rIns="0" bIns="0" rtlCol="0"/>
          <a:lstStyle/>
          <a:p>
            <a:endParaRPr sz="1634"/>
          </a:p>
        </p:txBody>
      </p:sp>
      <p:sp>
        <p:nvSpPr>
          <p:cNvPr id="3" name="object 3"/>
          <p:cNvSpPr/>
          <p:nvPr/>
        </p:nvSpPr>
        <p:spPr>
          <a:xfrm>
            <a:off x="2366523" y="484094"/>
            <a:ext cx="7499425" cy="401106"/>
          </a:xfrm>
          <a:custGeom>
            <a:avLst/>
            <a:gdLst/>
            <a:ahLst/>
            <a:cxnLst/>
            <a:rect l="l" t="t" r="r" b="b"/>
            <a:pathLst>
              <a:path w="8263255" h="441959">
                <a:moveTo>
                  <a:pt x="8263124" y="441959"/>
                </a:moveTo>
                <a:lnTo>
                  <a:pt x="8263124" y="0"/>
                </a:lnTo>
                <a:lnTo>
                  <a:pt x="0" y="0"/>
                </a:lnTo>
                <a:lnTo>
                  <a:pt x="0" y="441959"/>
                </a:lnTo>
                <a:lnTo>
                  <a:pt x="4571" y="441959"/>
                </a:lnTo>
                <a:lnTo>
                  <a:pt x="4571" y="9143"/>
                </a:lnTo>
                <a:lnTo>
                  <a:pt x="9143" y="4571"/>
                </a:lnTo>
                <a:lnTo>
                  <a:pt x="9143" y="9143"/>
                </a:lnTo>
                <a:lnTo>
                  <a:pt x="8253980" y="9143"/>
                </a:lnTo>
                <a:lnTo>
                  <a:pt x="8253980" y="4571"/>
                </a:lnTo>
                <a:lnTo>
                  <a:pt x="8258552" y="9143"/>
                </a:lnTo>
                <a:lnTo>
                  <a:pt x="8258552" y="441959"/>
                </a:lnTo>
                <a:lnTo>
                  <a:pt x="8263124" y="441959"/>
                </a:lnTo>
                <a:close/>
              </a:path>
              <a:path w="8263255" h="441959">
                <a:moveTo>
                  <a:pt x="9143" y="9143"/>
                </a:moveTo>
                <a:lnTo>
                  <a:pt x="9143" y="4571"/>
                </a:lnTo>
                <a:lnTo>
                  <a:pt x="4571" y="9143"/>
                </a:lnTo>
                <a:lnTo>
                  <a:pt x="9143" y="9143"/>
                </a:lnTo>
                <a:close/>
              </a:path>
              <a:path w="8263255" h="441959">
                <a:moveTo>
                  <a:pt x="9143" y="432815"/>
                </a:moveTo>
                <a:lnTo>
                  <a:pt x="9143" y="9143"/>
                </a:lnTo>
                <a:lnTo>
                  <a:pt x="4571" y="9143"/>
                </a:lnTo>
                <a:lnTo>
                  <a:pt x="4571" y="432815"/>
                </a:lnTo>
                <a:lnTo>
                  <a:pt x="9143" y="432815"/>
                </a:lnTo>
                <a:close/>
              </a:path>
              <a:path w="8263255" h="441959">
                <a:moveTo>
                  <a:pt x="8258552" y="432815"/>
                </a:moveTo>
                <a:lnTo>
                  <a:pt x="4571" y="432815"/>
                </a:lnTo>
                <a:lnTo>
                  <a:pt x="9143" y="437387"/>
                </a:lnTo>
                <a:lnTo>
                  <a:pt x="9143" y="441959"/>
                </a:lnTo>
                <a:lnTo>
                  <a:pt x="8253980" y="441959"/>
                </a:lnTo>
                <a:lnTo>
                  <a:pt x="8253980" y="437387"/>
                </a:lnTo>
                <a:lnTo>
                  <a:pt x="8258552" y="432815"/>
                </a:lnTo>
                <a:close/>
              </a:path>
              <a:path w="8263255" h="441959">
                <a:moveTo>
                  <a:pt x="9143" y="441959"/>
                </a:moveTo>
                <a:lnTo>
                  <a:pt x="9143" y="437387"/>
                </a:lnTo>
                <a:lnTo>
                  <a:pt x="4571" y="432815"/>
                </a:lnTo>
                <a:lnTo>
                  <a:pt x="4571" y="441959"/>
                </a:lnTo>
                <a:lnTo>
                  <a:pt x="9143" y="441959"/>
                </a:lnTo>
                <a:close/>
              </a:path>
              <a:path w="8263255" h="441959">
                <a:moveTo>
                  <a:pt x="8258552" y="9143"/>
                </a:moveTo>
                <a:lnTo>
                  <a:pt x="8253980" y="4571"/>
                </a:lnTo>
                <a:lnTo>
                  <a:pt x="8253980" y="9143"/>
                </a:lnTo>
                <a:lnTo>
                  <a:pt x="8258552" y="9143"/>
                </a:lnTo>
                <a:close/>
              </a:path>
              <a:path w="8263255" h="441959">
                <a:moveTo>
                  <a:pt x="8258552" y="432815"/>
                </a:moveTo>
                <a:lnTo>
                  <a:pt x="8258552" y="9143"/>
                </a:lnTo>
                <a:lnTo>
                  <a:pt x="8253980" y="9143"/>
                </a:lnTo>
                <a:lnTo>
                  <a:pt x="8253980" y="432815"/>
                </a:lnTo>
                <a:lnTo>
                  <a:pt x="8258552" y="432815"/>
                </a:lnTo>
                <a:close/>
              </a:path>
              <a:path w="8263255" h="441959">
                <a:moveTo>
                  <a:pt x="8258552" y="441959"/>
                </a:moveTo>
                <a:lnTo>
                  <a:pt x="8258552" y="432815"/>
                </a:lnTo>
                <a:lnTo>
                  <a:pt x="8253980" y="437387"/>
                </a:lnTo>
                <a:lnTo>
                  <a:pt x="8253980" y="441959"/>
                </a:lnTo>
                <a:lnTo>
                  <a:pt x="8258552" y="441959"/>
                </a:lnTo>
                <a:close/>
              </a:path>
            </a:pathLst>
          </a:custGeom>
          <a:solidFill>
            <a:srgbClr val="000000"/>
          </a:solidFill>
        </p:spPr>
        <p:txBody>
          <a:bodyPr wrap="square" lIns="0" tIns="0" rIns="0" bIns="0" rtlCol="0"/>
          <a:lstStyle/>
          <a:p>
            <a:endParaRPr sz="1634"/>
          </a:p>
        </p:txBody>
      </p:sp>
      <p:sp>
        <p:nvSpPr>
          <p:cNvPr id="4" name="object 4"/>
          <p:cNvSpPr txBox="1"/>
          <p:nvPr/>
        </p:nvSpPr>
        <p:spPr>
          <a:xfrm>
            <a:off x="2370673" y="488243"/>
            <a:ext cx="7491356" cy="288722"/>
          </a:xfrm>
          <a:prstGeom prst="rect">
            <a:avLst/>
          </a:prstGeom>
          <a:solidFill>
            <a:srgbClr val="4F80BC"/>
          </a:solidFill>
        </p:spPr>
        <p:txBody>
          <a:bodyPr vert="horz" wrap="square" lIns="0" tIns="36883" rIns="0" bIns="0" rtlCol="0">
            <a:spAutoFit/>
          </a:bodyPr>
          <a:lstStyle/>
          <a:p>
            <a:pPr marL="202867">
              <a:spcBef>
                <a:spcPts val="290"/>
              </a:spcBef>
            </a:pPr>
            <a:r>
              <a:rPr sz="1634" b="1" spc="-14" dirty="0">
                <a:solidFill>
                  <a:srgbClr val="FFFFFF"/>
                </a:solidFill>
                <a:latin typeface="Cambria"/>
                <a:cs typeface="Cambria"/>
              </a:rPr>
              <a:t>NOTE </a:t>
            </a:r>
            <a:r>
              <a:rPr sz="1634" b="1" dirty="0">
                <a:solidFill>
                  <a:srgbClr val="FFFFFF"/>
                </a:solidFill>
                <a:latin typeface="Cambria"/>
                <a:cs typeface="Cambria"/>
              </a:rPr>
              <a:t>34 : </a:t>
            </a:r>
            <a:r>
              <a:rPr sz="1634" b="1" spc="-5" dirty="0">
                <a:solidFill>
                  <a:srgbClr val="FFFFFF"/>
                </a:solidFill>
                <a:latin typeface="Cambria"/>
                <a:cs typeface="Cambria"/>
              </a:rPr>
              <a:t>FICHE </a:t>
            </a:r>
            <a:r>
              <a:rPr sz="1634" b="1" dirty="0">
                <a:solidFill>
                  <a:srgbClr val="FFFFFF"/>
                </a:solidFill>
                <a:latin typeface="Cambria"/>
                <a:cs typeface="Cambria"/>
              </a:rPr>
              <a:t>DE </a:t>
            </a:r>
            <a:r>
              <a:rPr sz="1634" b="1" spc="-5" dirty="0">
                <a:solidFill>
                  <a:srgbClr val="FFFFFF"/>
                </a:solidFill>
                <a:latin typeface="Cambria"/>
                <a:cs typeface="Cambria"/>
              </a:rPr>
              <a:t>SYNTHESE </a:t>
            </a:r>
            <a:r>
              <a:rPr sz="1634" b="1" dirty="0">
                <a:solidFill>
                  <a:srgbClr val="FFFFFF"/>
                </a:solidFill>
                <a:latin typeface="Cambria"/>
                <a:cs typeface="Cambria"/>
              </a:rPr>
              <a:t>DES </a:t>
            </a:r>
            <a:r>
              <a:rPr sz="1634" b="1" spc="-27" dirty="0">
                <a:solidFill>
                  <a:srgbClr val="FFFFFF"/>
                </a:solidFill>
                <a:latin typeface="Cambria"/>
                <a:cs typeface="Cambria"/>
              </a:rPr>
              <a:t>PRINCIPAUX </a:t>
            </a:r>
            <a:r>
              <a:rPr sz="1634" b="1" spc="-18" dirty="0">
                <a:solidFill>
                  <a:srgbClr val="FFFFFF"/>
                </a:solidFill>
                <a:latin typeface="Cambria"/>
                <a:cs typeface="Cambria"/>
              </a:rPr>
              <a:t>INDICATEURS</a:t>
            </a:r>
            <a:r>
              <a:rPr sz="1634" b="1" spc="18" dirty="0">
                <a:solidFill>
                  <a:srgbClr val="FFFFFF"/>
                </a:solidFill>
                <a:latin typeface="Cambria"/>
                <a:cs typeface="Cambria"/>
              </a:rPr>
              <a:t> </a:t>
            </a:r>
            <a:r>
              <a:rPr sz="1634" b="1" spc="-9" dirty="0">
                <a:solidFill>
                  <a:srgbClr val="FFFFFF"/>
                </a:solidFill>
                <a:latin typeface="Cambria"/>
                <a:cs typeface="Cambria"/>
              </a:rPr>
              <a:t>FINANCIERS</a:t>
            </a:r>
            <a:endParaRPr sz="1634">
              <a:latin typeface="Cambria"/>
              <a:cs typeface="Cambria"/>
            </a:endParaRPr>
          </a:p>
        </p:txBody>
      </p:sp>
      <p:graphicFrame>
        <p:nvGraphicFramePr>
          <p:cNvPr id="5" name="object 5"/>
          <p:cNvGraphicFramePr>
            <a:graphicFrameLocks noGrp="1"/>
          </p:cNvGraphicFramePr>
          <p:nvPr/>
        </p:nvGraphicFramePr>
        <p:xfrm>
          <a:off x="2169889" y="1201706"/>
          <a:ext cx="7579524" cy="4937368"/>
        </p:xfrm>
        <a:graphic>
          <a:graphicData uri="http://schemas.openxmlformats.org/drawingml/2006/table">
            <a:tbl>
              <a:tblPr firstRow="1" bandRow="1">
                <a:tableStyleId>{2D5ABB26-0587-4C30-8999-92F81FD0307C}</a:tableStyleId>
              </a:tblPr>
              <a:tblGrid>
                <a:gridCol w="5331947"/>
                <a:gridCol w="827108"/>
                <a:gridCol w="690179"/>
                <a:gridCol w="730290"/>
              </a:tblGrid>
              <a:tr h="416320">
                <a:tc>
                  <a:txBody>
                    <a:bodyPr/>
                    <a:lstStyle/>
                    <a:p>
                      <a:pPr>
                        <a:lnSpc>
                          <a:spcPct val="100000"/>
                        </a:lnSpc>
                        <a:spcBef>
                          <a:spcPts val="55"/>
                        </a:spcBef>
                      </a:pPr>
                      <a:endParaRPr sz="800">
                        <a:latin typeface="Times New Roman"/>
                        <a:cs typeface="Times New Roman"/>
                      </a:endParaRPr>
                    </a:p>
                    <a:p>
                      <a:pPr algn="ctr">
                        <a:lnSpc>
                          <a:spcPct val="100000"/>
                        </a:lnSpc>
                      </a:pPr>
                      <a:r>
                        <a:rPr sz="1000" b="1" dirty="0">
                          <a:solidFill>
                            <a:srgbClr val="FFFFFF"/>
                          </a:solidFill>
                          <a:latin typeface="Times New Roman"/>
                          <a:cs typeface="Times New Roman"/>
                        </a:rPr>
                        <a:t>(EN  MILLIERS DE</a:t>
                      </a:r>
                      <a:r>
                        <a:rPr sz="1000" b="1" spc="-70" dirty="0">
                          <a:solidFill>
                            <a:srgbClr val="FFFFFF"/>
                          </a:solidFill>
                          <a:latin typeface="Times New Roman"/>
                          <a:cs typeface="Times New Roman"/>
                        </a:rPr>
                        <a:t> </a:t>
                      </a:r>
                      <a:r>
                        <a:rPr sz="1000" b="1" spc="-5" dirty="0">
                          <a:solidFill>
                            <a:srgbClr val="FFFFFF"/>
                          </a:solidFill>
                          <a:latin typeface="Times New Roman"/>
                          <a:cs typeface="Times New Roman"/>
                        </a:rPr>
                        <a:t>FRANCS)</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a:lnSpc>
                          <a:spcPct val="100000"/>
                        </a:lnSpc>
                        <a:spcBef>
                          <a:spcPts val="55"/>
                        </a:spcBef>
                      </a:pPr>
                      <a:endParaRPr sz="800">
                        <a:latin typeface="Times New Roman"/>
                        <a:cs typeface="Times New Roman"/>
                      </a:endParaRPr>
                    </a:p>
                    <a:p>
                      <a:pPr marR="163195" algn="r">
                        <a:lnSpc>
                          <a:spcPct val="100000"/>
                        </a:lnSpc>
                      </a:pPr>
                      <a:r>
                        <a:rPr sz="1000" b="1" spc="-5" dirty="0">
                          <a:solidFill>
                            <a:srgbClr val="FFFFFF"/>
                          </a:solidFill>
                          <a:latin typeface="Times New Roman"/>
                          <a:cs typeface="Times New Roman"/>
                        </a:rPr>
                        <a:t>Année</a:t>
                      </a:r>
                      <a:r>
                        <a:rPr sz="1000" b="1" spc="-80" dirty="0">
                          <a:solidFill>
                            <a:srgbClr val="FFFFFF"/>
                          </a:solidFill>
                          <a:latin typeface="Times New Roman"/>
                          <a:cs typeface="Times New Roman"/>
                        </a:rPr>
                        <a:t> </a:t>
                      </a:r>
                      <a:r>
                        <a:rPr sz="1000" b="1" dirty="0">
                          <a:solidFill>
                            <a:srgbClr val="FFFFFF"/>
                          </a:solidFill>
                          <a:latin typeface="Times New Roman"/>
                          <a:cs typeface="Times New Roman"/>
                        </a:rPr>
                        <a:t>N</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marL="264795" marR="174625" indent="-81280">
                        <a:lnSpc>
                          <a:spcPct val="114500"/>
                        </a:lnSpc>
                        <a:spcBef>
                          <a:spcPts val="375"/>
                        </a:spcBef>
                      </a:pPr>
                      <a:r>
                        <a:rPr sz="1000" b="1" spc="-5" dirty="0">
                          <a:solidFill>
                            <a:srgbClr val="FFFFFF"/>
                          </a:solidFill>
                          <a:latin typeface="Times New Roman"/>
                          <a:cs typeface="Times New Roman"/>
                        </a:rPr>
                        <a:t>Ann</a:t>
                      </a:r>
                      <a:r>
                        <a:rPr sz="1000" b="1" dirty="0">
                          <a:solidFill>
                            <a:srgbClr val="FFFFFF"/>
                          </a:solidFill>
                          <a:latin typeface="Times New Roman"/>
                          <a:cs typeface="Times New Roman"/>
                        </a:rPr>
                        <a:t>ée  N-1</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algn="ctr">
                        <a:lnSpc>
                          <a:spcPct val="100000"/>
                        </a:lnSpc>
                        <a:spcBef>
                          <a:spcPts val="565"/>
                        </a:spcBef>
                      </a:pPr>
                      <a:r>
                        <a:rPr sz="1000" b="1" dirty="0">
                          <a:solidFill>
                            <a:srgbClr val="FFFFFF"/>
                          </a:solidFill>
                          <a:latin typeface="Times New Roman"/>
                          <a:cs typeface="Times New Roman"/>
                        </a:rPr>
                        <a:t>Variation</a:t>
                      </a:r>
                      <a:r>
                        <a:rPr sz="1000" b="1" spc="-114" dirty="0">
                          <a:solidFill>
                            <a:srgbClr val="FFFFFF"/>
                          </a:solidFill>
                          <a:latin typeface="Times New Roman"/>
                          <a:cs typeface="Times New Roman"/>
                        </a:rPr>
                        <a:t> </a:t>
                      </a:r>
                      <a:r>
                        <a:rPr sz="1000" b="1" dirty="0">
                          <a:solidFill>
                            <a:srgbClr val="FFFFFF"/>
                          </a:solidFill>
                          <a:latin typeface="Times New Roman"/>
                          <a:cs typeface="Times New Roman"/>
                        </a:rPr>
                        <a:t>en</a:t>
                      </a:r>
                      <a:endParaRPr sz="1000">
                        <a:latin typeface="Times New Roman"/>
                        <a:cs typeface="Times New Roman"/>
                      </a:endParaRPr>
                    </a:p>
                    <a:p>
                      <a:pPr algn="ctr">
                        <a:lnSpc>
                          <a:spcPct val="100000"/>
                        </a:lnSpc>
                        <a:spcBef>
                          <a:spcPts val="190"/>
                        </a:spcBef>
                      </a:pPr>
                      <a:r>
                        <a:rPr sz="1000" b="1" dirty="0">
                          <a:solidFill>
                            <a:srgbClr val="FFFFFF"/>
                          </a:solidFill>
                          <a:latin typeface="Times New Roman"/>
                          <a:cs typeface="Times New Roman"/>
                        </a:rPr>
                        <a:t>%</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r>
              <a:tr h="207468">
                <a:tc gridSpan="4">
                  <a:txBody>
                    <a:bodyPr/>
                    <a:lstStyle/>
                    <a:p>
                      <a:pPr algn="ctr">
                        <a:lnSpc>
                          <a:spcPct val="100000"/>
                        </a:lnSpc>
                        <a:spcBef>
                          <a:spcPts val="130"/>
                        </a:spcBef>
                      </a:pPr>
                      <a:r>
                        <a:rPr sz="1000" b="1" spc="-5" dirty="0">
                          <a:latin typeface="Times New Roman"/>
                          <a:cs typeface="Times New Roman"/>
                        </a:rPr>
                        <a:t>ANALYSE </a:t>
                      </a:r>
                      <a:r>
                        <a:rPr sz="1000" b="1" dirty="0">
                          <a:latin typeface="Times New Roman"/>
                          <a:cs typeface="Times New Roman"/>
                        </a:rPr>
                        <a:t>DE LA</a:t>
                      </a:r>
                      <a:r>
                        <a:rPr sz="1000" b="1" spc="30" dirty="0">
                          <a:latin typeface="Times New Roman"/>
                          <a:cs typeface="Times New Roman"/>
                        </a:rPr>
                        <a:t> </a:t>
                      </a:r>
                      <a:r>
                        <a:rPr sz="1000" b="1" spc="-5" dirty="0">
                          <a:latin typeface="Times New Roman"/>
                          <a:cs typeface="Times New Roman"/>
                        </a:rPr>
                        <a:t>RENTABILITE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CE6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3747">
                <a:tc>
                  <a:txBody>
                    <a:bodyPr/>
                    <a:lstStyle/>
                    <a:p>
                      <a:pPr>
                        <a:lnSpc>
                          <a:spcPct val="100000"/>
                        </a:lnSpc>
                        <a:spcBef>
                          <a:spcPts val="190"/>
                        </a:spcBef>
                      </a:pPr>
                      <a:r>
                        <a:rPr sz="1100" spc="-5" dirty="0">
                          <a:latin typeface="Times New Roman"/>
                          <a:cs typeface="Times New Roman"/>
                        </a:rPr>
                        <a:t>Rentabilité économique </a:t>
                      </a:r>
                      <a:r>
                        <a:rPr sz="1100" dirty="0">
                          <a:latin typeface="Times New Roman"/>
                          <a:cs typeface="Times New Roman"/>
                        </a:rPr>
                        <a:t>= </a:t>
                      </a:r>
                      <a:r>
                        <a:rPr sz="1100" spc="-5" dirty="0">
                          <a:latin typeface="Times New Roman"/>
                          <a:cs typeface="Times New Roman"/>
                        </a:rPr>
                        <a:t>Résultat d’exploitation (a) /Capitaux propres </a:t>
                      </a:r>
                      <a:r>
                        <a:rPr sz="1100" dirty="0">
                          <a:latin typeface="Times New Roman"/>
                          <a:cs typeface="Times New Roman"/>
                        </a:rPr>
                        <a:t>+ </a:t>
                      </a:r>
                      <a:r>
                        <a:rPr sz="1100" spc="-5" dirty="0">
                          <a:latin typeface="Times New Roman"/>
                          <a:cs typeface="Times New Roman"/>
                        </a:rPr>
                        <a:t>dettes </a:t>
                      </a:r>
                      <a:r>
                        <a:rPr sz="1100" spc="60" dirty="0">
                          <a:latin typeface="Times New Roman"/>
                          <a:cs typeface="Times New Roman"/>
                        </a:rPr>
                        <a:t> </a:t>
                      </a:r>
                      <a:r>
                        <a:rPr sz="1100" spc="-5" dirty="0">
                          <a:latin typeface="Times New Roman"/>
                          <a:cs typeface="Times New Roman"/>
                        </a:rPr>
                        <a:t>financières*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92100">
                        <a:lnSpc>
                          <a:spcPct val="100000"/>
                        </a:lnSpc>
                        <a:spcBef>
                          <a:spcPts val="190"/>
                        </a:spcBef>
                      </a:pPr>
                      <a:r>
                        <a:rPr sz="1100" dirty="0">
                          <a:latin typeface="Times New Roman"/>
                          <a:cs typeface="Times New Roman"/>
                        </a:rPr>
                        <a:t>21</a:t>
                      </a:r>
                      <a:r>
                        <a:rPr sz="1100" spc="-100" dirty="0">
                          <a:latin typeface="Times New Roman"/>
                          <a:cs typeface="Times New Roman"/>
                        </a:rPr>
                        <a:t> </a:t>
                      </a:r>
                      <a:r>
                        <a:rPr sz="1100" dirty="0">
                          <a:latin typeface="Times New Roman"/>
                          <a:cs typeface="Times New Roman"/>
                        </a:rPr>
                        <a: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32%</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spc="-20" dirty="0">
                          <a:latin typeface="Times New Roman"/>
                          <a:cs typeface="Times New Roman"/>
                        </a:rPr>
                        <a:t>-11</a:t>
                      </a:r>
                      <a:r>
                        <a:rPr sz="1100" spc="-85" dirty="0">
                          <a:latin typeface="Times New Roman"/>
                          <a:cs typeface="Times New Roman"/>
                        </a:rPr>
                        <a:t> </a:t>
                      </a:r>
                      <a:r>
                        <a:rPr sz="1100" dirty="0">
                          <a:latin typeface="Times New Roman"/>
                          <a:cs typeface="Times New Roman"/>
                        </a:rPr>
                        <a:t>points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a:lnSpc>
                          <a:spcPct val="100000"/>
                        </a:lnSpc>
                        <a:spcBef>
                          <a:spcPts val="190"/>
                        </a:spcBef>
                      </a:pPr>
                      <a:r>
                        <a:rPr sz="1100" spc="-5" dirty="0">
                          <a:latin typeface="Times New Roman"/>
                          <a:cs typeface="Times New Roman"/>
                        </a:rPr>
                        <a:t>Rentabilité financière </a:t>
                      </a:r>
                      <a:r>
                        <a:rPr sz="1100" dirty="0">
                          <a:latin typeface="Times New Roman"/>
                          <a:cs typeface="Times New Roman"/>
                        </a:rPr>
                        <a:t>= </a:t>
                      </a:r>
                      <a:r>
                        <a:rPr sz="1100" spc="-5" dirty="0">
                          <a:latin typeface="Times New Roman"/>
                          <a:cs typeface="Times New Roman"/>
                        </a:rPr>
                        <a:t>Résultat net/Capitaux</a:t>
                      </a:r>
                      <a:r>
                        <a:rPr sz="1100" spc="190" dirty="0">
                          <a:latin typeface="Times New Roman"/>
                          <a:cs typeface="Times New Roman"/>
                        </a:rPr>
                        <a:t> </a:t>
                      </a:r>
                      <a:r>
                        <a:rPr sz="1100" spc="-5" dirty="0">
                          <a:latin typeface="Times New Roman"/>
                          <a:cs typeface="Times New Roman"/>
                        </a:rPr>
                        <a:t>propres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905" algn="ctr">
                        <a:lnSpc>
                          <a:spcPct val="100000"/>
                        </a:lnSpc>
                        <a:spcBef>
                          <a:spcPts val="190"/>
                        </a:spcBef>
                      </a:pPr>
                      <a:r>
                        <a:rPr sz="1100" dirty="0">
                          <a:latin typeface="Times New Roman"/>
                          <a:cs typeface="Times New Roman"/>
                        </a:rPr>
                        <a:t>33%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41%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spc="-5" dirty="0">
                          <a:latin typeface="Times New Roman"/>
                          <a:cs typeface="Times New Roman"/>
                        </a:rPr>
                        <a:t>-8</a:t>
                      </a:r>
                      <a:r>
                        <a:rPr sz="1100" spc="-95" dirty="0">
                          <a:latin typeface="Times New Roman"/>
                          <a:cs typeface="Times New Roman"/>
                        </a:rPr>
                        <a:t> </a:t>
                      </a:r>
                      <a:r>
                        <a:rPr sz="1100" dirty="0">
                          <a:latin typeface="Times New Roman"/>
                          <a:cs typeface="Times New Roman"/>
                        </a:rPr>
                        <a:t>points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08851">
                <a:tc gridSpan="4">
                  <a:txBody>
                    <a:bodyPr/>
                    <a:lstStyle/>
                    <a:p>
                      <a:pPr marL="2692400">
                        <a:lnSpc>
                          <a:spcPct val="100000"/>
                        </a:lnSpc>
                        <a:spcBef>
                          <a:spcPts val="145"/>
                        </a:spcBef>
                      </a:pPr>
                      <a:r>
                        <a:rPr sz="1000" b="1" spc="-5" dirty="0">
                          <a:latin typeface="Times New Roman"/>
                          <a:cs typeface="Times New Roman"/>
                        </a:rPr>
                        <a:t>ANALYSE </a:t>
                      </a:r>
                      <a:r>
                        <a:rPr sz="1000" b="1" dirty="0">
                          <a:latin typeface="Times New Roman"/>
                          <a:cs typeface="Times New Roman"/>
                        </a:rPr>
                        <a:t>DE LA </a:t>
                      </a:r>
                      <a:r>
                        <a:rPr sz="1000" b="1" spc="-5" dirty="0">
                          <a:latin typeface="Times New Roman"/>
                          <a:cs typeface="Times New Roman"/>
                        </a:rPr>
                        <a:t>STRUCTURE</a:t>
                      </a:r>
                      <a:r>
                        <a:rPr sz="1000" b="1" spc="50" dirty="0">
                          <a:latin typeface="Times New Roman"/>
                          <a:cs typeface="Times New Roman"/>
                        </a:rPr>
                        <a:t> </a:t>
                      </a:r>
                      <a:r>
                        <a:rPr sz="1000" b="1" dirty="0">
                          <a:latin typeface="Times New Roman"/>
                          <a:cs typeface="Times New Roman"/>
                        </a:rPr>
                        <a:t>FINANCIERE</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CE6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3747">
                <a:tc>
                  <a:txBody>
                    <a:bodyPr/>
                    <a:lstStyle/>
                    <a:p>
                      <a:pPr marL="69850">
                        <a:lnSpc>
                          <a:spcPct val="100000"/>
                        </a:lnSpc>
                        <a:spcBef>
                          <a:spcPts val="190"/>
                        </a:spcBef>
                      </a:pPr>
                      <a:r>
                        <a:rPr sz="1100" dirty="0">
                          <a:latin typeface="Times New Roman"/>
                          <a:cs typeface="Times New Roman"/>
                        </a:rPr>
                        <a:t>+ </a:t>
                      </a:r>
                      <a:r>
                        <a:rPr sz="1100" spc="-5" dirty="0">
                          <a:latin typeface="Times New Roman"/>
                          <a:cs typeface="Times New Roman"/>
                        </a:rPr>
                        <a:t>Capitaux propres et ressources</a:t>
                      </a:r>
                      <a:r>
                        <a:rPr sz="1100" spc="75" dirty="0">
                          <a:latin typeface="Times New Roman"/>
                          <a:cs typeface="Times New Roman"/>
                        </a:rPr>
                        <a:t> </a:t>
                      </a:r>
                      <a:r>
                        <a:rPr sz="1100" spc="-5" dirty="0">
                          <a:latin typeface="Times New Roman"/>
                          <a:cs typeface="Times New Roman"/>
                        </a:rPr>
                        <a:t>assimilées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93040" algn="r">
                        <a:lnSpc>
                          <a:spcPct val="100000"/>
                        </a:lnSpc>
                        <a:spcBef>
                          <a:spcPts val="190"/>
                        </a:spcBef>
                      </a:pPr>
                      <a:r>
                        <a:rPr sz="1100" dirty="0">
                          <a:latin typeface="Times New Roman"/>
                          <a:cs typeface="Times New Roman"/>
                        </a:rPr>
                        <a:t>656</a:t>
                      </a:r>
                      <a:r>
                        <a:rPr sz="1100" spc="-100" dirty="0">
                          <a:latin typeface="Times New Roman"/>
                          <a:cs typeface="Times New Roman"/>
                        </a:rPr>
                        <a:t> </a:t>
                      </a:r>
                      <a:r>
                        <a:rPr sz="1100" dirty="0">
                          <a:latin typeface="Times New Roman"/>
                          <a:cs typeface="Times New Roman"/>
                        </a:rPr>
                        <a:t>960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286</a:t>
                      </a:r>
                      <a:r>
                        <a:rPr sz="1100" spc="-100" dirty="0">
                          <a:latin typeface="Times New Roman"/>
                          <a:cs typeface="Times New Roman"/>
                        </a:rPr>
                        <a:t> </a:t>
                      </a:r>
                      <a:r>
                        <a:rPr sz="1100" dirty="0">
                          <a:latin typeface="Times New Roman"/>
                          <a:cs typeface="Times New Roman"/>
                        </a:rPr>
                        <a:t>070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130%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9850">
                        <a:lnSpc>
                          <a:spcPct val="100000"/>
                        </a:lnSpc>
                        <a:spcBef>
                          <a:spcPts val="190"/>
                        </a:spcBef>
                      </a:pPr>
                      <a:r>
                        <a:rPr sz="1100" dirty="0">
                          <a:latin typeface="Times New Roman"/>
                          <a:cs typeface="Times New Roman"/>
                        </a:rPr>
                        <a:t>+ </a:t>
                      </a:r>
                      <a:r>
                        <a:rPr sz="1100" spc="-5" dirty="0">
                          <a:latin typeface="Times New Roman"/>
                          <a:cs typeface="Times New Roman"/>
                        </a:rPr>
                        <a:t>Dettes financières* et autres ressources assimilées</a:t>
                      </a:r>
                      <a:r>
                        <a:rPr sz="1100" spc="180" dirty="0">
                          <a:latin typeface="Times New Roman"/>
                          <a:cs typeface="Times New Roman"/>
                        </a:rPr>
                        <a:t> </a:t>
                      </a:r>
                      <a:r>
                        <a:rPr sz="1100" spc="-5" dirty="0">
                          <a:latin typeface="Times New Roman"/>
                          <a:cs typeface="Times New Roman"/>
                        </a:rPr>
                        <a:t>(b)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93040" algn="r">
                        <a:lnSpc>
                          <a:spcPct val="100000"/>
                        </a:lnSpc>
                        <a:spcBef>
                          <a:spcPts val="190"/>
                        </a:spcBef>
                      </a:pPr>
                      <a:r>
                        <a:rPr sz="1100" dirty="0">
                          <a:latin typeface="Times New Roman"/>
                          <a:cs typeface="Times New Roman"/>
                        </a:rPr>
                        <a:t>159</a:t>
                      </a:r>
                      <a:r>
                        <a:rPr sz="1100" spc="-100" dirty="0">
                          <a:latin typeface="Times New Roman"/>
                          <a:cs typeface="Times New Roman"/>
                        </a:rPr>
                        <a:t> </a:t>
                      </a:r>
                      <a:r>
                        <a:rPr sz="1100" dirty="0">
                          <a:latin typeface="Times New Roman"/>
                          <a:cs typeface="Times New Roman"/>
                        </a:rPr>
                        <a:t>316</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57</a:t>
                      </a:r>
                      <a:r>
                        <a:rPr sz="1100" spc="-100" dirty="0">
                          <a:latin typeface="Times New Roman"/>
                          <a:cs typeface="Times New Roman"/>
                        </a:rPr>
                        <a:t> </a:t>
                      </a:r>
                      <a:r>
                        <a:rPr sz="1100" dirty="0">
                          <a:latin typeface="Times New Roman"/>
                          <a:cs typeface="Times New Roman"/>
                        </a:rPr>
                        <a:t>065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179%</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9850">
                        <a:lnSpc>
                          <a:spcPct val="100000"/>
                        </a:lnSpc>
                        <a:spcBef>
                          <a:spcPts val="190"/>
                        </a:spcBef>
                      </a:pPr>
                      <a:r>
                        <a:rPr sz="1100" b="1" dirty="0">
                          <a:latin typeface="Times New Roman"/>
                          <a:cs typeface="Times New Roman"/>
                        </a:rPr>
                        <a:t>= </a:t>
                      </a:r>
                      <a:r>
                        <a:rPr sz="1100" b="1" spc="-5" dirty="0">
                          <a:latin typeface="Times New Roman"/>
                          <a:cs typeface="Times New Roman"/>
                        </a:rPr>
                        <a:t>Ressources</a:t>
                      </a:r>
                      <a:r>
                        <a:rPr sz="1100" b="1" spc="-65" dirty="0">
                          <a:latin typeface="Times New Roman"/>
                          <a:cs typeface="Times New Roman"/>
                        </a:rPr>
                        <a:t> </a:t>
                      </a:r>
                      <a:r>
                        <a:rPr sz="1100" b="1" spc="-5" dirty="0">
                          <a:latin typeface="Times New Roman"/>
                          <a:cs typeface="Times New Roman"/>
                        </a:rPr>
                        <a:t>stables</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93040" algn="r">
                        <a:lnSpc>
                          <a:spcPct val="100000"/>
                        </a:lnSpc>
                        <a:spcBef>
                          <a:spcPts val="190"/>
                        </a:spcBef>
                      </a:pPr>
                      <a:r>
                        <a:rPr sz="1100" dirty="0">
                          <a:latin typeface="Times New Roman"/>
                          <a:cs typeface="Times New Roman"/>
                        </a:rPr>
                        <a:t>816</a:t>
                      </a:r>
                      <a:r>
                        <a:rPr sz="1100" spc="-100" dirty="0">
                          <a:latin typeface="Times New Roman"/>
                          <a:cs typeface="Times New Roman"/>
                        </a:rPr>
                        <a:t> </a:t>
                      </a:r>
                      <a:r>
                        <a:rPr sz="1100" dirty="0">
                          <a:latin typeface="Times New Roman"/>
                          <a:cs typeface="Times New Roman"/>
                        </a:rPr>
                        <a:t>276</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343</a:t>
                      </a:r>
                      <a:r>
                        <a:rPr sz="1100" spc="-100" dirty="0">
                          <a:latin typeface="Times New Roman"/>
                          <a:cs typeface="Times New Roman"/>
                        </a:rPr>
                        <a:t> </a:t>
                      </a:r>
                      <a:r>
                        <a:rPr sz="1100" dirty="0">
                          <a:latin typeface="Times New Roman"/>
                          <a:cs typeface="Times New Roman"/>
                        </a:rPr>
                        <a:t>135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138%</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9850">
                        <a:lnSpc>
                          <a:spcPct val="100000"/>
                        </a:lnSpc>
                        <a:spcBef>
                          <a:spcPts val="190"/>
                        </a:spcBef>
                      </a:pPr>
                      <a:r>
                        <a:rPr sz="1100" dirty="0">
                          <a:latin typeface="Times New Roman"/>
                          <a:cs typeface="Times New Roman"/>
                        </a:rPr>
                        <a:t>- </a:t>
                      </a:r>
                      <a:r>
                        <a:rPr sz="1100" spc="-5" dirty="0">
                          <a:latin typeface="Times New Roman"/>
                          <a:cs typeface="Times New Roman"/>
                        </a:rPr>
                        <a:t>Actif </a:t>
                      </a:r>
                      <a:r>
                        <a:rPr sz="1100" dirty="0">
                          <a:latin typeface="Times New Roman"/>
                          <a:cs typeface="Times New Roman"/>
                        </a:rPr>
                        <a:t>immobilisé</a:t>
                      </a:r>
                      <a:r>
                        <a:rPr sz="1100" spc="-125" dirty="0">
                          <a:latin typeface="Times New Roman"/>
                          <a:cs typeface="Times New Roman"/>
                        </a:rPr>
                        <a:t> </a:t>
                      </a:r>
                      <a:r>
                        <a:rPr sz="1100" spc="-5" dirty="0">
                          <a:latin typeface="Times New Roman"/>
                          <a:cs typeface="Times New Roman"/>
                        </a:rPr>
                        <a:t>(b)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93040" algn="r">
                        <a:lnSpc>
                          <a:spcPct val="100000"/>
                        </a:lnSpc>
                        <a:spcBef>
                          <a:spcPts val="190"/>
                        </a:spcBef>
                      </a:pPr>
                      <a:r>
                        <a:rPr sz="1100" dirty="0">
                          <a:latin typeface="Times New Roman"/>
                          <a:cs typeface="Times New Roman"/>
                        </a:rPr>
                        <a:t>720</a:t>
                      </a:r>
                      <a:r>
                        <a:rPr sz="1100" spc="-100" dirty="0">
                          <a:latin typeface="Times New Roman"/>
                          <a:cs typeface="Times New Roman"/>
                        </a:rPr>
                        <a:t> </a:t>
                      </a:r>
                      <a:r>
                        <a:rPr sz="1100" dirty="0">
                          <a:latin typeface="Times New Roman"/>
                          <a:cs typeface="Times New Roman"/>
                        </a:rPr>
                        <a:t>323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210</a:t>
                      </a:r>
                      <a:r>
                        <a:rPr sz="1100" spc="-100" dirty="0">
                          <a:latin typeface="Times New Roman"/>
                          <a:cs typeface="Times New Roman"/>
                        </a:rPr>
                        <a:t> </a:t>
                      </a:r>
                      <a:r>
                        <a:rPr sz="1100" dirty="0">
                          <a:latin typeface="Times New Roman"/>
                          <a:cs typeface="Times New Roman"/>
                        </a:rPr>
                        <a:t>743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242%</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9215">
                        <a:lnSpc>
                          <a:spcPct val="100000"/>
                        </a:lnSpc>
                        <a:spcBef>
                          <a:spcPts val="190"/>
                        </a:spcBef>
                      </a:pPr>
                      <a:r>
                        <a:rPr sz="1100" b="1" dirty="0">
                          <a:solidFill>
                            <a:srgbClr val="FFFFFF"/>
                          </a:solidFill>
                          <a:latin typeface="Times New Roman"/>
                          <a:cs typeface="Times New Roman"/>
                        </a:rPr>
                        <a:t>= </a:t>
                      </a:r>
                      <a:r>
                        <a:rPr sz="1100" b="1" spc="-5" dirty="0">
                          <a:solidFill>
                            <a:srgbClr val="FFFFFF"/>
                          </a:solidFill>
                          <a:latin typeface="Times New Roman"/>
                          <a:cs typeface="Times New Roman"/>
                        </a:rPr>
                        <a:t>FONDS DE ROULEMENT</a:t>
                      </a:r>
                      <a:r>
                        <a:rPr sz="1100" b="1" spc="-70" dirty="0">
                          <a:solidFill>
                            <a:srgbClr val="FFFFFF"/>
                          </a:solidFill>
                          <a:latin typeface="Times New Roman"/>
                          <a:cs typeface="Times New Roman"/>
                        </a:rPr>
                        <a:t> </a:t>
                      </a:r>
                      <a:r>
                        <a:rPr sz="1100" b="1" spc="-5" dirty="0">
                          <a:solidFill>
                            <a:srgbClr val="FFFFFF"/>
                          </a:solidFill>
                          <a:latin typeface="Times New Roman"/>
                          <a:cs typeface="Times New Roman"/>
                        </a:rPr>
                        <a:t>(1)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L="240029">
                        <a:lnSpc>
                          <a:spcPct val="100000"/>
                        </a:lnSpc>
                        <a:spcBef>
                          <a:spcPts val="190"/>
                        </a:spcBef>
                      </a:pPr>
                      <a:r>
                        <a:rPr sz="1100" dirty="0">
                          <a:solidFill>
                            <a:srgbClr val="FFFFFF"/>
                          </a:solidFill>
                          <a:latin typeface="Times New Roman"/>
                          <a:cs typeface="Times New Roman"/>
                        </a:rPr>
                        <a:t>95</a:t>
                      </a:r>
                      <a:r>
                        <a:rPr sz="1100" spc="-100" dirty="0">
                          <a:solidFill>
                            <a:srgbClr val="FFFFFF"/>
                          </a:solidFill>
                          <a:latin typeface="Times New Roman"/>
                          <a:cs typeface="Times New Roman"/>
                        </a:rPr>
                        <a:t> </a:t>
                      </a:r>
                      <a:r>
                        <a:rPr sz="1100" dirty="0">
                          <a:solidFill>
                            <a:srgbClr val="FFFFFF"/>
                          </a:solidFill>
                          <a:latin typeface="Times New Roman"/>
                          <a:cs typeface="Times New Roman"/>
                        </a:rPr>
                        <a:t>953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190"/>
                        </a:spcBef>
                      </a:pPr>
                      <a:r>
                        <a:rPr sz="1100" dirty="0">
                          <a:solidFill>
                            <a:srgbClr val="FFFFFF"/>
                          </a:solidFill>
                          <a:latin typeface="Times New Roman"/>
                          <a:cs typeface="Times New Roman"/>
                        </a:rPr>
                        <a:t>132</a:t>
                      </a:r>
                      <a:r>
                        <a:rPr sz="1100" spc="-100" dirty="0">
                          <a:solidFill>
                            <a:srgbClr val="FFFFFF"/>
                          </a:solidFill>
                          <a:latin typeface="Times New Roman"/>
                          <a:cs typeface="Times New Roman"/>
                        </a:rPr>
                        <a:t> </a:t>
                      </a:r>
                      <a:r>
                        <a:rPr sz="1100" dirty="0">
                          <a:solidFill>
                            <a:srgbClr val="FFFFFF"/>
                          </a:solidFill>
                          <a:latin typeface="Times New Roman"/>
                          <a:cs typeface="Times New Roman"/>
                        </a:rPr>
                        <a:t>391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190"/>
                        </a:spcBef>
                      </a:pPr>
                      <a:r>
                        <a:rPr sz="1100" spc="-5" dirty="0">
                          <a:solidFill>
                            <a:srgbClr val="FFFFFF"/>
                          </a:solidFill>
                          <a:latin typeface="Times New Roman"/>
                          <a:cs typeface="Times New Roman"/>
                        </a:rPr>
                        <a:t>-28%</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r h="233747">
                <a:tc>
                  <a:txBody>
                    <a:bodyPr/>
                    <a:lstStyle/>
                    <a:p>
                      <a:pPr marL="69215">
                        <a:lnSpc>
                          <a:spcPct val="100000"/>
                        </a:lnSpc>
                        <a:spcBef>
                          <a:spcPts val="190"/>
                        </a:spcBef>
                      </a:pPr>
                      <a:r>
                        <a:rPr sz="1100" dirty="0">
                          <a:latin typeface="Times New Roman"/>
                          <a:cs typeface="Times New Roman"/>
                        </a:rPr>
                        <a:t>+ </a:t>
                      </a:r>
                      <a:r>
                        <a:rPr sz="1100" spc="-5" dirty="0">
                          <a:latin typeface="Times New Roman"/>
                          <a:cs typeface="Times New Roman"/>
                        </a:rPr>
                        <a:t>Actif circulant d'exploitation</a:t>
                      </a:r>
                      <a:r>
                        <a:rPr sz="1100" spc="10" dirty="0">
                          <a:latin typeface="Times New Roman"/>
                          <a:cs typeface="Times New Roman"/>
                        </a:rPr>
                        <a:t> </a:t>
                      </a:r>
                      <a:r>
                        <a:rPr sz="1100" spc="-5" dirty="0">
                          <a:latin typeface="Times New Roman"/>
                          <a:cs typeface="Times New Roman"/>
                        </a:rPr>
                        <a:t>(b)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93040" algn="r">
                        <a:lnSpc>
                          <a:spcPct val="100000"/>
                        </a:lnSpc>
                        <a:spcBef>
                          <a:spcPts val="190"/>
                        </a:spcBef>
                      </a:pPr>
                      <a:r>
                        <a:rPr sz="1100" dirty="0">
                          <a:latin typeface="Times New Roman"/>
                          <a:cs typeface="Times New Roman"/>
                        </a:rPr>
                        <a:t>208</a:t>
                      </a:r>
                      <a:r>
                        <a:rPr sz="1100" spc="-100" dirty="0">
                          <a:latin typeface="Times New Roman"/>
                          <a:cs typeface="Times New Roman"/>
                        </a:rPr>
                        <a:t> </a:t>
                      </a:r>
                      <a:r>
                        <a:rPr sz="1100" dirty="0">
                          <a:latin typeface="Times New Roman"/>
                          <a:cs typeface="Times New Roman"/>
                        </a:rPr>
                        <a:t>865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160</a:t>
                      </a:r>
                      <a:r>
                        <a:rPr sz="1100" spc="-100" dirty="0">
                          <a:latin typeface="Times New Roman"/>
                          <a:cs typeface="Times New Roman"/>
                        </a:rPr>
                        <a:t> </a:t>
                      </a:r>
                      <a:r>
                        <a:rPr sz="1100" dirty="0">
                          <a:latin typeface="Times New Roman"/>
                          <a:cs typeface="Times New Roman"/>
                        </a:rPr>
                        <a:t>381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30%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5131">
                <a:tc>
                  <a:txBody>
                    <a:bodyPr/>
                    <a:lstStyle/>
                    <a:p>
                      <a:pPr marL="69215">
                        <a:lnSpc>
                          <a:spcPct val="100000"/>
                        </a:lnSpc>
                        <a:spcBef>
                          <a:spcPts val="190"/>
                        </a:spcBef>
                      </a:pPr>
                      <a:r>
                        <a:rPr sz="1100" dirty="0">
                          <a:latin typeface="Times New Roman"/>
                          <a:cs typeface="Times New Roman"/>
                        </a:rPr>
                        <a:t>- </a:t>
                      </a:r>
                      <a:r>
                        <a:rPr sz="1100" spc="-5" dirty="0">
                          <a:latin typeface="Times New Roman"/>
                          <a:cs typeface="Times New Roman"/>
                        </a:rPr>
                        <a:t>Passif circulant d'exploitation</a:t>
                      </a:r>
                      <a:r>
                        <a:rPr sz="1100" spc="70" dirty="0">
                          <a:latin typeface="Times New Roman"/>
                          <a:cs typeface="Times New Roman"/>
                        </a:rPr>
                        <a:t> </a:t>
                      </a:r>
                      <a:r>
                        <a:rPr sz="1100" spc="-5" dirty="0">
                          <a:latin typeface="Times New Roman"/>
                          <a:cs typeface="Times New Roman"/>
                        </a:rPr>
                        <a:t>(b)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15900">
                        <a:lnSpc>
                          <a:spcPct val="100000"/>
                        </a:lnSpc>
                        <a:spcBef>
                          <a:spcPts val="190"/>
                        </a:spcBef>
                      </a:pPr>
                      <a:r>
                        <a:rPr sz="1100" spc="-5" dirty="0">
                          <a:latin typeface="Times New Roman"/>
                          <a:cs typeface="Times New Roman"/>
                        </a:rPr>
                        <a:t>-81</a:t>
                      </a:r>
                      <a:r>
                        <a:rPr sz="1100" spc="-90" dirty="0">
                          <a:latin typeface="Times New Roman"/>
                          <a:cs typeface="Times New Roman"/>
                        </a:rPr>
                        <a:t> </a:t>
                      </a:r>
                      <a:r>
                        <a:rPr sz="1100" dirty="0">
                          <a:latin typeface="Times New Roman"/>
                          <a:cs typeface="Times New Roman"/>
                        </a:rPr>
                        <a:t>498</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270" algn="ctr">
                        <a:lnSpc>
                          <a:spcPct val="100000"/>
                        </a:lnSpc>
                        <a:spcBef>
                          <a:spcPts val="190"/>
                        </a:spcBef>
                      </a:pPr>
                      <a:r>
                        <a:rPr sz="1100" spc="-5" dirty="0">
                          <a:latin typeface="Times New Roman"/>
                          <a:cs typeface="Times New Roman"/>
                        </a:rPr>
                        <a:t>-102</a:t>
                      </a:r>
                      <a:r>
                        <a:rPr sz="1100" spc="-85" dirty="0">
                          <a:latin typeface="Times New Roman"/>
                          <a:cs typeface="Times New Roman"/>
                        </a:rPr>
                        <a:t> </a:t>
                      </a:r>
                      <a:r>
                        <a:rPr sz="1100" dirty="0">
                          <a:latin typeface="Times New Roman"/>
                          <a:cs typeface="Times New Roman"/>
                        </a:rPr>
                        <a:t>553</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spc="-5" dirty="0">
                          <a:latin typeface="Times New Roman"/>
                          <a:cs typeface="Times New Roman"/>
                        </a:rPr>
                        <a:t>-21%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9215">
                        <a:lnSpc>
                          <a:spcPct val="100000"/>
                        </a:lnSpc>
                        <a:spcBef>
                          <a:spcPts val="175"/>
                        </a:spcBef>
                      </a:pPr>
                      <a:r>
                        <a:rPr sz="1100" b="1" dirty="0">
                          <a:solidFill>
                            <a:srgbClr val="FFFFFF"/>
                          </a:solidFill>
                          <a:latin typeface="Times New Roman"/>
                          <a:cs typeface="Times New Roman"/>
                        </a:rPr>
                        <a:t>= BESOIN </a:t>
                      </a:r>
                      <a:r>
                        <a:rPr sz="1100" b="1" spc="-5" dirty="0">
                          <a:solidFill>
                            <a:srgbClr val="FFFFFF"/>
                          </a:solidFill>
                          <a:latin typeface="Times New Roman"/>
                          <a:cs typeface="Times New Roman"/>
                        </a:rPr>
                        <a:t>DE FINANCEMENT </a:t>
                      </a:r>
                      <a:r>
                        <a:rPr sz="1100" b="1" spc="-15" dirty="0">
                          <a:solidFill>
                            <a:srgbClr val="FFFFFF"/>
                          </a:solidFill>
                          <a:latin typeface="Times New Roman"/>
                          <a:cs typeface="Times New Roman"/>
                        </a:rPr>
                        <a:t>D'EXPLOITATION</a:t>
                      </a:r>
                      <a:r>
                        <a:rPr sz="1100" b="1" spc="-125" dirty="0">
                          <a:solidFill>
                            <a:srgbClr val="FFFFFF"/>
                          </a:solidFill>
                          <a:latin typeface="Times New Roman"/>
                          <a:cs typeface="Times New Roman"/>
                        </a:rPr>
                        <a:t> </a:t>
                      </a:r>
                      <a:r>
                        <a:rPr sz="1100" b="1" spc="-5" dirty="0">
                          <a:solidFill>
                            <a:srgbClr val="FFFFFF"/>
                          </a:solidFill>
                          <a:latin typeface="Times New Roman"/>
                          <a:cs typeface="Times New Roman"/>
                        </a:rPr>
                        <a:t>(2)</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R="193040" algn="r">
                        <a:lnSpc>
                          <a:spcPct val="100000"/>
                        </a:lnSpc>
                        <a:spcBef>
                          <a:spcPts val="175"/>
                        </a:spcBef>
                      </a:pPr>
                      <a:r>
                        <a:rPr sz="1100" dirty="0">
                          <a:solidFill>
                            <a:srgbClr val="FFFFFF"/>
                          </a:solidFill>
                          <a:latin typeface="Times New Roman"/>
                          <a:cs typeface="Times New Roman"/>
                        </a:rPr>
                        <a:t>127</a:t>
                      </a:r>
                      <a:r>
                        <a:rPr sz="1100" spc="-100" dirty="0">
                          <a:solidFill>
                            <a:srgbClr val="FFFFFF"/>
                          </a:solidFill>
                          <a:latin typeface="Times New Roman"/>
                          <a:cs typeface="Times New Roman"/>
                        </a:rPr>
                        <a:t> </a:t>
                      </a:r>
                      <a:r>
                        <a:rPr sz="1100" dirty="0">
                          <a:solidFill>
                            <a:srgbClr val="FFFFFF"/>
                          </a:solidFill>
                          <a:latin typeface="Times New Roman"/>
                          <a:cs typeface="Times New Roman"/>
                        </a:rPr>
                        <a:t>366</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175"/>
                        </a:spcBef>
                      </a:pPr>
                      <a:r>
                        <a:rPr sz="1100" dirty="0">
                          <a:solidFill>
                            <a:srgbClr val="FFFFFF"/>
                          </a:solidFill>
                          <a:latin typeface="Times New Roman"/>
                          <a:cs typeface="Times New Roman"/>
                        </a:rPr>
                        <a:t>57</a:t>
                      </a:r>
                      <a:r>
                        <a:rPr sz="1100" spc="-100" dirty="0">
                          <a:solidFill>
                            <a:srgbClr val="FFFFFF"/>
                          </a:solidFill>
                          <a:latin typeface="Times New Roman"/>
                          <a:cs typeface="Times New Roman"/>
                        </a:rPr>
                        <a:t> </a:t>
                      </a:r>
                      <a:r>
                        <a:rPr sz="1100" dirty="0">
                          <a:solidFill>
                            <a:srgbClr val="FFFFFF"/>
                          </a:solidFill>
                          <a:latin typeface="Times New Roman"/>
                          <a:cs typeface="Times New Roman"/>
                        </a:rPr>
                        <a:t>827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175"/>
                        </a:spcBef>
                      </a:pPr>
                      <a:r>
                        <a:rPr sz="1100" dirty="0">
                          <a:solidFill>
                            <a:srgbClr val="FFFFFF"/>
                          </a:solidFill>
                          <a:latin typeface="Times New Roman"/>
                          <a:cs typeface="Times New Roman"/>
                        </a:rPr>
                        <a:t>120%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r h="233747">
                <a:tc>
                  <a:txBody>
                    <a:bodyPr/>
                    <a:lstStyle/>
                    <a:p>
                      <a:pPr marL="69215">
                        <a:lnSpc>
                          <a:spcPct val="100000"/>
                        </a:lnSpc>
                        <a:spcBef>
                          <a:spcPts val="190"/>
                        </a:spcBef>
                      </a:pPr>
                      <a:r>
                        <a:rPr sz="1100" dirty="0">
                          <a:latin typeface="Times New Roman"/>
                          <a:cs typeface="Times New Roman"/>
                        </a:rPr>
                        <a:t>+ </a:t>
                      </a:r>
                      <a:r>
                        <a:rPr sz="1100" spc="-5" dirty="0">
                          <a:latin typeface="Times New Roman"/>
                          <a:cs typeface="Times New Roman"/>
                        </a:rPr>
                        <a:t>Actif circulant HAO</a:t>
                      </a:r>
                      <a:r>
                        <a:rPr sz="1100" spc="-65" dirty="0">
                          <a:latin typeface="Times New Roman"/>
                          <a:cs typeface="Times New Roman"/>
                        </a:rPr>
                        <a:t> </a:t>
                      </a:r>
                      <a:r>
                        <a:rPr sz="1100" spc="-5" dirty="0">
                          <a:latin typeface="Times New Roman"/>
                          <a:cs typeface="Times New Roman"/>
                        </a:rPr>
                        <a:t>(b)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78130">
                        <a:lnSpc>
                          <a:spcPct val="100000"/>
                        </a:lnSpc>
                        <a:spcBef>
                          <a:spcPts val="190"/>
                        </a:spcBef>
                      </a:pPr>
                      <a:r>
                        <a:rPr sz="1100" dirty="0">
                          <a:latin typeface="Times New Roman"/>
                          <a:cs typeface="Times New Roman"/>
                        </a:rPr>
                        <a:t>2</a:t>
                      </a:r>
                      <a:r>
                        <a:rPr sz="1100" spc="-100" dirty="0">
                          <a:latin typeface="Times New Roman"/>
                          <a:cs typeface="Times New Roman"/>
                        </a:rPr>
                        <a:t> </a:t>
                      </a:r>
                      <a:r>
                        <a:rPr sz="1100" dirty="0">
                          <a:latin typeface="Times New Roman"/>
                          <a:cs typeface="Times New Roman"/>
                        </a:rPr>
                        <a:t>140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270" algn="ctr">
                        <a:lnSpc>
                          <a:spcPct val="100000"/>
                        </a:lnSpc>
                        <a:spcBef>
                          <a:spcPts val="190"/>
                        </a:spcBef>
                      </a:pPr>
                      <a:r>
                        <a:rPr sz="1100" dirty="0">
                          <a:latin typeface="Times New Roman"/>
                          <a:cs typeface="Times New Roman"/>
                        </a:rPr>
                        <a:t>380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9215">
                        <a:lnSpc>
                          <a:spcPct val="100000"/>
                        </a:lnSpc>
                        <a:spcBef>
                          <a:spcPts val="190"/>
                        </a:spcBef>
                      </a:pPr>
                      <a:r>
                        <a:rPr sz="1100" dirty="0">
                          <a:latin typeface="Times New Roman"/>
                          <a:cs typeface="Times New Roman"/>
                        </a:rPr>
                        <a:t>- </a:t>
                      </a:r>
                      <a:r>
                        <a:rPr sz="1100" spc="-5" dirty="0">
                          <a:latin typeface="Times New Roman"/>
                          <a:cs typeface="Times New Roman"/>
                        </a:rPr>
                        <a:t>Passif circulant HAO (b)</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67005" algn="r">
                        <a:lnSpc>
                          <a:spcPct val="100000"/>
                        </a:lnSpc>
                        <a:spcBef>
                          <a:spcPts val="190"/>
                        </a:spcBef>
                      </a:pPr>
                      <a:r>
                        <a:rPr sz="1100" spc="-5" dirty="0">
                          <a:latin typeface="Times New Roman"/>
                          <a:cs typeface="Times New Roman"/>
                        </a:rPr>
                        <a:t>-156</a:t>
                      </a:r>
                      <a:r>
                        <a:rPr sz="1100" spc="-85" dirty="0">
                          <a:latin typeface="Times New Roman"/>
                          <a:cs typeface="Times New Roman"/>
                        </a:rPr>
                        <a:t> </a:t>
                      </a:r>
                      <a:r>
                        <a:rPr sz="1100" dirty="0">
                          <a:latin typeface="Times New Roman"/>
                          <a:cs typeface="Times New Roman"/>
                        </a:rPr>
                        <a:t>650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spc="-5" dirty="0">
                          <a:latin typeface="Times New Roman"/>
                          <a:cs typeface="Times New Roman"/>
                        </a:rPr>
                        <a:t>-400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marL="63500">
                        <a:lnSpc>
                          <a:spcPct val="100000"/>
                        </a:lnSpc>
                        <a:spcBef>
                          <a:spcPts val="250"/>
                        </a:spcBef>
                      </a:pPr>
                      <a:r>
                        <a:rPr sz="1000" b="1" dirty="0">
                          <a:latin typeface="Times New Roman"/>
                          <a:cs typeface="Times New Roman"/>
                        </a:rPr>
                        <a:t>= BESOIN DE FINANCEMENT HAO</a:t>
                      </a:r>
                      <a:r>
                        <a:rPr sz="1000" b="1" spc="-80" dirty="0">
                          <a:latin typeface="Times New Roman"/>
                          <a:cs typeface="Times New Roman"/>
                        </a:rPr>
                        <a:t> </a:t>
                      </a:r>
                      <a:r>
                        <a:rPr sz="1000" b="1" dirty="0">
                          <a:latin typeface="Times New Roman"/>
                          <a:cs typeface="Times New Roman"/>
                        </a:rPr>
                        <a:t>(3)</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167005" algn="r">
                        <a:lnSpc>
                          <a:spcPct val="100000"/>
                        </a:lnSpc>
                        <a:spcBef>
                          <a:spcPts val="190"/>
                        </a:spcBef>
                      </a:pPr>
                      <a:r>
                        <a:rPr sz="1100" spc="-5" dirty="0">
                          <a:latin typeface="Times New Roman"/>
                          <a:cs typeface="Times New Roman"/>
                        </a:rPr>
                        <a:t>-154</a:t>
                      </a:r>
                      <a:r>
                        <a:rPr sz="1100" spc="-85" dirty="0">
                          <a:latin typeface="Times New Roman"/>
                          <a:cs typeface="Times New Roman"/>
                        </a:rPr>
                        <a:t> </a:t>
                      </a:r>
                      <a:r>
                        <a:rPr sz="1100" dirty="0">
                          <a:latin typeface="Times New Roman"/>
                          <a:cs typeface="Times New Roman"/>
                        </a:rPr>
                        <a:t>510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spc="-5" dirty="0">
                          <a:latin typeface="Times New Roman"/>
                          <a:cs typeface="Times New Roman"/>
                        </a:rPr>
                        <a:t>-20</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a:lnSpc>
                          <a:spcPct val="100000"/>
                        </a:lnSpc>
                        <a:spcBef>
                          <a:spcPts val="250"/>
                        </a:spcBef>
                      </a:pPr>
                      <a:r>
                        <a:rPr sz="1000" b="1" dirty="0">
                          <a:latin typeface="Times New Roman"/>
                          <a:cs typeface="Times New Roman"/>
                        </a:rPr>
                        <a:t>BESOIN DE FINANCEMENT GLOBAL (4) = (2) +</a:t>
                      </a:r>
                      <a:r>
                        <a:rPr sz="1000" b="1" spc="-105" dirty="0">
                          <a:latin typeface="Times New Roman"/>
                          <a:cs typeface="Times New Roman"/>
                        </a:rPr>
                        <a:t> </a:t>
                      </a:r>
                      <a:r>
                        <a:rPr sz="1000" b="1" dirty="0">
                          <a:latin typeface="Times New Roman"/>
                          <a:cs typeface="Times New Roman"/>
                        </a:rPr>
                        <a:t>(3)</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15900">
                        <a:lnSpc>
                          <a:spcPct val="100000"/>
                        </a:lnSpc>
                        <a:spcBef>
                          <a:spcPts val="190"/>
                        </a:spcBef>
                      </a:pPr>
                      <a:r>
                        <a:rPr sz="1100" spc="-5" dirty="0">
                          <a:latin typeface="Times New Roman"/>
                          <a:cs typeface="Times New Roman"/>
                        </a:rPr>
                        <a:t>-27</a:t>
                      </a:r>
                      <a:r>
                        <a:rPr sz="1100" spc="-90" dirty="0">
                          <a:latin typeface="Times New Roman"/>
                          <a:cs typeface="Times New Roman"/>
                        </a:rPr>
                        <a:t> </a:t>
                      </a:r>
                      <a:r>
                        <a:rPr sz="1100" dirty="0">
                          <a:latin typeface="Times New Roman"/>
                          <a:cs typeface="Times New Roman"/>
                        </a:rPr>
                        <a:t>144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dirty="0">
                          <a:latin typeface="Times New Roman"/>
                          <a:cs typeface="Times New Roman"/>
                        </a:rPr>
                        <a:t>57</a:t>
                      </a:r>
                      <a:r>
                        <a:rPr sz="1100" spc="-100" dirty="0">
                          <a:latin typeface="Times New Roman"/>
                          <a:cs typeface="Times New Roman"/>
                        </a:rPr>
                        <a:t> </a:t>
                      </a:r>
                      <a:r>
                        <a:rPr sz="1100" dirty="0">
                          <a:latin typeface="Times New Roman"/>
                          <a:cs typeface="Times New Roman"/>
                        </a:rPr>
                        <a:t>807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190"/>
                        </a:spcBef>
                      </a:pPr>
                      <a:r>
                        <a:rPr sz="1100" spc="-5" dirty="0">
                          <a:latin typeface="Times New Roman"/>
                          <a:cs typeface="Times New Roman"/>
                        </a:rPr>
                        <a:t>-147%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3747">
                <a:tc>
                  <a:txBody>
                    <a:bodyPr/>
                    <a:lstStyle/>
                    <a:p>
                      <a:pPr>
                        <a:lnSpc>
                          <a:spcPct val="100000"/>
                        </a:lnSpc>
                        <a:spcBef>
                          <a:spcPts val="250"/>
                        </a:spcBef>
                      </a:pPr>
                      <a:r>
                        <a:rPr sz="1000" b="1" spc="-5" dirty="0">
                          <a:solidFill>
                            <a:srgbClr val="FFFFFF"/>
                          </a:solidFill>
                          <a:latin typeface="Times New Roman"/>
                          <a:cs typeface="Times New Roman"/>
                        </a:rPr>
                        <a:t>TRESORERIE NETTE </a:t>
                      </a:r>
                      <a:r>
                        <a:rPr sz="1000" b="1" dirty="0">
                          <a:solidFill>
                            <a:srgbClr val="FFFFFF"/>
                          </a:solidFill>
                          <a:latin typeface="Times New Roman"/>
                          <a:cs typeface="Times New Roman"/>
                        </a:rPr>
                        <a:t>(5) = (1) -</a:t>
                      </a:r>
                      <a:r>
                        <a:rPr sz="1000" b="1" spc="-15" dirty="0">
                          <a:solidFill>
                            <a:srgbClr val="FFFFFF"/>
                          </a:solidFill>
                          <a:latin typeface="Times New Roman"/>
                          <a:cs typeface="Times New Roman"/>
                        </a:rPr>
                        <a:t> </a:t>
                      </a:r>
                      <a:r>
                        <a:rPr sz="1000" b="1" dirty="0">
                          <a:solidFill>
                            <a:srgbClr val="FFFFFF"/>
                          </a:solidFill>
                          <a:latin typeface="Times New Roman"/>
                          <a:cs typeface="Times New Roman"/>
                        </a:rPr>
                        <a:t>(4)</a:t>
                      </a:r>
                      <a:endParaRPr sz="10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R="193040" algn="r">
                        <a:lnSpc>
                          <a:spcPct val="100000"/>
                        </a:lnSpc>
                        <a:spcBef>
                          <a:spcPts val="190"/>
                        </a:spcBef>
                      </a:pPr>
                      <a:r>
                        <a:rPr sz="1100" dirty="0">
                          <a:solidFill>
                            <a:srgbClr val="FFFFFF"/>
                          </a:solidFill>
                          <a:latin typeface="Times New Roman"/>
                          <a:cs typeface="Times New Roman"/>
                        </a:rPr>
                        <a:t>123</a:t>
                      </a:r>
                      <a:r>
                        <a:rPr sz="1100" spc="-100" dirty="0">
                          <a:solidFill>
                            <a:srgbClr val="FFFFFF"/>
                          </a:solidFill>
                          <a:latin typeface="Times New Roman"/>
                          <a:cs typeface="Times New Roman"/>
                        </a:rPr>
                        <a:t> </a:t>
                      </a:r>
                      <a:r>
                        <a:rPr sz="1100" dirty="0">
                          <a:solidFill>
                            <a:srgbClr val="FFFFFF"/>
                          </a:solidFill>
                          <a:latin typeface="Times New Roman"/>
                          <a:cs typeface="Times New Roman"/>
                        </a:rPr>
                        <a:t>097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190"/>
                        </a:spcBef>
                      </a:pPr>
                      <a:r>
                        <a:rPr sz="1100" dirty="0">
                          <a:solidFill>
                            <a:srgbClr val="FFFFFF"/>
                          </a:solidFill>
                          <a:latin typeface="Times New Roman"/>
                          <a:cs typeface="Times New Roman"/>
                        </a:rPr>
                        <a:t>74</a:t>
                      </a:r>
                      <a:r>
                        <a:rPr sz="1100" spc="-100" dirty="0">
                          <a:solidFill>
                            <a:srgbClr val="FFFFFF"/>
                          </a:solidFill>
                          <a:latin typeface="Times New Roman"/>
                          <a:cs typeface="Times New Roman"/>
                        </a:rPr>
                        <a:t> </a:t>
                      </a:r>
                      <a:r>
                        <a:rPr sz="1100" dirty="0">
                          <a:solidFill>
                            <a:srgbClr val="FFFFFF"/>
                          </a:solidFill>
                          <a:latin typeface="Times New Roman"/>
                          <a:cs typeface="Times New Roman"/>
                        </a:rPr>
                        <a:t>584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190"/>
                        </a:spcBef>
                      </a:pPr>
                      <a:r>
                        <a:rPr sz="1100" dirty="0">
                          <a:solidFill>
                            <a:srgbClr val="FFFFFF"/>
                          </a:solidFill>
                          <a:latin typeface="Times New Roman"/>
                          <a:cs typeface="Times New Roman"/>
                        </a:rPr>
                        <a:t>65%</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r h="233747">
                <a:tc gridSpan="2">
                  <a:txBody>
                    <a:bodyPr/>
                    <a:lstStyle/>
                    <a:p>
                      <a:pPr>
                        <a:lnSpc>
                          <a:spcPct val="100000"/>
                        </a:lnSpc>
                        <a:spcBef>
                          <a:spcPts val="190"/>
                        </a:spcBef>
                        <a:tabLst>
                          <a:tab pos="6076950" algn="l"/>
                        </a:tabLst>
                      </a:pPr>
                      <a:r>
                        <a:rPr sz="1500" b="1" baseline="2525" dirty="0">
                          <a:latin typeface="Times New Roman"/>
                          <a:cs typeface="Times New Roman"/>
                        </a:rPr>
                        <a:t>CONTRÔLE : </a:t>
                      </a:r>
                      <a:r>
                        <a:rPr sz="1500" b="1" spc="-7" baseline="2525" dirty="0">
                          <a:latin typeface="Times New Roman"/>
                          <a:cs typeface="Times New Roman"/>
                        </a:rPr>
                        <a:t>TRESORERIE NETTE </a:t>
                      </a:r>
                      <a:r>
                        <a:rPr sz="1500" b="1" baseline="2525" dirty="0">
                          <a:latin typeface="Times New Roman"/>
                          <a:cs typeface="Times New Roman"/>
                        </a:rPr>
                        <a:t>= </a:t>
                      </a:r>
                      <a:r>
                        <a:rPr sz="1500" b="1" spc="-7" baseline="2525" dirty="0">
                          <a:latin typeface="Times New Roman"/>
                          <a:cs typeface="Times New Roman"/>
                        </a:rPr>
                        <a:t>(TRESORERIE </a:t>
                      </a:r>
                      <a:r>
                        <a:rPr sz="1500" b="1" baseline="2525" dirty="0">
                          <a:latin typeface="Times New Roman"/>
                          <a:cs typeface="Times New Roman"/>
                        </a:rPr>
                        <a:t>- ACTIF) - </a:t>
                      </a:r>
                      <a:r>
                        <a:rPr sz="1500" b="1" spc="-7" baseline="2525" dirty="0">
                          <a:latin typeface="Times New Roman"/>
                          <a:cs typeface="Times New Roman"/>
                        </a:rPr>
                        <a:t>(TRESORERIE</a:t>
                      </a:r>
                      <a:r>
                        <a:rPr sz="1500" b="1" spc="292" baseline="2525" dirty="0">
                          <a:latin typeface="Times New Roman"/>
                          <a:cs typeface="Times New Roman"/>
                        </a:rPr>
                        <a:t> </a:t>
                      </a:r>
                      <a:r>
                        <a:rPr sz="1500" b="1" baseline="2525" dirty="0">
                          <a:latin typeface="Times New Roman"/>
                          <a:cs typeface="Times New Roman"/>
                        </a:rPr>
                        <a:t>- PASSIF)	</a:t>
                      </a:r>
                      <a:r>
                        <a:rPr sz="1100" dirty="0">
                          <a:latin typeface="Times New Roman"/>
                          <a:cs typeface="Times New Roman"/>
                        </a:rPr>
                        <a:t>123</a:t>
                      </a:r>
                      <a:r>
                        <a:rPr sz="1100" spc="-100" dirty="0">
                          <a:latin typeface="Times New Roman"/>
                          <a:cs typeface="Times New Roman"/>
                        </a:rPr>
                        <a:t> </a:t>
                      </a:r>
                      <a:r>
                        <a:rPr sz="1100" dirty="0">
                          <a:latin typeface="Times New Roman"/>
                          <a:cs typeface="Times New Roman"/>
                        </a:rPr>
                        <a:t>097</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algn="ctr">
                        <a:lnSpc>
                          <a:spcPct val="100000"/>
                        </a:lnSpc>
                        <a:spcBef>
                          <a:spcPts val="190"/>
                        </a:spcBef>
                      </a:pPr>
                      <a:r>
                        <a:rPr sz="1100" dirty="0">
                          <a:latin typeface="Times New Roman"/>
                          <a:cs typeface="Times New Roman"/>
                        </a:rPr>
                        <a:t>74</a:t>
                      </a:r>
                      <a:r>
                        <a:rPr sz="1100" spc="-100" dirty="0">
                          <a:latin typeface="Times New Roman"/>
                          <a:cs typeface="Times New Roman"/>
                        </a:rPr>
                        <a:t> </a:t>
                      </a:r>
                      <a:r>
                        <a:rPr sz="1100" dirty="0">
                          <a:latin typeface="Times New Roman"/>
                          <a:cs typeface="Times New Roman"/>
                        </a:rPr>
                        <a:t>584</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bl>
          </a:graphicData>
        </a:graphic>
      </p:graphicFrame>
      <p:sp>
        <p:nvSpPr>
          <p:cNvPr id="7" name="object 7"/>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8" name="Espace réservé de la date 7"/>
          <p:cNvSpPr>
            <a:spLocks noGrp="1"/>
          </p:cNvSpPr>
          <p:nvPr>
            <p:ph type="dt" sz="half" idx="6"/>
          </p:nvPr>
        </p:nvSpPr>
        <p:spPr/>
        <p:txBody>
          <a:bodyPr/>
          <a:lstStyle/>
          <a:p>
            <a:fld id="{7075C1E0-82CD-46F6-A63D-A2EB6C4F1108}" type="datetime1">
              <a:rPr lang="fr-FR" smtClean="0"/>
              <a:pPr/>
              <a:t>06/03/2019</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240</a:t>
            </a:fld>
            <a:endParaRPr lang="fr-FR"/>
          </a:p>
        </p:txBody>
      </p:sp>
    </p:spTree>
    <p:extLst>
      <p:ext uri="{BB962C8B-B14F-4D97-AF65-F5344CB8AC3E}">
        <p14:creationId xmlns:p14="http://schemas.microsoft.com/office/powerpoint/2010/main" xmlns="" val="3539382201"/>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66523" y="484095"/>
            <a:ext cx="7499425" cy="397072"/>
          </a:xfrm>
          <a:custGeom>
            <a:avLst/>
            <a:gdLst/>
            <a:ahLst/>
            <a:cxnLst/>
            <a:rect l="l" t="t" r="r" b="b"/>
            <a:pathLst>
              <a:path w="8263255" h="437515">
                <a:moveTo>
                  <a:pt x="8263124" y="4572"/>
                </a:moveTo>
                <a:lnTo>
                  <a:pt x="8263124" y="0"/>
                </a:lnTo>
                <a:lnTo>
                  <a:pt x="0" y="0"/>
                </a:lnTo>
                <a:lnTo>
                  <a:pt x="86384" y="4572"/>
                </a:lnTo>
                <a:lnTo>
                  <a:pt x="8263124" y="4572"/>
                </a:lnTo>
                <a:close/>
              </a:path>
              <a:path w="8263255" h="437515">
                <a:moveTo>
                  <a:pt x="8258552" y="437388"/>
                </a:moveTo>
                <a:lnTo>
                  <a:pt x="8258552" y="437146"/>
                </a:lnTo>
                <a:lnTo>
                  <a:pt x="86384" y="4572"/>
                </a:lnTo>
                <a:lnTo>
                  <a:pt x="4571" y="4572"/>
                </a:lnTo>
                <a:lnTo>
                  <a:pt x="4571" y="437388"/>
                </a:lnTo>
                <a:lnTo>
                  <a:pt x="8258552" y="437388"/>
                </a:lnTo>
                <a:close/>
              </a:path>
              <a:path w="8263255" h="437515">
                <a:moveTo>
                  <a:pt x="8263124" y="437388"/>
                </a:moveTo>
                <a:lnTo>
                  <a:pt x="8263124" y="4572"/>
                </a:lnTo>
                <a:lnTo>
                  <a:pt x="8258552" y="4572"/>
                </a:lnTo>
                <a:lnTo>
                  <a:pt x="8258552" y="437146"/>
                </a:lnTo>
                <a:lnTo>
                  <a:pt x="8263124" y="437388"/>
                </a:lnTo>
                <a:close/>
              </a:path>
            </a:pathLst>
          </a:custGeom>
          <a:solidFill>
            <a:srgbClr val="000000"/>
          </a:solidFill>
        </p:spPr>
        <p:txBody>
          <a:bodyPr wrap="square" lIns="0" tIns="0" rIns="0" bIns="0" rtlCol="0"/>
          <a:lstStyle/>
          <a:p>
            <a:endParaRPr sz="1634"/>
          </a:p>
        </p:txBody>
      </p:sp>
      <p:sp>
        <p:nvSpPr>
          <p:cNvPr id="3" name="object 3"/>
          <p:cNvSpPr/>
          <p:nvPr/>
        </p:nvSpPr>
        <p:spPr>
          <a:xfrm>
            <a:off x="2366523" y="484094"/>
            <a:ext cx="7499425" cy="401106"/>
          </a:xfrm>
          <a:custGeom>
            <a:avLst/>
            <a:gdLst/>
            <a:ahLst/>
            <a:cxnLst/>
            <a:rect l="l" t="t" r="r" b="b"/>
            <a:pathLst>
              <a:path w="8263255" h="441959">
                <a:moveTo>
                  <a:pt x="8263124" y="441959"/>
                </a:moveTo>
                <a:lnTo>
                  <a:pt x="8263124" y="0"/>
                </a:lnTo>
                <a:lnTo>
                  <a:pt x="0" y="0"/>
                </a:lnTo>
                <a:lnTo>
                  <a:pt x="0" y="441959"/>
                </a:lnTo>
                <a:lnTo>
                  <a:pt x="4571" y="441959"/>
                </a:lnTo>
                <a:lnTo>
                  <a:pt x="4571" y="9143"/>
                </a:lnTo>
                <a:lnTo>
                  <a:pt x="9143" y="4571"/>
                </a:lnTo>
                <a:lnTo>
                  <a:pt x="9143" y="9143"/>
                </a:lnTo>
                <a:lnTo>
                  <a:pt x="8253980" y="9143"/>
                </a:lnTo>
                <a:lnTo>
                  <a:pt x="8253980" y="4571"/>
                </a:lnTo>
                <a:lnTo>
                  <a:pt x="8258552" y="9143"/>
                </a:lnTo>
                <a:lnTo>
                  <a:pt x="8258552" y="441959"/>
                </a:lnTo>
                <a:lnTo>
                  <a:pt x="8263124" y="441959"/>
                </a:lnTo>
                <a:close/>
              </a:path>
              <a:path w="8263255" h="441959">
                <a:moveTo>
                  <a:pt x="9143" y="9143"/>
                </a:moveTo>
                <a:lnTo>
                  <a:pt x="9143" y="4571"/>
                </a:lnTo>
                <a:lnTo>
                  <a:pt x="4571" y="9143"/>
                </a:lnTo>
                <a:lnTo>
                  <a:pt x="9143" y="9143"/>
                </a:lnTo>
                <a:close/>
              </a:path>
              <a:path w="8263255" h="441959">
                <a:moveTo>
                  <a:pt x="9143" y="432815"/>
                </a:moveTo>
                <a:lnTo>
                  <a:pt x="9143" y="9143"/>
                </a:lnTo>
                <a:lnTo>
                  <a:pt x="4571" y="9143"/>
                </a:lnTo>
                <a:lnTo>
                  <a:pt x="4571" y="432815"/>
                </a:lnTo>
                <a:lnTo>
                  <a:pt x="9143" y="432815"/>
                </a:lnTo>
                <a:close/>
              </a:path>
              <a:path w="8263255" h="441959">
                <a:moveTo>
                  <a:pt x="8258552" y="432815"/>
                </a:moveTo>
                <a:lnTo>
                  <a:pt x="4571" y="432815"/>
                </a:lnTo>
                <a:lnTo>
                  <a:pt x="9143" y="437387"/>
                </a:lnTo>
                <a:lnTo>
                  <a:pt x="9143" y="441959"/>
                </a:lnTo>
                <a:lnTo>
                  <a:pt x="8253980" y="441959"/>
                </a:lnTo>
                <a:lnTo>
                  <a:pt x="8253980" y="437387"/>
                </a:lnTo>
                <a:lnTo>
                  <a:pt x="8258552" y="432815"/>
                </a:lnTo>
                <a:close/>
              </a:path>
              <a:path w="8263255" h="441959">
                <a:moveTo>
                  <a:pt x="9143" y="441959"/>
                </a:moveTo>
                <a:lnTo>
                  <a:pt x="9143" y="437387"/>
                </a:lnTo>
                <a:lnTo>
                  <a:pt x="4571" y="432815"/>
                </a:lnTo>
                <a:lnTo>
                  <a:pt x="4571" y="441959"/>
                </a:lnTo>
                <a:lnTo>
                  <a:pt x="9143" y="441959"/>
                </a:lnTo>
                <a:close/>
              </a:path>
              <a:path w="8263255" h="441959">
                <a:moveTo>
                  <a:pt x="8258552" y="9143"/>
                </a:moveTo>
                <a:lnTo>
                  <a:pt x="8253980" y="4571"/>
                </a:lnTo>
                <a:lnTo>
                  <a:pt x="8253980" y="9143"/>
                </a:lnTo>
                <a:lnTo>
                  <a:pt x="8258552" y="9143"/>
                </a:lnTo>
                <a:close/>
              </a:path>
              <a:path w="8263255" h="441959">
                <a:moveTo>
                  <a:pt x="8258552" y="432815"/>
                </a:moveTo>
                <a:lnTo>
                  <a:pt x="8258552" y="9143"/>
                </a:lnTo>
                <a:lnTo>
                  <a:pt x="8253980" y="9143"/>
                </a:lnTo>
                <a:lnTo>
                  <a:pt x="8253980" y="432815"/>
                </a:lnTo>
                <a:lnTo>
                  <a:pt x="8258552" y="432815"/>
                </a:lnTo>
                <a:close/>
              </a:path>
              <a:path w="8263255" h="441959">
                <a:moveTo>
                  <a:pt x="8258552" y="441959"/>
                </a:moveTo>
                <a:lnTo>
                  <a:pt x="8258552" y="432815"/>
                </a:lnTo>
                <a:lnTo>
                  <a:pt x="8253980" y="437387"/>
                </a:lnTo>
                <a:lnTo>
                  <a:pt x="8253980" y="441959"/>
                </a:lnTo>
                <a:lnTo>
                  <a:pt x="8258552" y="441959"/>
                </a:lnTo>
                <a:close/>
              </a:path>
            </a:pathLst>
          </a:custGeom>
          <a:solidFill>
            <a:srgbClr val="000000"/>
          </a:solidFill>
        </p:spPr>
        <p:txBody>
          <a:bodyPr wrap="square" lIns="0" tIns="0" rIns="0" bIns="0" rtlCol="0"/>
          <a:lstStyle/>
          <a:p>
            <a:endParaRPr sz="1634"/>
          </a:p>
        </p:txBody>
      </p:sp>
      <p:sp>
        <p:nvSpPr>
          <p:cNvPr id="4" name="object 4"/>
          <p:cNvSpPr txBox="1"/>
          <p:nvPr/>
        </p:nvSpPr>
        <p:spPr>
          <a:xfrm>
            <a:off x="2370673" y="488243"/>
            <a:ext cx="7491356" cy="288722"/>
          </a:xfrm>
          <a:prstGeom prst="rect">
            <a:avLst/>
          </a:prstGeom>
          <a:solidFill>
            <a:srgbClr val="4F80BC"/>
          </a:solidFill>
        </p:spPr>
        <p:txBody>
          <a:bodyPr vert="horz" wrap="square" lIns="0" tIns="36883" rIns="0" bIns="0" rtlCol="0">
            <a:spAutoFit/>
          </a:bodyPr>
          <a:lstStyle/>
          <a:p>
            <a:pPr marL="202867">
              <a:spcBef>
                <a:spcPts val="290"/>
              </a:spcBef>
            </a:pPr>
            <a:r>
              <a:rPr sz="1634" b="1" spc="-14" dirty="0">
                <a:solidFill>
                  <a:srgbClr val="FFFFFF"/>
                </a:solidFill>
                <a:latin typeface="Cambria"/>
                <a:cs typeface="Cambria"/>
              </a:rPr>
              <a:t>NOTE </a:t>
            </a:r>
            <a:r>
              <a:rPr sz="1634" b="1" dirty="0">
                <a:solidFill>
                  <a:srgbClr val="FFFFFF"/>
                </a:solidFill>
                <a:latin typeface="Cambria"/>
                <a:cs typeface="Cambria"/>
              </a:rPr>
              <a:t>34 : </a:t>
            </a:r>
            <a:r>
              <a:rPr sz="1634" b="1" spc="-5" dirty="0">
                <a:solidFill>
                  <a:srgbClr val="FFFFFF"/>
                </a:solidFill>
                <a:latin typeface="Cambria"/>
                <a:cs typeface="Cambria"/>
              </a:rPr>
              <a:t>FICHE </a:t>
            </a:r>
            <a:r>
              <a:rPr sz="1634" b="1" dirty="0">
                <a:solidFill>
                  <a:srgbClr val="FFFFFF"/>
                </a:solidFill>
                <a:latin typeface="Cambria"/>
                <a:cs typeface="Cambria"/>
              </a:rPr>
              <a:t>DE </a:t>
            </a:r>
            <a:r>
              <a:rPr sz="1634" b="1" spc="-5" dirty="0">
                <a:solidFill>
                  <a:srgbClr val="FFFFFF"/>
                </a:solidFill>
                <a:latin typeface="Cambria"/>
                <a:cs typeface="Cambria"/>
              </a:rPr>
              <a:t>SYNTHESE </a:t>
            </a:r>
            <a:r>
              <a:rPr sz="1634" b="1" dirty="0">
                <a:solidFill>
                  <a:srgbClr val="FFFFFF"/>
                </a:solidFill>
                <a:latin typeface="Cambria"/>
                <a:cs typeface="Cambria"/>
              </a:rPr>
              <a:t>DES </a:t>
            </a:r>
            <a:r>
              <a:rPr sz="1634" b="1" spc="-27" dirty="0">
                <a:solidFill>
                  <a:srgbClr val="FFFFFF"/>
                </a:solidFill>
                <a:latin typeface="Cambria"/>
                <a:cs typeface="Cambria"/>
              </a:rPr>
              <a:t>PRINCIPAUX </a:t>
            </a:r>
            <a:r>
              <a:rPr sz="1634" b="1" spc="-18" dirty="0">
                <a:solidFill>
                  <a:srgbClr val="FFFFFF"/>
                </a:solidFill>
                <a:latin typeface="Cambria"/>
                <a:cs typeface="Cambria"/>
              </a:rPr>
              <a:t>INDICATEURS</a:t>
            </a:r>
            <a:r>
              <a:rPr sz="1634" b="1" spc="18" dirty="0">
                <a:solidFill>
                  <a:srgbClr val="FFFFFF"/>
                </a:solidFill>
                <a:latin typeface="Cambria"/>
                <a:cs typeface="Cambria"/>
              </a:rPr>
              <a:t> </a:t>
            </a:r>
            <a:r>
              <a:rPr sz="1634" b="1" spc="-9" dirty="0">
                <a:solidFill>
                  <a:srgbClr val="FFFFFF"/>
                </a:solidFill>
                <a:latin typeface="Cambria"/>
                <a:cs typeface="Cambria"/>
              </a:rPr>
              <a:t>FINANCIERS</a:t>
            </a:r>
            <a:endParaRPr sz="1634">
              <a:latin typeface="Cambria"/>
              <a:cs typeface="Cambria"/>
            </a:endParaRPr>
          </a:p>
        </p:txBody>
      </p:sp>
      <p:graphicFrame>
        <p:nvGraphicFramePr>
          <p:cNvPr id="5" name="object 5"/>
          <p:cNvGraphicFramePr>
            <a:graphicFrameLocks noGrp="1"/>
          </p:cNvGraphicFramePr>
          <p:nvPr/>
        </p:nvGraphicFramePr>
        <p:xfrm>
          <a:off x="2364910" y="1398110"/>
          <a:ext cx="7384504" cy="2689002"/>
        </p:xfrm>
        <a:graphic>
          <a:graphicData uri="http://schemas.openxmlformats.org/drawingml/2006/table">
            <a:tbl>
              <a:tblPr firstRow="1" bandRow="1">
                <a:tableStyleId>{2D5ABB26-0587-4C30-8999-92F81FD0307C}</a:tableStyleId>
              </a:tblPr>
              <a:tblGrid>
                <a:gridCol w="4473026"/>
                <a:gridCol w="1070539"/>
                <a:gridCol w="894882"/>
                <a:gridCol w="946057"/>
              </a:tblGrid>
              <a:tr h="420469">
                <a:tc>
                  <a:txBody>
                    <a:bodyPr/>
                    <a:lstStyle/>
                    <a:p>
                      <a:pPr marL="1431925">
                        <a:lnSpc>
                          <a:spcPct val="100000"/>
                        </a:lnSpc>
                        <a:spcBef>
                          <a:spcPts val="990"/>
                        </a:spcBef>
                      </a:pPr>
                      <a:r>
                        <a:rPr sz="1100" b="1" spc="-5" dirty="0">
                          <a:solidFill>
                            <a:srgbClr val="FFFFFF"/>
                          </a:solidFill>
                          <a:latin typeface="Times New Roman"/>
                          <a:cs typeface="Times New Roman"/>
                        </a:rPr>
                        <a:t>(EN  MILLIERS DE</a:t>
                      </a:r>
                      <a:r>
                        <a:rPr sz="1100" b="1" spc="-75" dirty="0">
                          <a:solidFill>
                            <a:srgbClr val="FFFFFF"/>
                          </a:solidFill>
                          <a:latin typeface="Times New Roman"/>
                          <a:cs typeface="Times New Roman"/>
                        </a:rPr>
                        <a:t> </a:t>
                      </a:r>
                      <a:r>
                        <a:rPr sz="1100" b="1" spc="-5" dirty="0">
                          <a:solidFill>
                            <a:srgbClr val="FFFFFF"/>
                          </a:solidFill>
                          <a:latin typeface="Times New Roman"/>
                          <a:cs typeface="Times New Roman"/>
                        </a:rPr>
                        <a:t>FRANCS)</a:t>
                      </a:r>
                      <a:endParaRPr sz="1100" dirty="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marL="29209" algn="ctr">
                        <a:lnSpc>
                          <a:spcPct val="100000"/>
                        </a:lnSpc>
                        <a:spcBef>
                          <a:spcPts val="990"/>
                        </a:spcBef>
                      </a:pPr>
                      <a:r>
                        <a:rPr sz="1100" b="1" spc="-5" dirty="0">
                          <a:solidFill>
                            <a:srgbClr val="FFFFFF"/>
                          </a:solidFill>
                          <a:latin typeface="Times New Roman"/>
                          <a:cs typeface="Times New Roman"/>
                        </a:rPr>
                        <a:t>Année</a:t>
                      </a:r>
                      <a:r>
                        <a:rPr sz="1100" b="1" spc="-90" dirty="0">
                          <a:solidFill>
                            <a:srgbClr val="FFFFFF"/>
                          </a:solidFill>
                          <a:latin typeface="Times New Roman"/>
                          <a:cs typeface="Times New Roman"/>
                        </a:rPr>
                        <a:t> </a:t>
                      </a:r>
                      <a:r>
                        <a:rPr sz="1100" b="1" dirty="0">
                          <a:solidFill>
                            <a:srgbClr val="FFFFFF"/>
                          </a:solidFill>
                          <a:latin typeface="Times New Roman"/>
                          <a:cs typeface="Times New Roman"/>
                        </a:rPr>
                        <a:t>N</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marL="368300" marR="269875" indent="-88900">
                        <a:lnSpc>
                          <a:spcPct val="114999"/>
                        </a:lnSpc>
                        <a:spcBef>
                          <a:spcPts val="130"/>
                        </a:spcBef>
                      </a:pPr>
                      <a:r>
                        <a:rPr sz="1100" b="1" spc="-5" dirty="0">
                          <a:solidFill>
                            <a:srgbClr val="FFFFFF"/>
                          </a:solidFill>
                          <a:latin typeface="Times New Roman"/>
                          <a:cs typeface="Times New Roman"/>
                        </a:rPr>
                        <a:t>A</a:t>
                      </a:r>
                      <a:r>
                        <a:rPr sz="1100" b="1" dirty="0">
                          <a:solidFill>
                            <a:srgbClr val="FFFFFF"/>
                          </a:solidFill>
                          <a:latin typeface="Times New Roman"/>
                          <a:cs typeface="Times New Roman"/>
                        </a:rPr>
                        <a:t>nn</a:t>
                      </a:r>
                      <a:r>
                        <a:rPr sz="1100" b="1" spc="-5" dirty="0">
                          <a:solidFill>
                            <a:srgbClr val="FFFFFF"/>
                          </a:solidFill>
                          <a:latin typeface="Times New Roman"/>
                          <a:cs typeface="Times New Roman"/>
                        </a:rPr>
                        <a:t>é</a:t>
                      </a:r>
                      <a:r>
                        <a:rPr sz="1100" b="1" dirty="0">
                          <a:solidFill>
                            <a:srgbClr val="FFFFFF"/>
                          </a:solidFill>
                          <a:latin typeface="Times New Roman"/>
                          <a:cs typeface="Times New Roman"/>
                        </a:rPr>
                        <a:t>e  </a:t>
                      </a:r>
                      <a:r>
                        <a:rPr sz="1100" b="1" spc="-5" dirty="0">
                          <a:solidFill>
                            <a:srgbClr val="FFFFFF"/>
                          </a:solidFill>
                          <a:latin typeface="Times New Roman"/>
                          <a:cs typeface="Times New Roman"/>
                        </a:rPr>
                        <a:t>N-1</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c>
                  <a:txBody>
                    <a:bodyPr/>
                    <a:lstStyle/>
                    <a:p>
                      <a:pPr>
                        <a:lnSpc>
                          <a:spcPct val="100000"/>
                        </a:lnSpc>
                        <a:spcBef>
                          <a:spcPts val="45"/>
                        </a:spcBef>
                      </a:pPr>
                      <a:endParaRPr sz="1500">
                        <a:latin typeface="Times New Roman"/>
                        <a:cs typeface="Times New Roman"/>
                      </a:endParaRPr>
                    </a:p>
                    <a:p>
                      <a:pPr algn="ctr">
                        <a:lnSpc>
                          <a:spcPct val="100000"/>
                        </a:lnSpc>
                      </a:pPr>
                      <a:r>
                        <a:rPr sz="1100" b="1" spc="-15" dirty="0">
                          <a:solidFill>
                            <a:srgbClr val="FFFFFF"/>
                          </a:solidFill>
                          <a:latin typeface="Times New Roman"/>
                          <a:cs typeface="Times New Roman"/>
                        </a:rPr>
                        <a:t>Variation </a:t>
                      </a:r>
                      <a:r>
                        <a:rPr sz="1100" b="1" spc="-5" dirty="0">
                          <a:solidFill>
                            <a:srgbClr val="FFFFFF"/>
                          </a:solidFill>
                          <a:latin typeface="Times New Roman"/>
                          <a:cs typeface="Times New Roman"/>
                        </a:rPr>
                        <a:t>en</a:t>
                      </a:r>
                      <a:r>
                        <a:rPr sz="1100" b="1" spc="-70" dirty="0">
                          <a:solidFill>
                            <a:srgbClr val="FFFFFF"/>
                          </a:solidFill>
                          <a:latin typeface="Times New Roman"/>
                          <a:cs typeface="Times New Roman"/>
                        </a:rPr>
                        <a:t> </a:t>
                      </a:r>
                      <a:r>
                        <a:rPr sz="1100" b="1" dirty="0">
                          <a:solidFill>
                            <a:srgbClr val="FFFFFF"/>
                          </a:solidFill>
                          <a:latin typeface="Times New Roman"/>
                          <a:cs typeface="Times New Roman"/>
                        </a:rPr>
                        <a: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9ABA59"/>
                    </a:solidFill>
                  </a:tcPr>
                </a:tc>
              </a:tr>
              <a:tr h="211617">
                <a:tc gridSpan="4">
                  <a:txBody>
                    <a:bodyPr/>
                    <a:lstStyle/>
                    <a:p>
                      <a:pPr marL="2253615">
                        <a:lnSpc>
                          <a:spcPct val="100000"/>
                        </a:lnSpc>
                        <a:spcBef>
                          <a:spcPts val="90"/>
                        </a:spcBef>
                      </a:pPr>
                      <a:r>
                        <a:rPr sz="1100" b="1" spc="-20" dirty="0">
                          <a:latin typeface="Times New Roman"/>
                          <a:cs typeface="Times New Roman"/>
                        </a:rPr>
                        <a:t>ANALYSE </a:t>
                      </a:r>
                      <a:r>
                        <a:rPr sz="1100" b="1" spc="-5" dirty="0">
                          <a:latin typeface="Times New Roman"/>
                          <a:cs typeface="Times New Roman"/>
                        </a:rPr>
                        <a:t>DE </a:t>
                      </a:r>
                      <a:r>
                        <a:rPr sz="1100" b="1" dirty="0">
                          <a:latin typeface="Times New Roman"/>
                          <a:cs typeface="Times New Roman"/>
                        </a:rPr>
                        <a:t>LA </a:t>
                      </a:r>
                      <a:r>
                        <a:rPr sz="1100" b="1" spc="-30" dirty="0">
                          <a:latin typeface="Times New Roman"/>
                          <a:cs typeface="Times New Roman"/>
                        </a:rPr>
                        <a:t>VARIATION </a:t>
                      </a:r>
                      <a:r>
                        <a:rPr sz="1100" b="1" spc="-5" dirty="0">
                          <a:latin typeface="Times New Roman"/>
                          <a:cs typeface="Times New Roman"/>
                        </a:rPr>
                        <a:t>DE </a:t>
                      </a:r>
                      <a:r>
                        <a:rPr sz="1100" b="1" dirty="0">
                          <a:latin typeface="Times New Roman"/>
                          <a:cs typeface="Times New Roman"/>
                        </a:rPr>
                        <a:t>LA</a:t>
                      </a:r>
                      <a:r>
                        <a:rPr sz="1100" b="1" spc="-235" dirty="0">
                          <a:latin typeface="Times New Roman"/>
                          <a:cs typeface="Times New Roman"/>
                        </a:rPr>
                        <a:t> </a:t>
                      </a:r>
                      <a:r>
                        <a:rPr sz="1100" b="1" spc="-5" dirty="0">
                          <a:latin typeface="Times New Roman"/>
                          <a:cs typeface="Times New Roman"/>
                        </a:rPr>
                        <a:t>TRESORERIE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CE6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6514">
                <a:tc>
                  <a:txBody>
                    <a:bodyPr/>
                    <a:lstStyle/>
                    <a:p>
                      <a:pPr marL="127635">
                        <a:lnSpc>
                          <a:spcPct val="100000"/>
                        </a:lnSpc>
                        <a:spcBef>
                          <a:spcPts val="60"/>
                        </a:spcBef>
                      </a:pPr>
                      <a:r>
                        <a:rPr sz="1300" dirty="0">
                          <a:latin typeface="Times New Roman"/>
                          <a:cs typeface="Times New Roman"/>
                        </a:rPr>
                        <a:t>Flux de trésorerie des activités</a:t>
                      </a:r>
                      <a:r>
                        <a:rPr sz="1300" spc="-105" dirty="0">
                          <a:latin typeface="Times New Roman"/>
                          <a:cs typeface="Times New Roman"/>
                        </a:rPr>
                        <a:t> </a:t>
                      </a:r>
                      <a:r>
                        <a:rPr sz="1300" dirty="0">
                          <a:latin typeface="Times New Roman"/>
                          <a:cs typeface="Times New Roman"/>
                        </a:rPr>
                        <a:t>opérationnelles</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60"/>
                        </a:spcBef>
                      </a:pPr>
                      <a:r>
                        <a:rPr sz="1300" spc="5" dirty="0">
                          <a:latin typeface="Times New Roman"/>
                          <a:cs typeface="Times New Roman"/>
                        </a:rPr>
                        <a:t>170</a:t>
                      </a:r>
                      <a:r>
                        <a:rPr sz="1300" spc="-120" dirty="0">
                          <a:latin typeface="Times New Roman"/>
                          <a:cs typeface="Times New Roman"/>
                        </a:rPr>
                        <a:t> </a:t>
                      </a:r>
                      <a:r>
                        <a:rPr sz="1300" spc="5" dirty="0">
                          <a:latin typeface="Times New Roman"/>
                          <a:cs typeface="Times New Roman"/>
                        </a:rPr>
                        <a:t>235</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234315" algn="r">
                        <a:lnSpc>
                          <a:spcPct val="100000"/>
                        </a:lnSpc>
                        <a:spcBef>
                          <a:spcPts val="60"/>
                        </a:spcBef>
                      </a:pPr>
                      <a:r>
                        <a:rPr sz="1300" dirty="0">
                          <a:latin typeface="Times New Roman"/>
                          <a:cs typeface="Times New Roman"/>
                        </a:rPr>
                        <a:t>98</a:t>
                      </a:r>
                      <a:r>
                        <a:rPr sz="1300" spc="-100" dirty="0">
                          <a:latin typeface="Times New Roman"/>
                          <a:cs typeface="Times New Roman"/>
                        </a:rPr>
                        <a:t> </a:t>
                      </a:r>
                      <a:r>
                        <a:rPr sz="1300" spc="5" dirty="0">
                          <a:latin typeface="Times New Roman"/>
                          <a:cs typeface="Times New Roman"/>
                        </a:rPr>
                        <a:t>149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905" algn="ctr">
                        <a:lnSpc>
                          <a:spcPct val="100000"/>
                        </a:lnSpc>
                        <a:spcBef>
                          <a:spcPts val="60"/>
                        </a:spcBef>
                      </a:pPr>
                      <a:r>
                        <a:rPr sz="1300" spc="5" dirty="0">
                          <a:latin typeface="Times New Roman"/>
                          <a:cs typeface="Times New Roman"/>
                        </a:rPr>
                        <a:t>73%</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6514">
                <a:tc>
                  <a:txBody>
                    <a:bodyPr/>
                    <a:lstStyle/>
                    <a:p>
                      <a:pPr marL="83185">
                        <a:lnSpc>
                          <a:spcPct val="100000"/>
                        </a:lnSpc>
                        <a:spcBef>
                          <a:spcPts val="60"/>
                        </a:spcBef>
                      </a:pPr>
                      <a:r>
                        <a:rPr sz="1300" dirty="0">
                          <a:latin typeface="Times New Roman"/>
                          <a:cs typeface="Times New Roman"/>
                        </a:rPr>
                        <a:t>-Flux de trésorerie des activités</a:t>
                      </a:r>
                      <a:r>
                        <a:rPr sz="1300" spc="-100" dirty="0">
                          <a:latin typeface="Times New Roman"/>
                          <a:cs typeface="Times New Roman"/>
                        </a:rPr>
                        <a:t> </a:t>
                      </a:r>
                      <a:r>
                        <a:rPr sz="1300" dirty="0">
                          <a:latin typeface="Times New Roman"/>
                          <a:cs typeface="Times New Roman"/>
                        </a:rPr>
                        <a:t>d'investissement</a:t>
                      </a: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60"/>
                        </a:spcBef>
                      </a:pPr>
                      <a:r>
                        <a:rPr sz="1300" dirty="0">
                          <a:latin typeface="Times New Roman"/>
                          <a:cs typeface="Times New Roman"/>
                        </a:rPr>
                        <a:t>-328</a:t>
                      </a:r>
                      <a:r>
                        <a:rPr sz="1300" spc="-105" dirty="0">
                          <a:latin typeface="Times New Roman"/>
                          <a:cs typeface="Times New Roman"/>
                        </a:rPr>
                        <a:t> </a:t>
                      </a:r>
                      <a:r>
                        <a:rPr sz="1300" spc="5" dirty="0">
                          <a:latin typeface="Times New Roman"/>
                          <a:cs typeface="Times New Roman"/>
                        </a:rPr>
                        <a:t>722</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204470" algn="r">
                        <a:lnSpc>
                          <a:spcPct val="100000"/>
                        </a:lnSpc>
                        <a:spcBef>
                          <a:spcPts val="60"/>
                        </a:spcBef>
                      </a:pPr>
                      <a:r>
                        <a:rPr sz="1300" dirty="0">
                          <a:latin typeface="Times New Roman"/>
                          <a:cs typeface="Times New Roman"/>
                        </a:rPr>
                        <a:t>-17</a:t>
                      </a:r>
                      <a:r>
                        <a:rPr sz="1300" spc="-110" dirty="0">
                          <a:latin typeface="Times New Roman"/>
                          <a:cs typeface="Times New Roman"/>
                        </a:rPr>
                        <a:t> </a:t>
                      </a:r>
                      <a:r>
                        <a:rPr sz="1300" spc="5" dirty="0">
                          <a:latin typeface="Times New Roman"/>
                          <a:cs typeface="Times New Roman"/>
                        </a:rPr>
                        <a:t>160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7897">
                <a:tc>
                  <a:txBody>
                    <a:bodyPr/>
                    <a:lstStyle/>
                    <a:p>
                      <a:pPr marL="83185">
                        <a:lnSpc>
                          <a:spcPct val="100000"/>
                        </a:lnSpc>
                        <a:spcBef>
                          <a:spcPts val="70"/>
                        </a:spcBef>
                      </a:pPr>
                      <a:r>
                        <a:rPr sz="1300" dirty="0">
                          <a:latin typeface="Times New Roman"/>
                          <a:cs typeface="Times New Roman"/>
                        </a:rPr>
                        <a:t>+Flux de trésorerie des activités de</a:t>
                      </a:r>
                      <a:r>
                        <a:rPr sz="1300" spc="-95" dirty="0">
                          <a:latin typeface="Times New Roman"/>
                          <a:cs typeface="Times New Roman"/>
                        </a:rPr>
                        <a:t> </a:t>
                      </a:r>
                      <a:r>
                        <a:rPr sz="1300" dirty="0">
                          <a:latin typeface="Times New Roman"/>
                          <a:cs typeface="Times New Roman"/>
                        </a:rPr>
                        <a:t>financement</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70"/>
                        </a:spcBef>
                      </a:pPr>
                      <a:r>
                        <a:rPr sz="1300" spc="5" dirty="0">
                          <a:latin typeface="Times New Roman"/>
                          <a:cs typeface="Times New Roman"/>
                        </a:rPr>
                        <a:t>207</a:t>
                      </a:r>
                      <a:r>
                        <a:rPr sz="1300" spc="-12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204470" algn="r">
                        <a:lnSpc>
                          <a:spcPct val="100000"/>
                        </a:lnSpc>
                        <a:spcBef>
                          <a:spcPts val="70"/>
                        </a:spcBef>
                      </a:pPr>
                      <a:r>
                        <a:rPr sz="1300" dirty="0">
                          <a:latin typeface="Times New Roman"/>
                          <a:cs typeface="Times New Roman"/>
                        </a:rPr>
                        <a:t>-40</a:t>
                      </a:r>
                      <a:r>
                        <a:rPr sz="1300" spc="-110" dirty="0">
                          <a:latin typeface="Times New Roman"/>
                          <a:cs typeface="Times New Roman"/>
                        </a:rPr>
                        <a:t> </a:t>
                      </a:r>
                      <a:r>
                        <a:rPr sz="1300" spc="5" dirty="0">
                          <a:latin typeface="Times New Roman"/>
                          <a:cs typeface="Times New Roman"/>
                        </a:rPr>
                        <a:t>000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6514">
                <a:tc>
                  <a:txBody>
                    <a:bodyPr/>
                    <a:lstStyle/>
                    <a:p>
                      <a:pPr marL="71120">
                        <a:lnSpc>
                          <a:spcPct val="100000"/>
                        </a:lnSpc>
                        <a:spcBef>
                          <a:spcPts val="200"/>
                        </a:spcBef>
                      </a:pPr>
                      <a:r>
                        <a:rPr sz="1100" b="1" dirty="0">
                          <a:solidFill>
                            <a:srgbClr val="FFFFFF"/>
                          </a:solidFill>
                          <a:latin typeface="Times New Roman"/>
                          <a:cs typeface="Times New Roman"/>
                        </a:rPr>
                        <a:t>=</a:t>
                      </a:r>
                      <a:r>
                        <a:rPr sz="1100" b="1" spc="-30" dirty="0">
                          <a:solidFill>
                            <a:srgbClr val="FFFFFF"/>
                          </a:solidFill>
                          <a:latin typeface="Times New Roman"/>
                          <a:cs typeface="Times New Roman"/>
                        </a:rPr>
                        <a:t> VARIATION</a:t>
                      </a:r>
                      <a:r>
                        <a:rPr sz="1100" b="1" spc="-35" dirty="0">
                          <a:solidFill>
                            <a:srgbClr val="FFFFFF"/>
                          </a:solidFill>
                          <a:latin typeface="Times New Roman"/>
                          <a:cs typeface="Times New Roman"/>
                        </a:rPr>
                        <a:t> </a:t>
                      </a:r>
                      <a:r>
                        <a:rPr sz="1100" b="1" spc="-5" dirty="0">
                          <a:solidFill>
                            <a:srgbClr val="FFFFFF"/>
                          </a:solidFill>
                          <a:latin typeface="Times New Roman"/>
                          <a:cs typeface="Times New Roman"/>
                        </a:rPr>
                        <a:t>DE </a:t>
                      </a:r>
                      <a:r>
                        <a:rPr sz="1100" b="1" dirty="0">
                          <a:solidFill>
                            <a:srgbClr val="FFFFFF"/>
                          </a:solidFill>
                          <a:latin typeface="Times New Roman"/>
                          <a:cs typeface="Times New Roman"/>
                        </a:rPr>
                        <a:t>LA</a:t>
                      </a:r>
                      <a:r>
                        <a:rPr sz="1100" b="1" spc="-105" dirty="0">
                          <a:solidFill>
                            <a:srgbClr val="FFFFFF"/>
                          </a:solidFill>
                          <a:latin typeface="Times New Roman"/>
                          <a:cs typeface="Times New Roman"/>
                        </a:rPr>
                        <a:t> </a:t>
                      </a:r>
                      <a:r>
                        <a:rPr sz="1100" b="1" spc="-5" dirty="0">
                          <a:solidFill>
                            <a:srgbClr val="FFFFFF"/>
                          </a:solidFill>
                          <a:latin typeface="Times New Roman"/>
                          <a:cs typeface="Times New Roman"/>
                        </a:rPr>
                        <a:t>TRESORERIE</a:t>
                      </a:r>
                      <a:r>
                        <a:rPr sz="1100" b="1" spc="-40" dirty="0">
                          <a:solidFill>
                            <a:srgbClr val="FFFFFF"/>
                          </a:solidFill>
                          <a:latin typeface="Times New Roman"/>
                          <a:cs typeface="Times New Roman"/>
                        </a:rPr>
                        <a:t> </a:t>
                      </a:r>
                      <a:r>
                        <a:rPr sz="1100" b="1" spc="-5" dirty="0">
                          <a:solidFill>
                            <a:srgbClr val="FFFFFF"/>
                          </a:solidFill>
                          <a:latin typeface="Times New Roman"/>
                          <a:cs typeface="Times New Roman"/>
                        </a:rPr>
                        <a:t>NETTE</a:t>
                      </a:r>
                      <a:r>
                        <a:rPr sz="1100" b="1" spc="-15" dirty="0">
                          <a:solidFill>
                            <a:srgbClr val="FFFFFF"/>
                          </a:solidFill>
                          <a:latin typeface="Times New Roman"/>
                          <a:cs typeface="Times New Roman"/>
                        </a:rPr>
                        <a:t> </a:t>
                      </a:r>
                      <a:r>
                        <a:rPr sz="1100" b="1" spc="-5" dirty="0">
                          <a:solidFill>
                            <a:srgbClr val="FFFFFF"/>
                          </a:solidFill>
                          <a:latin typeface="Times New Roman"/>
                          <a:cs typeface="Times New Roman"/>
                        </a:rPr>
                        <a:t>DE </a:t>
                      </a:r>
                      <a:r>
                        <a:rPr sz="1100" b="1" dirty="0">
                          <a:solidFill>
                            <a:srgbClr val="FFFFFF"/>
                          </a:solidFill>
                          <a:latin typeface="Times New Roman"/>
                          <a:cs typeface="Times New Roman"/>
                        </a:rPr>
                        <a:t>LA</a:t>
                      </a:r>
                      <a:r>
                        <a:rPr sz="1100" b="1" spc="-80" dirty="0">
                          <a:solidFill>
                            <a:srgbClr val="FFFFFF"/>
                          </a:solidFill>
                          <a:latin typeface="Times New Roman"/>
                          <a:cs typeface="Times New Roman"/>
                        </a:rPr>
                        <a:t> </a:t>
                      </a:r>
                      <a:r>
                        <a:rPr sz="1100" b="1" spc="-5" dirty="0">
                          <a:solidFill>
                            <a:srgbClr val="FFFFFF"/>
                          </a:solidFill>
                          <a:latin typeface="Times New Roman"/>
                          <a:cs typeface="Times New Roman"/>
                        </a:rPr>
                        <a:t>PERIODE</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60"/>
                        </a:spcBef>
                      </a:pPr>
                      <a:r>
                        <a:rPr sz="1300" dirty="0">
                          <a:solidFill>
                            <a:srgbClr val="FFFFFF"/>
                          </a:solidFill>
                          <a:latin typeface="Times New Roman"/>
                          <a:cs typeface="Times New Roman"/>
                        </a:rPr>
                        <a:t>48</a:t>
                      </a:r>
                      <a:r>
                        <a:rPr sz="1300" spc="-100" dirty="0">
                          <a:solidFill>
                            <a:srgbClr val="FFFFFF"/>
                          </a:solidFill>
                          <a:latin typeface="Times New Roman"/>
                          <a:cs typeface="Times New Roman"/>
                        </a:rPr>
                        <a:t> </a:t>
                      </a:r>
                      <a:r>
                        <a:rPr sz="1300" spc="5" dirty="0">
                          <a:solidFill>
                            <a:srgbClr val="FFFFFF"/>
                          </a:solidFill>
                          <a:latin typeface="Times New Roman"/>
                          <a:cs typeface="Times New Roman"/>
                        </a:rPr>
                        <a:t>513</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R="234315" algn="r">
                        <a:lnSpc>
                          <a:spcPct val="100000"/>
                        </a:lnSpc>
                        <a:spcBef>
                          <a:spcPts val="60"/>
                        </a:spcBef>
                      </a:pPr>
                      <a:r>
                        <a:rPr sz="1300" dirty="0">
                          <a:solidFill>
                            <a:srgbClr val="FFFFFF"/>
                          </a:solidFill>
                          <a:latin typeface="Times New Roman"/>
                          <a:cs typeface="Times New Roman"/>
                        </a:rPr>
                        <a:t>40</a:t>
                      </a:r>
                      <a:r>
                        <a:rPr sz="1300" spc="-100" dirty="0">
                          <a:solidFill>
                            <a:srgbClr val="FFFFFF"/>
                          </a:solidFill>
                          <a:latin typeface="Times New Roman"/>
                          <a:cs typeface="Times New Roman"/>
                        </a:rPr>
                        <a:t> </a:t>
                      </a:r>
                      <a:r>
                        <a:rPr sz="1300" spc="5" dirty="0">
                          <a:solidFill>
                            <a:srgbClr val="FFFFFF"/>
                          </a:solidFill>
                          <a:latin typeface="Times New Roman"/>
                          <a:cs typeface="Times New Roman"/>
                        </a:rPr>
                        <a:t>989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L="1905" algn="ctr">
                        <a:lnSpc>
                          <a:spcPct val="100000"/>
                        </a:lnSpc>
                        <a:spcBef>
                          <a:spcPts val="60"/>
                        </a:spcBef>
                      </a:pPr>
                      <a:r>
                        <a:rPr sz="1300" spc="5" dirty="0">
                          <a:solidFill>
                            <a:srgbClr val="FFFFFF"/>
                          </a:solidFill>
                          <a:latin typeface="Times New Roman"/>
                          <a:cs typeface="Times New Roman"/>
                        </a:rPr>
                        <a:t>18%</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r h="240663">
                <a:tc gridSpan="4">
                  <a:txBody>
                    <a:bodyPr/>
                    <a:lstStyle/>
                    <a:p>
                      <a:pPr marL="900430">
                        <a:lnSpc>
                          <a:spcPct val="100000"/>
                        </a:lnSpc>
                        <a:spcBef>
                          <a:spcPts val="210"/>
                        </a:spcBef>
                      </a:pPr>
                      <a:r>
                        <a:rPr sz="1100" b="1" spc="-20" dirty="0">
                          <a:latin typeface="Times New Roman"/>
                          <a:cs typeface="Times New Roman"/>
                        </a:rPr>
                        <a:t>ANALYSE </a:t>
                      </a:r>
                      <a:r>
                        <a:rPr sz="1100" b="1" spc="-5" dirty="0">
                          <a:latin typeface="Times New Roman"/>
                          <a:cs typeface="Times New Roman"/>
                        </a:rPr>
                        <a:t>DE </a:t>
                      </a:r>
                      <a:r>
                        <a:rPr sz="1100" b="1" dirty="0">
                          <a:latin typeface="Times New Roman"/>
                          <a:cs typeface="Times New Roman"/>
                        </a:rPr>
                        <a:t>LA </a:t>
                      </a:r>
                      <a:r>
                        <a:rPr sz="1100" b="1" spc="-30" dirty="0">
                          <a:latin typeface="Times New Roman"/>
                          <a:cs typeface="Times New Roman"/>
                        </a:rPr>
                        <a:t>VARIATION </a:t>
                      </a:r>
                      <a:r>
                        <a:rPr sz="1100" b="1" spc="-5" dirty="0">
                          <a:latin typeface="Times New Roman"/>
                          <a:cs typeface="Times New Roman"/>
                        </a:rPr>
                        <a:t>DE </a:t>
                      </a:r>
                      <a:r>
                        <a:rPr sz="1100" b="1" spc="-10" dirty="0">
                          <a:latin typeface="Times New Roman"/>
                          <a:cs typeface="Times New Roman"/>
                        </a:rPr>
                        <a:t>L’ENDETTEMENT </a:t>
                      </a:r>
                      <a:r>
                        <a:rPr sz="1100" b="1" spc="-5" dirty="0">
                          <a:latin typeface="Times New Roman"/>
                          <a:cs typeface="Times New Roman"/>
                        </a:rPr>
                        <a:t>FINANCIER</a:t>
                      </a:r>
                      <a:r>
                        <a:rPr sz="1100" b="1" spc="-195" dirty="0">
                          <a:latin typeface="Times New Roman"/>
                          <a:cs typeface="Times New Roman"/>
                        </a:rPr>
                        <a:t> </a:t>
                      </a:r>
                      <a:r>
                        <a:rPr sz="1100" b="1" spc="-5" dirty="0">
                          <a:latin typeface="Times New Roman"/>
                          <a:cs typeface="Times New Roman"/>
                        </a:rPr>
                        <a:t>NET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DCE6F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6514">
                <a:tc>
                  <a:txBody>
                    <a:bodyPr/>
                    <a:lstStyle/>
                    <a:p>
                      <a:pPr>
                        <a:lnSpc>
                          <a:spcPct val="100000"/>
                        </a:lnSpc>
                        <a:spcBef>
                          <a:spcPts val="200"/>
                        </a:spcBef>
                      </a:pPr>
                      <a:r>
                        <a:rPr sz="1100" b="1" spc="-5" dirty="0">
                          <a:latin typeface="Times New Roman"/>
                          <a:cs typeface="Times New Roman"/>
                        </a:rPr>
                        <a:t>Endettement financier brut (Dettes financières* </a:t>
                      </a:r>
                      <a:r>
                        <a:rPr sz="1100" b="1" dirty="0">
                          <a:latin typeface="Times New Roman"/>
                          <a:cs typeface="Times New Roman"/>
                        </a:rPr>
                        <a:t>+ </a:t>
                      </a:r>
                      <a:r>
                        <a:rPr sz="1100" b="1" spc="-15" dirty="0">
                          <a:latin typeface="Times New Roman"/>
                          <a:cs typeface="Times New Roman"/>
                        </a:rPr>
                        <a:t>Trésorerie </a:t>
                      </a:r>
                      <a:r>
                        <a:rPr sz="1100" b="1" dirty="0">
                          <a:latin typeface="Times New Roman"/>
                          <a:cs typeface="Times New Roman"/>
                        </a:rPr>
                        <a:t>–</a:t>
                      </a:r>
                      <a:r>
                        <a:rPr sz="1100" b="1" spc="80" dirty="0">
                          <a:latin typeface="Times New Roman"/>
                          <a:cs typeface="Times New Roman"/>
                        </a:rPr>
                        <a:t> </a:t>
                      </a:r>
                      <a:r>
                        <a:rPr sz="1100" b="1" dirty="0">
                          <a:latin typeface="Times New Roman"/>
                          <a:cs typeface="Times New Roman"/>
                        </a:rPr>
                        <a:t>passif)</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60"/>
                        </a:spcBef>
                      </a:pPr>
                      <a:r>
                        <a:rPr sz="1300" dirty="0">
                          <a:latin typeface="Times New Roman"/>
                          <a:cs typeface="Times New Roman"/>
                        </a:rPr>
                        <a:t>94</a:t>
                      </a:r>
                      <a:r>
                        <a:rPr sz="1300" spc="-100" dirty="0">
                          <a:latin typeface="Times New Roman"/>
                          <a:cs typeface="Times New Roman"/>
                        </a:rPr>
                        <a:t> </a:t>
                      </a:r>
                      <a:r>
                        <a:rPr sz="1300" spc="5" dirty="0">
                          <a:latin typeface="Times New Roman"/>
                          <a:cs typeface="Times New Roman"/>
                        </a:rPr>
                        <a:t>699</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285750">
                        <a:lnSpc>
                          <a:spcPct val="100000"/>
                        </a:lnSpc>
                        <a:spcBef>
                          <a:spcPts val="60"/>
                        </a:spcBef>
                      </a:pPr>
                      <a:r>
                        <a:rPr sz="1300" dirty="0">
                          <a:latin typeface="Times New Roman"/>
                          <a:cs typeface="Times New Roman"/>
                        </a:rPr>
                        <a:t>2</a:t>
                      </a:r>
                      <a:r>
                        <a:rPr sz="1300" spc="-110" dirty="0">
                          <a:latin typeface="Times New Roman"/>
                          <a:cs typeface="Times New Roman"/>
                        </a:rPr>
                        <a:t> </a:t>
                      </a:r>
                      <a:r>
                        <a:rPr sz="1300" spc="5" dirty="0">
                          <a:latin typeface="Times New Roman"/>
                          <a:cs typeface="Times New Roman"/>
                        </a:rPr>
                        <a:t>200</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6514">
                <a:tc>
                  <a:txBody>
                    <a:bodyPr/>
                    <a:lstStyle/>
                    <a:p>
                      <a:pPr>
                        <a:lnSpc>
                          <a:spcPct val="100000"/>
                        </a:lnSpc>
                        <a:spcBef>
                          <a:spcPts val="200"/>
                        </a:spcBef>
                      </a:pPr>
                      <a:r>
                        <a:rPr sz="1100" b="1" spc="-15" dirty="0">
                          <a:latin typeface="Times New Roman"/>
                          <a:cs typeface="Times New Roman"/>
                        </a:rPr>
                        <a:t>-Trésorerie </a:t>
                      </a:r>
                      <a:r>
                        <a:rPr sz="1100" b="1" dirty="0">
                          <a:latin typeface="Times New Roman"/>
                          <a:cs typeface="Times New Roman"/>
                        </a:rPr>
                        <a:t>- </a:t>
                      </a:r>
                      <a:r>
                        <a:rPr sz="1100" b="1" spc="-5" dirty="0">
                          <a:latin typeface="Times New Roman"/>
                          <a:cs typeface="Times New Roman"/>
                        </a:rPr>
                        <a:t>actif</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algn="ctr">
                        <a:lnSpc>
                          <a:spcPct val="100000"/>
                        </a:lnSpc>
                        <a:spcBef>
                          <a:spcPts val="70"/>
                        </a:spcBef>
                      </a:pPr>
                      <a:r>
                        <a:rPr sz="1300" dirty="0">
                          <a:latin typeface="Times New Roman"/>
                          <a:cs typeface="Times New Roman"/>
                        </a:rPr>
                        <a:t>-123</a:t>
                      </a:r>
                      <a:r>
                        <a:rPr sz="1300" spc="-105" dirty="0">
                          <a:latin typeface="Times New Roman"/>
                          <a:cs typeface="Times New Roman"/>
                        </a:rPr>
                        <a:t> </a:t>
                      </a:r>
                      <a:r>
                        <a:rPr sz="1300" spc="5" dirty="0">
                          <a:latin typeface="Times New Roman"/>
                          <a:cs typeface="Times New Roman"/>
                        </a:rPr>
                        <a:t>097</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R="204470" algn="r">
                        <a:lnSpc>
                          <a:spcPct val="100000"/>
                        </a:lnSpc>
                        <a:spcBef>
                          <a:spcPts val="70"/>
                        </a:spcBef>
                      </a:pPr>
                      <a:r>
                        <a:rPr sz="1300" dirty="0">
                          <a:latin typeface="Times New Roman"/>
                          <a:cs typeface="Times New Roman"/>
                        </a:rPr>
                        <a:t>-74</a:t>
                      </a:r>
                      <a:r>
                        <a:rPr sz="1300" spc="-110" dirty="0">
                          <a:latin typeface="Times New Roman"/>
                          <a:cs typeface="Times New Roman"/>
                        </a:rPr>
                        <a:t> </a:t>
                      </a:r>
                      <a:r>
                        <a:rPr sz="1300" spc="5" dirty="0">
                          <a:latin typeface="Times New Roman"/>
                          <a:cs typeface="Times New Roman"/>
                        </a:rPr>
                        <a:t>584</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1905" algn="ctr">
                        <a:lnSpc>
                          <a:spcPct val="100000"/>
                        </a:lnSpc>
                        <a:spcBef>
                          <a:spcPts val="70"/>
                        </a:spcBef>
                      </a:pPr>
                      <a:r>
                        <a:rPr sz="1300" spc="5" dirty="0">
                          <a:latin typeface="Times New Roman"/>
                          <a:cs typeface="Times New Roman"/>
                        </a:rPr>
                        <a:t>65%</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r>
              <a:tr h="237897">
                <a:tc>
                  <a:txBody>
                    <a:bodyPr/>
                    <a:lstStyle/>
                    <a:p>
                      <a:pPr>
                        <a:lnSpc>
                          <a:spcPct val="100000"/>
                        </a:lnSpc>
                        <a:spcBef>
                          <a:spcPts val="200"/>
                        </a:spcBef>
                      </a:pPr>
                      <a:r>
                        <a:rPr sz="1100" b="1" dirty="0">
                          <a:solidFill>
                            <a:srgbClr val="FFFFFF"/>
                          </a:solidFill>
                          <a:latin typeface="Times New Roman"/>
                          <a:cs typeface="Times New Roman"/>
                        </a:rPr>
                        <a:t>= </a:t>
                      </a:r>
                      <a:r>
                        <a:rPr sz="1100" b="1" spc="-5" dirty="0">
                          <a:solidFill>
                            <a:srgbClr val="FFFFFF"/>
                          </a:solidFill>
                          <a:latin typeface="Times New Roman"/>
                          <a:cs typeface="Times New Roman"/>
                        </a:rPr>
                        <a:t>ENDETTEMENT FINANCIER</a:t>
                      </a:r>
                      <a:r>
                        <a:rPr sz="1100" b="1" spc="-90" dirty="0">
                          <a:solidFill>
                            <a:srgbClr val="FFFFFF"/>
                          </a:solidFill>
                          <a:latin typeface="Times New Roman"/>
                          <a:cs typeface="Times New Roman"/>
                        </a:rPr>
                        <a:t> </a:t>
                      </a:r>
                      <a:r>
                        <a:rPr sz="1100" b="1" spc="-5" dirty="0">
                          <a:solidFill>
                            <a:srgbClr val="FFFFFF"/>
                          </a:solidFill>
                          <a:latin typeface="Times New Roman"/>
                          <a:cs typeface="Times New Roman"/>
                        </a:rPr>
                        <a:t>NET</a:t>
                      </a:r>
                      <a:endParaRPr sz="11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algn="ctr">
                        <a:lnSpc>
                          <a:spcPct val="100000"/>
                        </a:lnSpc>
                        <a:spcBef>
                          <a:spcPts val="70"/>
                        </a:spcBef>
                      </a:pPr>
                      <a:r>
                        <a:rPr sz="1300" dirty="0">
                          <a:solidFill>
                            <a:srgbClr val="FFFFFF"/>
                          </a:solidFill>
                          <a:latin typeface="Times New Roman"/>
                          <a:cs typeface="Times New Roman"/>
                        </a:rPr>
                        <a:t>-28</a:t>
                      </a:r>
                      <a:r>
                        <a:rPr sz="1300" spc="-110" dirty="0">
                          <a:solidFill>
                            <a:srgbClr val="FFFFFF"/>
                          </a:solidFill>
                          <a:latin typeface="Times New Roman"/>
                          <a:cs typeface="Times New Roman"/>
                        </a:rPr>
                        <a:t> </a:t>
                      </a:r>
                      <a:r>
                        <a:rPr sz="1300" spc="5" dirty="0">
                          <a:solidFill>
                            <a:srgbClr val="FFFFFF"/>
                          </a:solidFill>
                          <a:latin typeface="Times New Roman"/>
                          <a:cs typeface="Times New Roman"/>
                        </a:rPr>
                        <a:t>398</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R="204470" algn="r">
                        <a:lnSpc>
                          <a:spcPct val="100000"/>
                        </a:lnSpc>
                        <a:spcBef>
                          <a:spcPts val="70"/>
                        </a:spcBef>
                      </a:pPr>
                      <a:r>
                        <a:rPr sz="1300" dirty="0">
                          <a:solidFill>
                            <a:srgbClr val="FFFFFF"/>
                          </a:solidFill>
                          <a:latin typeface="Times New Roman"/>
                          <a:cs typeface="Times New Roman"/>
                        </a:rPr>
                        <a:t>-72</a:t>
                      </a:r>
                      <a:r>
                        <a:rPr sz="1300" spc="-110" dirty="0">
                          <a:solidFill>
                            <a:srgbClr val="FFFFFF"/>
                          </a:solidFill>
                          <a:latin typeface="Times New Roman"/>
                          <a:cs typeface="Times New Roman"/>
                        </a:rPr>
                        <a:t> </a:t>
                      </a:r>
                      <a:r>
                        <a:rPr sz="1300" spc="5" dirty="0">
                          <a:solidFill>
                            <a:srgbClr val="FFFFFF"/>
                          </a:solidFill>
                          <a:latin typeface="Times New Roman"/>
                          <a:cs typeface="Times New Roman"/>
                        </a:rPr>
                        <a:t>384</a:t>
                      </a:r>
                      <a:endParaRPr sz="130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c>
                  <a:txBody>
                    <a:bodyPr/>
                    <a:lstStyle/>
                    <a:p>
                      <a:pPr marL="635" algn="ctr">
                        <a:lnSpc>
                          <a:spcPct val="100000"/>
                        </a:lnSpc>
                        <a:spcBef>
                          <a:spcPts val="70"/>
                        </a:spcBef>
                      </a:pPr>
                      <a:r>
                        <a:rPr sz="1300" dirty="0">
                          <a:solidFill>
                            <a:srgbClr val="FFFFFF"/>
                          </a:solidFill>
                          <a:latin typeface="Times New Roman"/>
                          <a:cs typeface="Times New Roman"/>
                        </a:rPr>
                        <a:t>-61%</a:t>
                      </a:r>
                      <a:endParaRPr sz="1300" dirty="0">
                        <a:latin typeface="Times New Roman"/>
                        <a:cs typeface="Times New Roman"/>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solidFill>
                      <a:srgbClr val="243F60"/>
                    </a:solidFill>
                  </a:tcPr>
                </a:tc>
              </a:tr>
            </a:tbl>
          </a:graphicData>
        </a:graphic>
      </p:graphicFrame>
      <p:sp>
        <p:nvSpPr>
          <p:cNvPr id="7" name="object 7"/>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a:latin typeface="Bookman Old Style"/>
              <a:cs typeface="Bookman Old Style"/>
            </a:endParaRPr>
          </a:p>
        </p:txBody>
      </p:sp>
      <p:sp>
        <p:nvSpPr>
          <p:cNvPr id="8" name="Espace réservé de la date 7"/>
          <p:cNvSpPr>
            <a:spLocks noGrp="1"/>
          </p:cNvSpPr>
          <p:nvPr>
            <p:ph type="dt" sz="half" idx="6"/>
          </p:nvPr>
        </p:nvSpPr>
        <p:spPr/>
        <p:txBody>
          <a:bodyPr/>
          <a:lstStyle/>
          <a:p>
            <a:fld id="{2FD1D265-31F6-49E3-843C-7D561C8A0A66}" type="datetime1">
              <a:rPr lang="fr-FR" smtClean="0"/>
              <a:pPr/>
              <a:t>06/03/2019</a:t>
            </a:fld>
            <a:endParaRPr lang="en-US"/>
          </a:p>
        </p:txBody>
      </p:sp>
      <p:sp>
        <p:nvSpPr>
          <p:cNvPr id="9" name="Espace réservé du numéro de diapositive 8"/>
          <p:cNvSpPr>
            <a:spLocks noGrp="1"/>
          </p:cNvSpPr>
          <p:nvPr>
            <p:ph type="sldNum" sz="quarter" idx="7"/>
          </p:nvPr>
        </p:nvSpPr>
        <p:spPr/>
        <p:txBody>
          <a:bodyPr/>
          <a:lstStyle/>
          <a:p>
            <a:fld id="{B6F15528-21DE-4FAA-801E-634DDDAF4B2B}" type="slidenum">
              <a:rPr lang="fr-FR" smtClean="0"/>
              <a:pPr/>
              <a:t>241</a:t>
            </a:fld>
            <a:endParaRPr lang="fr-FR"/>
          </a:p>
        </p:txBody>
      </p:sp>
    </p:spTree>
    <p:extLst>
      <p:ext uri="{BB962C8B-B14F-4D97-AF65-F5344CB8AC3E}">
        <p14:creationId xmlns:p14="http://schemas.microsoft.com/office/powerpoint/2010/main" xmlns="" val="178287963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Etats financiers (Bilan, Compte de résultat, TAFIRE) – Cas pratique corrigé sur Excel </a:t>
            </a:r>
            <a:endParaRPr lang="fr-FR" dirty="0"/>
          </a:p>
        </p:txBody>
      </p:sp>
      <p:sp>
        <p:nvSpPr>
          <p:cNvPr id="4" name="Espace réservé de la date 3"/>
          <p:cNvSpPr>
            <a:spLocks noGrp="1"/>
          </p:cNvSpPr>
          <p:nvPr>
            <p:ph type="dt" sz="half" idx="10"/>
          </p:nvPr>
        </p:nvSpPr>
        <p:spPr/>
        <p:txBody>
          <a:bodyPr/>
          <a:lstStyle/>
          <a:p>
            <a:fld id="{20D75C04-FD9D-409C-942A-45DC250A2E3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242</a:t>
            </a:fld>
            <a:endParaRPr lang="en-US" dirty="0"/>
          </a:p>
        </p:txBody>
      </p:sp>
    </p:spTree>
    <p:extLst>
      <p:ext uri="{BB962C8B-B14F-4D97-AF65-F5344CB8AC3E}">
        <p14:creationId xmlns:p14="http://schemas.microsoft.com/office/powerpoint/2010/main" xmlns="" val="3610392489"/>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Nomenclatures</a:t>
            </a:r>
            <a:endParaRPr lang="fr-FR" dirty="0"/>
          </a:p>
        </p:txBody>
      </p:sp>
      <p:sp>
        <p:nvSpPr>
          <p:cNvPr id="4" name="Espace réservé de la date 3"/>
          <p:cNvSpPr>
            <a:spLocks noGrp="1"/>
          </p:cNvSpPr>
          <p:nvPr>
            <p:ph type="dt" sz="half" idx="10"/>
          </p:nvPr>
        </p:nvSpPr>
        <p:spPr/>
        <p:txBody>
          <a:bodyPr/>
          <a:lstStyle/>
          <a:p>
            <a:fld id="{20D75C04-FD9D-409C-942A-45DC250A2E3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243</a:t>
            </a:fld>
            <a:endParaRPr lang="en-US" dirty="0"/>
          </a:p>
        </p:txBody>
      </p:sp>
    </p:spTree>
    <p:extLst>
      <p:ext uri="{BB962C8B-B14F-4D97-AF65-F5344CB8AC3E}">
        <p14:creationId xmlns:p14="http://schemas.microsoft.com/office/powerpoint/2010/main" xmlns="" val="86997337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Nomenclatures : Mise à jour</a:t>
            </a:r>
            <a:br>
              <a:rPr lang="fr-FR" dirty="0" smtClean="0"/>
            </a:br>
            <a:r>
              <a:rPr lang="fr-FR" sz="1800" dirty="0" smtClean="0"/>
              <a:t>(Page 1088)</a:t>
            </a:r>
            <a:endParaRPr lang="fr-FR" sz="1800" dirty="0"/>
          </a:p>
        </p:txBody>
      </p:sp>
      <p:sp>
        <p:nvSpPr>
          <p:cNvPr id="3" name="Espace réservé du contenu 2"/>
          <p:cNvSpPr>
            <a:spLocks noGrp="1"/>
          </p:cNvSpPr>
          <p:nvPr>
            <p:ph idx="1"/>
          </p:nvPr>
        </p:nvSpPr>
        <p:spPr>
          <a:xfrm>
            <a:off x="2589212" y="2133599"/>
            <a:ext cx="8915400" cy="4367233"/>
          </a:xfrm>
        </p:spPr>
        <p:txBody>
          <a:bodyPr>
            <a:normAutofit/>
          </a:bodyPr>
          <a:lstStyle/>
          <a:p>
            <a:r>
              <a:rPr lang="fr-FR" sz="1600" dirty="0" smtClean="0"/>
              <a:t>Une nomenclature se définit comme une norme de classification qui permet d’organiser l’information pour en faciliter le traitement.</a:t>
            </a:r>
          </a:p>
          <a:p>
            <a:r>
              <a:rPr lang="fr-FR" sz="1600" dirty="0" smtClean="0"/>
              <a:t>L’Observatoire Economique et Statistique d’Afrique Subsaharienne (AFRISTAT) dans sa mission de développement de la statistique dans ses Etats membres et dans un souci de comparabilité des données, a mis à la disposition des états membres pour leurs travaux statistiques, des nomenclatures communes pour les activités (NAEMA) et pour les produits (NOPEMA).</a:t>
            </a:r>
          </a:p>
          <a:p>
            <a:r>
              <a:rPr lang="fr-FR" sz="1600" dirty="0" smtClean="0"/>
              <a:t>Pour être en harmonie avec les nomenclatures internationales (CITI, révision 4 et de la CPC, révision 2) en terme de comparabilité tout en respectant les spécificités africaines de ses Etats membres, AFRISTAT a engagé dès 2009, la révision de la NAEMA et de la NOPEMA. </a:t>
            </a:r>
            <a:endParaRPr lang="fr-FR" sz="1600" dirty="0"/>
          </a:p>
          <a:p>
            <a:pPr lvl="1">
              <a:buFont typeface="Wingdings" panose="05000000000000000000" pitchFamily="2" charset="2"/>
              <a:buChar char="v"/>
            </a:pPr>
            <a:r>
              <a:rPr lang="fr-FR" dirty="0" smtClean="0"/>
              <a:t>Les travaux de révision ont été réalisés de façon itérative et de manière interactive entre les différents acteurs.</a:t>
            </a:r>
          </a:p>
          <a:p>
            <a:endParaRPr lang="fr-FR" sz="1600" dirty="0" smtClean="0"/>
          </a:p>
          <a:p>
            <a:endParaRPr lang="fr-FR" sz="1600" dirty="0"/>
          </a:p>
        </p:txBody>
      </p:sp>
      <p:sp>
        <p:nvSpPr>
          <p:cNvPr id="4" name="Espace réservé de la date 3"/>
          <p:cNvSpPr>
            <a:spLocks noGrp="1"/>
          </p:cNvSpPr>
          <p:nvPr>
            <p:ph type="dt" sz="half" idx="10"/>
          </p:nvPr>
        </p:nvSpPr>
        <p:spPr/>
        <p:txBody>
          <a:bodyPr/>
          <a:lstStyle/>
          <a:p>
            <a:fld id="{F2706E32-835C-42B9-A827-83B15021BEC3}"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244</a:t>
            </a:fld>
            <a:endParaRPr lang="en-US" dirty="0"/>
          </a:p>
        </p:txBody>
      </p:sp>
    </p:spTree>
    <p:extLst>
      <p:ext uri="{BB962C8B-B14F-4D97-AF65-F5344CB8AC3E}">
        <p14:creationId xmlns:p14="http://schemas.microsoft.com/office/powerpoint/2010/main" xmlns="" val="406038189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Nomenclatures : Mise à jour</a:t>
            </a:r>
            <a:br>
              <a:rPr lang="fr-FR" dirty="0" smtClean="0"/>
            </a:br>
            <a:r>
              <a:rPr lang="fr-FR" sz="1800" dirty="0" smtClean="0"/>
              <a:t>(Page 1088)</a:t>
            </a:r>
            <a:endParaRPr lang="fr-FR" sz="1800" dirty="0"/>
          </a:p>
        </p:txBody>
      </p:sp>
      <p:sp>
        <p:nvSpPr>
          <p:cNvPr id="3" name="Espace réservé du contenu 2"/>
          <p:cNvSpPr>
            <a:spLocks noGrp="1"/>
          </p:cNvSpPr>
          <p:nvPr>
            <p:ph idx="1"/>
          </p:nvPr>
        </p:nvSpPr>
        <p:spPr/>
        <p:txBody>
          <a:bodyPr>
            <a:normAutofit/>
          </a:bodyPr>
          <a:lstStyle/>
          <a:p>
            <a:r>
              <a:rPr lang="fr-FR" sz="1600" dirty="0" smtClean="0"/>
              <a:t>Ces travaux ont abouti à l’élaboration de la NAEMA, rev1 et de la NOPEMA, rev1; </a:t>
            </a:r>
          </a:p>
          <a:p>
            <a:r>
              <a:rPr lang="fr-FR" sz="1600" dirty="0" smtClean="0"/>
              <a:t>Celles-ci sont accompagnées des notes explicatives et des tables de correspondance entre les anciennes et les nouvelles versions consultables sur le site d’AFRISTAT à partir de liens indiqués en </a:t>
            </a:r>
            <a:r>
              <a:rPr lang="fr-FR" sz="1600" dirty="0"/>
              <a:t>p</a:t>
            </a:r>
            <a:r>
              <a:rPr lang="fr-FR" sz="1600" dirty="0" smtClean="0"/>
              <a:t>age 1088.</a:t>
            </a:r>
          </a:p>
          <a:p>
            <a:r>
              <a:rPr lang="fr-FR" sz="1600" dirty="0" smtClean="0"/>
              <a:t>Par ailleurs, il a été annexé aux nomenclatures ci-dessus énumérées une nomenclature qui tient compte des spécificités économiques dans l’espace OHADA. </a:t>
            </a:r>
          </a:p>
          <a:p>
            <a:r>
              <a:rPr lang="fr-FR" sz="1600" dirty="0" smtClean="0"/>
              <a:t>Cette nomenclature est présentée dans les pages 1089 à 1125.</a:t>
            </a:r>
          </a:p>
          <a:p>
            <a:pPr fontAlgn="b"/>
            <a:r>
              <a:rPr lang="fr-FR" sz="1600" dirty="0" smtClean="0"/>
              <a:t>Elle correspond à la classification </a:t>
            </a:r>
            <a:r>
              <a:rPr lang="fr-FR" sz="1600" dirty="0"/>
              <a:t>ivoirienne des </a:t>
            </a:r>
            <a:r>
              <a:rPr lang="fr-FR" sz="1600" dirty="0" smtClean="0"/>
              <a:t>activités </a:t>
            </a:r>
            <a:r>
              <a:rPr lang="fr-FR" sz="1600" dirty="0"/>
              <a:t>et des produits/codes </a:t>
            </a:r>
            <a:r>
              <a:rPr lang="fr-FR" sz="1600" dirty="0" smtClean="0"/>
              <a:t>activités économiques retenue dans les états financiers du SYSCOA révisé  (Codification CIAP).</a:t>
            </a:r>
            <a:endParaRPr lang="fr-FR" sz="1600" dirty="0"/>
          </a:p>
          <a:p>
            <a:endParaRPr lang="fr-FR" sz="1600" dirty="0"/>
          </a:p>
        </p:txBody>
      </p:sp>
      <p:sp>
        <p:nvSpPr>
          <p:cNvPr id="4" name="Espace réservé de la date 3"/>
          <p:cNvSpPr>
            <a:spLocks noGrp="1"/>
          </p:cNvSpPr>
          <p:nvPr>
            <p:ph type="dt" sz="half" idx="10"/>
          </p:nvPr>
        </p:nvSpPr>
        <p:spPr/>
        <p:txBody>
          <a:bodyPr/>
          <a:lstStyle/>
          <a:p>
            <a:fld id="{AC264793-8F29-435D-8B17-926D0FD298D3}"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245</a:t>
            </a:fld>
            <a:endParaRPr lang="en-US" dirty="0"/>
          </a:p>
        </p:txBody>
      </p:sp>
    </p:spTree>
    <p:extLst>
      <p:ext uri="{BB962C8B-B14F-4D97-AF65-F5344CB8AC3E}">
        <p14:creationId xmlns:p14="http://schemas.microsoft.com/office/powerpoint/2010/main" xmlns="" val="196464796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FFE37ED-EE17-412F-AA94-13477BCD02DF}"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246</a:t>
            </a:fld>
            <a:endParaRPr lang="en-US" dirty="0"/>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xmlns="" val="941708387"/>
              </p:ext>
            </p:extLst>
          </p:nvPr>
        </p:nvGraphicFramePr>
        <p:xfrm>
          <a:off x="1651000" y="196997"/>
          <a:ext cx="10350500" cy="6634252"/>
        </p:xfrm>
        <a:graphic>
          <a:graphicData uri="http://schemas.openxmlformats.org/drawingml/2006/table">
            <a:tbl>
              <a:tblPr firstRow="1" bandRow="1">
                <a:tableStyleId>{5C22544A-7EE6-4342-B048-85BDC9FD1C3A}</a:tableStyleId>
              </a:tblPr>
              <a:tblGrid>
                <a:gridCol w="1625600"/>
                <a:gridCol w="3549650"/>
                <a:gridCol w="1619250"/>
                <a:gridCol w="3556000"/>
              </a:tblGrid>
              <a:tr h="630580">
                <a:tc gridSpan="4">
                  <a:txBody>
                    <a:bodyPr/>
                    <a:lstStyle/>
                    <a:p>
                      <a:pPr algn="ctr" fontAlgn="b"/>
                      <a:r>
                        <a:rPr lang="fr-FR" sz="1800" b="0" i="0" u="none" strike="noStrike" dirty="0">
                          <a:solidFill>
                            <a:srgbClr val="000000"/>
                          </a:solidFill>
                          <a:effectLst/>
                          <a:latin typeface="Arial" panose="020B0604020202020204" pitchFamily="34" charset="0"/>
                          <a:cs typeface="Arial" panose="020B0604020202020204" pitchFamily="34" charset="0"/>
                        </a:rPr>
                        <a:t>CLASSIFICATION IVOIRIENNE DES ACTIVITES ET DES PRODUITS/CODES ACTIVITES ECONOMIQUES</a:t>
                      </a: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r>
              <a:tr h="418952">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Code Activité</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Activités</a:t>
                      </a:r>
                    </a:p>
                  </a:txBody>
                  <a:tcPr marL="9525" marR="9525" marT="9525" marB="0" anchor="ctr"/>
                </a:tc>
                <a:tc>
                  <a:txBody>
                    <a:bodyPr/>
                    <a:lstStyle/>
                    <a:p>
                      <a:pPr algn="ctr" fontAlgn="ctr"/>
                      <a:r>
                        <a:rPr lang="fr-FR" sz="1600" b="1" i="0" u="none" strike="noStrike" dirty="0">
                          <a:solidFill>
                            <a:srgbClr val="000000"/>
                          </a:solidFill>
                          <a:effectLst/>
                          <a:latin typeface="Arial" panose="020B0604020202020204" pitchFamily="34" charset="0"/>
                          <a:cs typeface="Arial" panose="020B0604020202020204" pitchFamily="34" charset="0"/>
                        </a:rPr>
                        <a:t>Code Activité</a:t>
                      </a:r>
                    </a:p>
                  </a:txBody>
                  <a:tcPr marL="9525" marR="9525" marT="9525" marB="0" anchor="ctr"/>
                </a:tc>
                <a:tc>
                  <a:txBody>
                    <a:bodyPr/>
                    <a:lstStyle/>
                    <a:p>
                      <a:pPr algn="ctr" fontAlgn="ctr"/>
                      <a:r>
                        <a:rPr lang="fr-FR" sz="1400" b="1" i="0" u="none" strike="noStrike" dirty="0">
                          <a:solidFill>
                            <a:srgbClr val="000000"/>
                          </a:solidFill>
                          <a:effectLst/>
                          <a:latin typeface="Arial" panose="020B0604020202020204" pitchFamily="34" charset="0"/>
                          <a:cs typeface="Arial" panose="020B0604020202020204" pitchFamily="34" charset="0"/>
                        </a:rPr>
                        <a:t>Activités</a:t>
                      </a:r>
                    </a:p>
                  </a:txBody>
                  <a:tcPr marL="9525" marR="9525" marT="9525" marB="0" anchor="ctr"/>
                </a:tc>
              </a:tr>
              <a:tr h="418952">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A0101</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AGRICULTURE VIVRIERE</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F4300</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ACTIVITÉS SPECIALISEES DE CONSTRUCTION</a:t>
                      </a:r>
                    </a:p>
                  </a:txBody>
                  <a:tcPr marL="9525" marR="9525" marT="9525" marB="0" anchor="ctr"/>
                </a:tc>
              </a:tr>
              <a:tr h="41895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A010101</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céréales</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F430001</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Démolition et préparation des sites</a:t>
                      </a:r>
                    </a:p>
                  </a:txBody>
                  <a:tcPr marL="9525" marR="9525" marT="9525" marB="0" anchor="ctr"/>
                </a:tc>
              </a:tr>
              <a:tr h="41895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A010102</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tubercules </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F430002</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Travaux d'installation</a:t>
                      </a:r>
                    </a:p>
                  </a:txBody>
                  <a:tcPr marL="9525" marR="9525" marT="9525" marB="0" anchor="ctr"/>
                </a:tc>
              </a:tr>
              <a:tr h="41895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A010103</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fruits </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F430003</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Travaux de finition</a:t>
                      </a:r>
                    </a:p>
                  </a:txBody>
                  <a:tcPr marL="9525" marR="9525" marT="9525" marB="0" anchor="ctr"/>
                </a:tc>
              </a:tr>
              <a:tr h="41895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A010104</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légumes et plantes à épices et aromatiques</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F430004</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Autres travaux spécialisés de construction</a:t>
                      </a:r>
                    </a:p>
                  </a:txBody>
                  <a:tcPr marL="9525" marR="9525" marT="9525" marB="0" anchor="ctr"/>
                </a:tc>
              </a:tr>
              <a:tr h="418952">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A0102</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AGRICULTURE DESTINEE A L'INDUSTRIE OU A L'EXPORTATION</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G4501</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COMMERCE DE VÉHICULES AUTOMOBILES</a:t>
                      </a:r>
                    </a:p>
                  </a:txBody>
                  <a:tcPr marL="9525" marR="9525" marT="9525" marB="0" anchor="ctr"/>
                </a:tc>
              </a:tr>
              <a:tr h="418952">
                <a:tc>
                  <a:txBody>
                    <a:bodyPr/>
                    <a:lstStyle/>
                    <a:p>
                      <a:pPr algn="l" fontAlgn="ctr"/>
                      <a:r>
                        <a:rPr lang="fr-FR" sz="1400" b="1" i="0" u="none" strike="noStrike">
                          <a:solidFill>
                            <a:srgbClr val="000000"/>
                          </a:solidFill>
                          <a:effectLst/>
                          <a:latin typeface="Arial" panose="020B0604020202020204" pitchFamily="34" charset="0"/>
                          <a:cs typeface="Arial" panose="020B0604020202020204" pitchFamily="34" charset="0"/>
                        </a:rPr>
                        <a:t>A010201</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du  cacao</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G450100</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Commerce de véhicules automobiles</a:t>
                      </a:r>
                    </a:p>
                  </a:txBody>
                  <a:tcPr marL="9525" marR="9525" marT="9525" marB="0" anchor="ctr"/>
                </a:tc>
              </a:tr>
              <a:tr h="418952">
                <a:tc>
                  <a:txBody>
                    <a:bodyPr/>
                    <a:lstStyle/>
                    <a:p>
                      <a:pPr algn="l" fontAlgn="ctr"/>
                      <a:r>
                        <a:rPr lang="fr-FR" sz="1400" b="1" i="0" u="none" strike="noStrike">
                          <a:solidFill>
                            <a:srgbClr val="000000"/>
                          </a:solidFill>
                          <a:effectLst/>
                          <a:latin typeface="Arial" panose="020B0604020202020204" pitchFamily="34" charset="0"/>
                          <a:cs typeface="Arial" panose="020B0604020202020204" pitchFamily="34" charset="0"/>
                        </a:rPr>
                        <a:t>A010202</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du café</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G4502</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ENTRETIEN ET REPARATION DE VEHICULES AUTOMOBILES</a:t>
                      </a:r>
                    </a:p>
                  </a:txBody>
                  <a:tcPr marL="9525" marR="9525" marT="9525" marB="0" anchor="ctr"/>
                </a:tc>
              </a:tr>
              <a:tr h="418952">
                <a:tc>
                  <a:txBody>
                    <a:bodyPr/>
                    <a:lstStyle/>
                    <a:p>
                      <a:pPr algn="l" fontAlgn="ctr"/>
                      <a:r>
                        <a:rPr lang="fr-FR" sz="1400" b="1" i="0" u="none" strike="noStrike">
                          <a:solidFill>
                            <a:srgbClr val="000000"/>
                          </a:solidFill>
                          <a:effectLst/>
                          <a:latin typeface="Arial" panose="020B0604020202020204" pitchFamily="34" charset="0"/>
                          <a:cs typeface="Arial" panose="020B0604020202020204" pitchFamily="34" charset="0"/>
                        </a:rPr>
                        <a:t>A010203</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Hévéaculture</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G450200</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Entretien et réparation de véhicules automobiles</a:t>
                      </a:r>
                    </a:p>
                  </a:txBody>
                  <a:tcPr marL="9525" marR="9525" marT="9525" marB="0" anchor="ctr"/>
                </a:tc>
              </a:tr>
              <a:tr h="418952">
                <a:tc>
                  <a:txBody>
                    <a:bodyPr/>
                    <a:lstStyle/>
                    <a:p>
                      <a:pPr algn="l" fontAlgn="ctr"/>
                      <a:r>
                        <a:rPr lang="fr-FR" sz="1400" b="1" i="0" u="none" strike="noStrike">
                          <a:solidFill>
                            <a:srgbClr val="000000"/>
                          </a:solidFill>
                          <a:effectLst/>
                          <a:latin typeface="Arial" panose="020B0604020202020204" pitchFamily="34" charset="0"/>
                          <a:cs typeface="Arial" panose="020B0604020202020204" pitchFamily="34" charset="0"/>
                        </a:rPr>
                        <a:t>A010204</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du coton</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G4503</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COMMERCE DE PIECES DETACHEES ET D'ACCESSOIRES AUTOMOBILES</a:t>
                      </a:r>
                    </a:p>
                  </a:txBody>
                  <a:tcPr marL="9525" marR="9525" marT="9525" marB="0" anchor="ctr"/>
                </a:tc>
              </a:tr>
              <a:tr h="418952">
                <a:tc>
                  <a:txBody>
                    <a:bodyPr/>
                    <a:lstStyle/>
                    <a:p>
                      <a:pPr algn="l" fontAlgn="ctr"/>
                      <a:r>
                        <a:rPr lang="fr-FR" sz="1400" b="1" i="0" u="none" strike="noStrike">
                          <a:solidFill>
                            <a:srgbClr val="000000"/>
                          </a:solidFill>
                          <a:effectLst/>
                          <a:latin typeface="Arial" panose="020B0604020202020204" pitchFamily="34" charset="0"/>
                          <a:cs typeface="Arial" panose="020B0604020202020204" pitchFamily="34" charset="0"/>
                        </a:rPr>
                        <a:t>A010205</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la banane douce , de l'ananas et la mangue</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G450300</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Commerce de pièces détachées et d'accessoires automobiles</a:t>
                      </a:r>
                    </a:p>
                  </a:txBody>
                  <a:tcPr marL="9525" marR="9525" marT="9525" marB="0" anchor="ctr"/>
                </a:tc>
              </a:tr>
              <a:tr h="418952">
                <a:tc>
                  <a:txBody>
                    <a:bodyPr/>
                    <a:lstStyle/>
                    <a:p>
                      <a:pPr algn="l" fontAlgn="ctr"/>
                      <a:r>
                        <a:rPr lang="fr-FR" sz="1400" b="1" i="0" u="none" strike="noStrike">
                          <a:solidFill>
                            <a:srgbClr val="000000"/>
                          </a:solidFill>
                          <a:effectLst/>
                          <a:latin typeface="Arial" panose="020B0604020202020204" pitchFamily="34" charset="0"/>
                          <a:cs typeface="Arial" panose="020B0604020202020204" pitchFamily="34" charset="0"/>
                        </a:rPr>
                        <a:t>A010206</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l'anacarde</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G4504</a:t>
                      </a:r>
                    </a:p>
                  </a:txBody>
                  <a:tcPr marL="9525" marR="9525" marT="9525" marB="0" anchor="ctr"/>
                </a:tc>
                <a:tc>
                  <a:txBody>
                    <a:bodyPr/>
                    <a:lstStyle/>
                    <a:p>
                      <a:pPr algn="l" fontAlgn="ctr"/>
                      <a:r>
                        <a:rPr lang="fr-FR" sz="1400" b="1" i="0" u="none" strike="noStrike" dirty="0">
                          <a:solidFill>
                            <a:srgbClr val="00B050"/>
                          </a:solidFill>
                          <a:effectLst/>
                          <a:latin typeface="Arial" panose="020B0604020202020204" pitchFamily="34" charset="0"/>
                          <a:cs typeface="Arial" panose="020B0604020202020204" pitchFamily="34" charset="0"/>
                        </a:rPr>
                        <a:t>COMMERCE ET RÉPARATION DE MOTOCYCLES</a:t>
                      </a:r>
                    </a:p>
                  </a:txBody>
                  <a:tcPr marL="9525" marR="9525" marT="9525" marB="0" anchor="ctr"/>
                </a:tc>
              </a:tr>
              <a:tr h="418952">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A010207</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Culture de la canne a sucre</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G450400</a:t>
                      </a:r>
                    </a:p>
                  </a:txBody>
                  <a:tcPr marL="9525" marR="9525" marT="9525" marB="0" anchor="ctr"/>
                </a:tc>
                <a:tc>
                  <a:txBody>
                    <a:bodyPr/>
                    <a:lstStyle/>
                    <a:p>
                      <a:pPr algn="l" fontAlgn="ctr"/>
                      <a:r>
                        <a:rPr lang="fr-FR" sz="1400" b="1" i="0" u="none" strike="noStrike" dirty="0">
                          <a:solidFill>
                            <a:srgbClr val="000000"/>
                          </a:solidFill>
                          <a:effectLst/>
                          <a:latin typeface="Arial" panose="020B0604020202020204" pitchFamily="34" charset="0"/>
                          <a:cs typeface="Arial" panose="020B0604020202020204" pitchFamily="34" charset="0"/>
                        </a:rPr>
                        <a:t>Commerce et réparation de motocycles</a:t>
                      </a:r>
                    </a:p>
                  </a:txBody>
                  <a:tcPr marL="9525" marR="9525" marT="9525" marB="0" anchor="ctr"/>
                </a:tc>
              </a:tr>
            </a:tbl>
          </a:graphicData>
        </a:graphic>
      </p:graphicFrame>
    </p:spTree>
    <p:extLst>
      <p:ext uri="{BB962C8B-B14F-4D97-AF65-F5344CB8AC3E}">
        <p14:creationId xmlns:p14="http://schemas.microsoft.com/office/powerpoint/2010/main" xmlns="" val="3528027930"/>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Comptes consolidés &amp; comptes combinés</a:t>
            </a:r>
          </a:p>
        </p:txBody>
      </p:sp>
      <p:sp>
        <p:nvSpPr>
          <p:cNvPr id="4" name="Espace réservé de la date 3"/>
          <p:cNvSpPr>
            <a:spLocks noGrp="1"/>
          </p:cNvSpPr>
          <p:nvPr>
            <p:ph type="dt" sz="half" idx="10"/>
          </p:nvPr>
        </p:nvSpPr>
        <p:spPr/>
        <p:txBody>
          <a:bodyPr/>
          <a:lstStyle/>
          <a:p>
            <a:fld id="{A3031601-A8D6-4D45-A1A1-E54402BB99E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247</a:t>
            </a:fld>
            <a:endParaRPr lang="en-US" dirty="0"/>
          </a:p>
        </p:txBody>
      </p:sp>
    </p:spTree>
    <p:extLst>
      <p:ext uri="{BB962C8B-B14F-4D97-AF65-F5344CB8AC3E}">
        <p14:creationId xmlns:p14="http://schemas.microsoft.com/office/powerpoint/2010/main" xmlns="" val="243036819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Comptes consolidés et combinés</a:t>
            </a:r>
            <a:br>
              <a:rPr lang="fr-FR" dirty="0" smtClean="0"/>
            </a:br>
            <a:r>
              <a:rPr lang="fr-FR" sz="2000" b="1" dirty="0">
                <a:solidFill>
                  <a:srgbClr val="C00000"/>
                </a:solidFill>
              </a:rPr>
              <a:t>Système Comptable OHADA – Dispositif comptable relatif aux Comptes Consolidés et Combinés (D4C)</a:t>
            </a:r>
            <a:r>
              <a:rPr lang="fr-FR" dirty="0"/>
              <a:t> </a:t>
            </a:r>
          </a:p>
        </p:txBody>
      </p:sp>
      <p:sp>
        <p:nvSpPr>
          <p:cNvPr id="3" name="Espace réservé du contenu 2"/>
          <p:cNvSpPr>
            <a:spLocks noGrp="1"/>
          </p:cNvSpPr>
          <p:nvPr>
            <p:ph idx="1"/>
          </p:nvPr>
        </p:nvSpPr>
        <p:spPr>
          <a:xfrm>
            <a:off x="2629437" y="2058968"/>
            <a:ext cx="8915400" cy="4441865"/>
          </a:xfrm>
        </p:spPr>
        <p:txBody>
          <a:bodyPr>
            <a:normAutofit lnSpcReduction="10000"/>
          </a:bodyPr>
          <a:lstStyle/>
          <a:p>
            <a:r>
              <a:rPr lang="fr-FR" sz="1600" dirty="0" smtClean="0"/>
              <a:t>La consolidation/combinaison selon le SYSCOHADA a été maintenue avec quelques aménagements destinés à rapprocher le SYSCOHADA des IFRS</a:t>
            </a:r>
          </a:p>
          <a:p>
            <a:pPr lvl="1">
              <a:buFont typeface="Wingdings" panose="05000000000000000000" pitchFamily="2" charset="2"/>
              <a:buChar char="v"/>
            </a:pPr>
            <a:r>
              <a:rPr lang="fr-FR" dirty="0" smtClean="0"/>
              <a:t>Modernisation de la pédagogie de présentation</a:t>
            </a:r>
          </a:p>
          <a:p>
            <a:pPr lvl="1">
              <a:buFont typeface="Wingdings" panose="05000000000000000000" pitchFamily="2" charset="2"/>
              <a:buChar char="v"/>
            </a:pPr>
            <a:r>
              <a:rPr lang="fr-FR" dirty="0" smtClean="0"/>
              <a:t>La détermination de l’écart de première consolidation n’a pas été supprimée mais la méthode de l’acquisition est proposée</a:t>
            </a:r>
          </a:p>
          <a:p>
            <a:pPr lvl="1">
              <a:buFont typeface="Wingdings" panose="05000000000000000000" pitchFamily="2" charset="2"/>
              <a:buChar char="v"/>
            </a:pPr>
            <a:r>
              <a:rPr lang="fr-FR" dirty="0" smtClean="0"/>
              <a:t>Le traitement comptable des variations de pourcentage d’intérêts a été approfondi</a:t>
            </a:r>
          </a:p>
          <a:p>
            <a:pPr lvl="1">
              <a:buFont typeface="Wingdings" panose="05000000000000000000" pitchFamily="2" charset="2"/>
              <a:buChar char="v"/>
            </a:pPr>
            <a:r>
              <a:rPr lang="fr-FR" dirty="0" smtClean="0"/>
              <a:t>La notion de preuve d’impôt a été introduite</a:t>
            </a:r>
          </a:p>
          <a:p>
            <a:pPr lvl="1">
              <a:buFont typeface="Wingdings" panose="05000000000000000000" pitchFamily="2" charset="2"/>
              <a:buChar char="v"/>
            </a:pPr>
            <a:r>
              <a:rPr lang="fr-FR" dirty="0" smtClean="0"/>
              <a:t>La consolidation des  entités </a:t>
            </a:r>
            <a:r>
              <a:rPr lang="fr-FR" dirty="0" err="1" smtClean="0"/>
              <a:t>Ad’hoc</a:t>
            </a:r>
            <a:r>
              <a:rPr lang="fr-FR" dirty="0" smtClean="0"/>
              <a:t> a été introduite</a:t>
            </a:r>
          </a:p>
          <a:p>
            <a:pPr lvl="1">
              <a:buFont typeface="Wingdings" panose="05000000000000000000" pitchFamily="2" charset="2"/>
              <a:buChar char="v"/>
            </a:pPr>
            <a:r>
              <a:rPr lang="fr-FR" dirty="0" smtClean="0"/>
              <a:t>Approche des impôts différés non plus uniquement par le résultat mais également selon une approche bilancielle</a:t>
            </a:r>
          </a:p>
          <a:p>
            <a:r>
              <a:rPr lang="fr-FR" sz="1600" dirty="0" smtClean="0"/>
              <a:t>Les groupes cotés devront produire des états financiers consolidés uniquement selon les normes IFRS (full IFRS)</a:t>
            </a:r>
          </a:p>
          <a:p>
            <a:r>
              <a:rPr lang="fr-FR" sz="1600" dirty="0" smtClean="0"/>
              <a:t>Les groupes non cotés devront produire des états financiers consolidés/combinés selon les dispositions du présent SYSCOHADA révisé</a:t>
            </a:r>
            <a:endParaRPr lang="fr-FR" dirty="0"/>
          </a:p>
        </p:txBody>
      </p:sp>
      <p:sp>
        <p:nvSpPr>
          <p:cNvPr id="4" name="Espace réservé de la date 3"/>
          <p:cNvSpPr>
            <a:spLocks noGrp="1"/>
          </p:cNvSpPr>
          <p:nvPr>
            <p:ph type="dt" sz="half" idx="10"/>
          </p:nvPr>
        </p:nvSpPr>
        <p:spPr/>
        <p:txBody>
          <a:bodyPr/>
          <a:lstStyle/>
          <a:p>
            <a:fld id="{EBD25DD8-9DEE-44D7-A685-B1E87F05FD3E}"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248</a:t>
            </a:fld>
            <a:endParaRPr lang="en-US" dirty="0"/>
          </a:p>
        </p:txBody>
      </p:sp>
    </p:spTree>
    <p:extLst>
      <p:ext uri="{BB962C8B-B14F-4D97-AF65-F5344CB8AC3E}">
        <p14:creationId xmlns:p14="http://schemas.microsoft.com/office/powerpoint/2010/main" xmlns="" val="56383730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22448F-43D9-43F7-8D21-BB3795DE1F6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249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053523658"/>
              </p:ext>
            </p:extLst>
          </p:nvPr>
        </p:nvGraphicFramePr>
        <p:xfrm>
          <a:off x="1634838" y="51182"/>
          <a:ext cx="10557164" cy="812854"/>
        </p:xfrm>
        <a:graphic>
          <a:graphicData uri="http://schemas.openxmlformats.org/drawingml/2006/table">
            <a:tbl>
              <a:tblPr>
                <a:tableStyleId>{5C22544A-7EE6-4342-B048-85BDC9FD1C3A}</a:tableStyleId>
              </a:tblPr>
              <a:tblGrid>
                <a:gridCol w="1782433"/>
                <a:gridCol w="5342073"/>
                <a:gridCol w="1647676"/>
                <a:gridCol w="1784982"/>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r h="325174">
                <a:tc gridSpan="4">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u="none" strike="noStrike" dirty="0" smtClean="0">
                          <a:solidFill>
                            <a:srgbClr val="C00000"/>
                          </a:solidFill>
                          <a:effectLst/>
                        </a:rPr>
                        <a:t>Système Comptable OHADA – Dispositif</a:t>
                      </a:r>
                      <a:r>
                        <a:rPr lang="fr-FR" sz="1600" b="1" u="none" strike="noStrike" baseline="0" dirty="0" smtClean="0">
                          <a:solidFill>
                            <a:srgbClr val="C00000"/>
                          </a:solidFill>
                          <a:effectLst/>
                        </a:rPr>
                        <a:t> comptable relatif aux Comptes Consolidés et Combinés (D4C)</a:t>
                      </a:r>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fr-FR"/>
                    </a:p>
                  </a:txBody>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hMerge="1">
                  <a:txBody>
                    <a:bodyPr/>
                    <a:lstStyle/>
                    <a:p>
                      <a:pPr algn="ctr" fontAlgn="b"/>
                      <a:endParaRPr lang="fr-FR" sz="16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3004080572"/>
              </p:ext>
            </p:extLst>
          </p:nvPr>
        </p:nvGraphicFramePr>
        <p:xfrm>
          <a:off x="1656776" y="864036"/>
          <a:ext cx="10557162" cy="6033812"/>
        </p:xfrm>
        <a:graphic>
          <a:graphicData uri="http://schemas.openxmlformats.org/drawingml/2006/table">
            <a:tbl>
              <a:tblPr>
                <a:tableStyleId>{5C22544A-7EE6-4342-B048-85BDC9FD1C3A}</a:tableStyleId>
              </a:tblPr>
              <a:tblGrid>
                <a:gridCol w="3711862"/>
                <a:gridCol w="1536700"/>
                <a:gridCol w="3759200"/>
                <a:gridCol w="1549400"/>
              </a:tblGrid>
              <a:tr h="343996">
                <a:tc>
                  <a:txBody>
                    <a:bodyPr/>
                    <a:lstStyle/>
                    <a:p>
                      <a:pPr marL="0" algn="l" defTabSz="457200" rtl="0" eaLnBrk="1" fontAlgn="b" latinLnBrk="0" hangingPunct="1"/>
                      <a:r>
                        <a:rPr lang="fr-FR" sz="1600" u="none" strike="noStrike" kern="1200" dirty="0" smtClean="0">
                          <a:solidFill>
                            <a:schemeClr val="dk1"/>
                          </a:solidFill>
                          <a:effectLst/>
                          <a:latin typeface="+mn-lt"/>
                          <a:ea typeface="+mn-ea"/>
                          <a:cs typeface="+mn-cs"/>
                        </a:rPr>
                        <a:t>Introduction</a:t>
                      </a:r>
                      <a:endParaRPr lang="fr-FR" sz="1600" u="none" strike="noStrike" kern="1200" dirty="0">
                        <a:solidFill>
                          <a:schemeClr val="dk1"/>
                        </a:solidFill>
                        <a:effectLst/>
                        <a:latin typeface="+mn-lt"/>
                        <a:ea typeface="+mn-ea"/>
                        <a:cs typeface="+mn-cs"/>
                      </a:endParaRPr>
                    </a:p>
                  </a:txBody>
                  <a:tcPr marL="0" marR="0" marT="0" marB="0" anchor="b"/>
                </a:tc>
                <a:tc>
                  <a:txBody>
                    <a:bodyPr/>
                    <a:lstStyle/>
                    <a:p>
                      <a:pPr marL="0" algn="l" defTabSz="457200" rtl="0" eaLnBrk="1" fontAlgn="b" latinLnBrk="0" hangingPunct="1"/>
                      <a:endParaRPr lang="fr-FR" sz="1600" u="none" strike="noStrike" kern="1200" dirty="0">
                        <a:solidFill>
                          <a:schemeClr val="dk1"/>
                        </a:solidFill>
                        <a:effectLst/>
                        <a:latin typeface="+mn-lt"/>
                        <a:ea typeface="+mn-ea"/>
                        <a:cs typeface="+mn-cs"/>
                      </a:endParaRPr>
                    </a:p>
                  </a:txBody>
                  <a:tcPr marL="0" marR="0" marT="0" marB="0" anchor="b"/>
                </a:tc>
                <a:tc>
                  <a:txBody>
                    <a:bodyPr/>
                    <a:lstStyle/>
                    <a:p>
                      <a:pPr algn="l" fontAlgn="b"/>
                      <a:r>
                        <a:rPr lang="fr-FR" sz="1600" b="0" i="0" u="none" strike="noStrike" dirty="0" smtClean="0">
                          <a:solidFill>
                            <a:srgbClr val="000000"/>
                          </a:solidFill>
                          <a:effectLst/>
                          <a:latin typeface="+mn-lt"/>
                        </a:rPr>
                        <a:t>Introduction</a:t>
                      </a:r>
                      <a:endParaRPr lang="fr-FR" sz="1600" b="0" i="0" u="none" strike="noStrike" dirty="0">
                        <a:solidFill>
                          <a:srgbClr val="000000"/>
                        </a:solidFill>
                        <a:effectLst/>
                        <a:latin typeface="+mn-lt"/>
                      </a:endParaRPr>
                    </a:p>
                  </a:txBody>
                  <a:tcPr marL="0" marR="0" marT="0" marB="0" anchor="b"/>
                </a:tc>
                <a:tc>
                  <a:txBody>
                    <a:bodyPr/>
                    <a:lstStyle/>
                    <a:p>
                      <a:pPr algn="ctr" fontAlgn="b"/>
                      <a:endParaRPr lang="fr-FR" sz="1600" b="0" i="0" u="none" strike="noStrike" dirty="0">
                        <a:solidFill>
                          <a:srgbClr val="000000"/>
                        </a:solidFill>
                        <a:effectLst/>
                        <a:latin typeface="+mn-lt"/>
                      </a:endParaRPr>
                    </a:p>
                  </a:txBody>
                  <a:tcPr marL="0" marR="0" marT="0" marB="0" anchor="b"/>
                </a:tc>
              </a:tr>
              <a:tr h="325174">
                <a:tc>
                  <a:txBody>
                    <a:bodyPr/>
                    <a:lstStyle/>
                    <a:p>
                      <a:pPr algn="l" fontAlgn="b"/>
                      <a:r>
                        <a:rPr lang="fr-FR" sz="1600" b="1" u="none" strike="noStrike" dirty="0">
                          <a:effectLst/>
                          <a:latin typeface="+mn-lt"/>
                        </a:rPr>
                        <a:t>Comptes consolidés</a:t>
                      </a:r>
                      <a:endParaRPr lang="fr-FR" sz="1600" b="1" i="0" u="none" strike="noStrike" dirty="0">
                        <a:solidFill>
                          <a:srgbClr val="000000"/>
                        </a:solidFill>
                        <a:effectLst/>
                        <a:latin typeface="+mn-lt"/>
                      </a:endParaRPr>
                    </a:p>
                  </a:txBody>
                  <a:tcPr marL="0" marR="0" marT="0" marB="0" anchor="b"/>
                </a:tc>
                <a:tc>
                  <a:txBody>
                    <a:bodyPr/>
                    <a:lstStyle/>
                    <a:p>
                      <a:pPr algn="ctr" fontAlgn="b"/>
                      <a:r>
                        <a:rPr lang="fr-FR" sz="1600" b="1" u="none" strike="noStrike" dirty="0" smtClean="0">
                          <a:effectLst/>
                          <a:latin typeface="+mn-lt"/>
                        </a:rPr>
                        <a:t>Titre XII</a:t>
                      </a:r>
                      <a:endParaRPr lang="fr-FR" sz="1600" b="1" i="0" u="none" strike="noStrike" dirty="0">
                        <a:solidFill>
                          <a:srgbClr val="000000"/>
                        </a:solidFill>
                        <a:effectLst/>
                        <a:latin typeface="+mn-lt"/>
                      </a:endParaRPr>
                    </a:p>
                  </a:txBody>
                  <a:tcPr marL="0" marR="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i="0" u="none" strike="noStrike" dirty="0" smtClean="0">
                          <a:solidFill>
                            <a:srgbClr val="000000"/>
                          </a:solidFill>
                          <a:effectLst/>
                          <a:latin typeface="+mn-lt"/>
                        </a:rPr>
                        <a:t>Comptes et états financiers consolidés</a:t>
                      </a:r>
                      <a:endParaRPr lang="fr-FR" sz="1600" b="1" i="0" u="none" strike="noStrike" dirty="0">
                        <a:solidFill>
                          <a:srgbClr val="000000"/>
                        </a:solidFill>
                        <a:effectLst/>
                        <a:latin typeface="+mn-lt"/>
                      </a:endParaRPr>
                    </a:p>
                  </a:txBody>
                  <a:tcPr marL="0" marR="0" marT="0" marB="0" anchor="b"/>
                </a:tc>
                <a:tc>
                  <a:txBody>
                    <a:bodyPr/>
                    <a:lstStyle/>
                    <a:p>
                      <a:pPr algn="ctr" fontAlgn="b"/>
                      <a:r>
                        <a:rPr lang="fr-FR" sz="1600" b="1" u="none" strike="noStrike" dirty="0">
                          <a:effectLst/>
                          <a:latin typeface="+mn-lt"/>
                        </a:rPr>
                        <a:t>Chapitre 5</a:t>
                      </a:r>
                      <a:endParaRPr lang="fr-FR" sz="1600" b="1" i="0" u="none" strike="noStrike" dirty="0">
                        <a:solidFill>
                          <a:srgbClr val="000000"/>
                        </a:solidFill>
                        <a:effectLst/>
                        <a:latin typeface="+mn-lt"/>
                      </a:endParaRPr>
                    </a:p>
                  </a:txBody>
                  <a:tcPr marL="0" marR="0" marT="0" marB="0" anchor="b"/>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i="1" u="none" strike="noStrike" dirty="0" smtClean="0">
                          <a:solidFill>
                            <a:srgbClr val="000000"/>
                          </a:solidFill>
                          <a:effectLst/>
                          <a:latin typeface="+mn-lt"/>
                        </a:rPr>
                        <a:t>Dispositions générales</a:t>
                      </a:r>
                      <a:r>
                        <a:rPr lang="fr-FR" sz="1600" b="1" i="1" u="none" strike="noStrike" baseline="0" dirty="0" smtClean="0">
                          <a:solidFill>
                            <a:srgbClr val="000000"/>
                          </a:solidFill>
                          <a:effectLst/>
                          <a:latin typeface="+mn-lt"/>
                        </a:rPr>
                        <a:t> relatives aux comptes consolidés</a:t>
                      </a:r>
                      <a:endParaRPr lang="fr-FR" sz="1600" b="1" i="1" u="none" strike="noStrike" dirty="0">
                        <a:solidFill>
                          <a:srgbClr val="000000"/>
                        </a:solidFill>
                        <a:effectLst/>
                        <a:latin typeface="+mn-lt"/>
                      </a:endParaRPr>
                    </a:p>
                  </a:txBody>
                  <a:tcPr marL="0" marR="0" marT="0"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i="1" u="none" strike="noStrike" dirty="0" smtClean="0">
                          <a:effectLst/>
                          <a:latin typeface="+mn-lt"/>
                        </a:rPr>
                        <a:t>Chapitre 1</a:t>
                      </a:r>
                      <a:endParaRPr lang="fr-FR" sz="1600" b="1" i="1" u="none" strike="noStrike" dirty="0" smtClean="0">
                        <a:solidFill>
                          <a:srgbClr val="000000"/>
                        </a:solidFill>
                        <a:effectLst/>
                        <a:latin typeface="+mn-lt"/>
                      </a:endParaRPr>
                    </a:p>
                    <a:p>
                      <a:pPr algn="ctr" fontAlgn="b"/>
                      <a:endParaRPr lang="fr-FR" sz="1600" b="1" i="1" u="none" strike="noStrike" dirty="0">
                        <a:solidFill>
                          <a:srgbClr val="000000"/>
                        </a:solidFill>
                        <a:effectLst/>
                        <a:latin typeface="+mn-lt"/>
                      </a:endParaRPr>
                    </a:p>
                  </a:txBody>
                  <a:tcPr marL="0" marR="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i="1" u="none" strike="noStrike" dirty="0" smtClean="0">
                          <a:solidFill>
                            <a:srgbClr val="000000"/>
                          </a:solidFill>
                          <a:effectLst/>
                          <a:latin typeface="+mn-lt"/>
                        </a:rPr>
                        <a:t>Principes généraux</a:t>
                      </a:r>
                    </a:p>
                    <a:p>
                      <a:pPr algn="l" fontAlgn="b"/>
                      <a:endParaRPr lang="fr-FR" sz="1600" b="1" i="1" u="none" strike="noStrike" dirty="0">
                        <a:solidFill>
                          <a:srgbClr val="000000"/>
                        </a:solidFill>
                        <a:effectLst/>
                        <a:latin typeface="+mn-lt"/>
                      </a:endParaRPr>
                    </a:p>
                  </a:txBody>
                  <a:tcPr marL="0" marR="0" marT="0" marB="0" anchor="b"/>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600" b="1" i="1" u="none" strike="noStrike" dirty="0" smtClean="0">
                          <a:effectLst/>
                          <a:latin typeface="+mn-lt"/>
                        </a:rPr>
                        <a:t>Section 1</a:t>
                      </a:r>
                      <a:endParaRPr lang="fr-FR" sz="1600" b="1" i="1" u="none" strike="noStrike" dirty="0" smtClean="0">
                        <a:solidFill>
                          <a:srgbClr val="000000"/>
                        </a:solidFill>
                        <a:effectLst/>
                        <a:latin typeface="+mn-lt"/>
                      </a:endParaRPr>
                    </a:p>
                    <a:p>
                      <a:pPr algn="ctr" fontAlgn="b"/>
                      <a:endParaRPr lang="fr-FR" sz="1600" b="1" i="1" u="none" strike="noStrike" dirty="0">
                        <a:solidFill>
                          <a:srgbClr val="000000"/>
                        </a:solidFill>
                        <a:effectLst/>
                        <a:latin typeface="+mn-lt"/>
                      </a:endParaRPr>
                    </a:p>
                  </a:txBody>
                  <a:tcPr marL="0" marR="0" marT="0" marB="0" anchor="b"/>
                </a:tc>
              </a:tr>
              <a:tr h="325174">
                <a:tc>
                  <a:txBody>
                    <a:bodyPr/>
                    <a:lstStyle/>
                    <a:p>
                      <a:pPr algn="l" fontAlgn="b"/>
                      <a:r>
                        <a:rPr lang="fr-FR" sz="1600" b="0" i="0" u="none" strike="noStrike" dirty="0" smtClean="0">
                          <a:solidFill>
                            <a:srgbClr val="000000"/>
                          </a:solidFill>
                          <a:effectLst/>
                          <a:latin typeface="+mn-lt"/>
                        </a:rPr>
                        <a:t>Obligation d’établir les comptes consolidés</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u="none" strike="noStrike" dirty="0" smtClean="0">
                          <a:effectLst/>
                          <a:latin typeface="+mn-lt"/>
                        </a:rPr>
                        <a:t>Section 1</a:t>
                      </a:r>
                      <a:endParaRPr lang="fr-FR" sz="1600" b="0" i="0" u="none" strike="noStrike" dirty="0">
                        <a:solidFill>
                          <a:srgbClr val="000000"/>
                        </a:solidFill>
                        <a:effectLst/>
                        <a:latin typeface="+mn-lt"/>
                      </a:endParaRPr>
                    </a:p>
                  </a:txBody>
                  <a:tcPr marL="0" marR="0" marT="0" marB="0" anchor="b"/>
                </a:tc>
                <a:tc>
                  <a:txBody>
                    <a:bodyPr/>
                    <a:lstStyle/>
                    <a:p>
                      <a:pPr algn="l" fontAlgn="b"/>
                      <a:r>
                        <a:rPr lang="fr-FR" sz="1600" b="0" i="0" u="none" strike="noStrike" dirty="0" smtClean="0">
                          <a:solidFill>
                            <a:srgbClr val="000000"/>
                          </a:solidFill>
                          <a:effectLst/>
                          <a:latin typeface="+mn-lt"/>
                        </a:rPr>
                        <a:t>Obligation d’établir les comptes consolidés</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u="none" strike="noStrike" dirty="0" smtClean="0">
                          <a:effectLst/>
                          <a:latin typeface="+mn-lt"/>
                        </a:rPr>
                        <a:t>A</a:t>
                      </a:r>
                      <a:endParaRPr lang="fr-FR" sz="1600" b="0" i="0" u="none" strike="noStrike" dirty="0">
                        <a:solidFill>
                          <a:srgbClr val="000000"/>
                        </a:solidFill>
                        <a:effectLst/>
                        <a:latin typeface="+mn-lt"/>
                      </a:endParaRPr>
                    </a:p>
                  </a:txBody>
                  <a:tcPr marL="0" marR="0" marT="0" marB="0" anchor="b"/>
                </a:tc>
              </a:tr>
              <a:tr h="325174">
                <a:tc>
                  <a:txBody>
                    <a:bodyPr/>
                    <a:lstStyle/>
                    <a:p>
                      <a:pPr algn="ctr" fontAlgn="b"/>
                      <a:r>
                        <a:rPr lang="fr-FR" sz="1600" b="0" i="0" u="none" strike="noStrike" dirty="0" smtClean="0">
                          <a:solidFill>
                            <a:srgbClr val="000000"/>
                          </a:solidFill>
                          <a:effectLst/>
                          <a:latin typeface="+mn-lt"/>
                        </a:rPr>
                        <a:t>Exemptions                    </a:t>
                      </a:r>
                      <a:endParaRPr lang="fr-FR" sz="1600" b="0" i="0" u="none" strike="noStrike" dirty="0">
                        <a:solidFill>
                          <a:srgbClr val="000000"/>
                        </a:solidFill>
                        <a:effectLst/>
                        <a:latin typeface="+mn-lt"/>
                      </a:endParaRPr>
                    </a:p>
                  </a:txBody>
                  <a:tcPr marL="0" marR="0" marT="0" marB="0" anchor="ctr"/>
                </a:tc>
                <a:tc>
                  <a:txBody>
                    <a:bodyPr/>
                    <a:lstStyle/>
                    <a:p>
                      <a:pPr algn="ctr" fontAlgn="b"/>
                      <a:r>
                        <a:rPr lang="fr-FR" sz="1600" b="0" i="0" u="none" strike="noStrike" dirty="0" smtClean="0">
                          <a:solidFill>
                            <a:srgbClr val="000000"/>
                          </a:solidFill>
                          <a:effectLst/>
                          <a:latin typeface="+mn-lt"/>
                        </a:rPr>
                        <a:t>Section 2</a:t>
                      </a:r>
                      <a:endParaRPr lang="fr-FR" sz="1600" b="0" i="0" u="none" strike="noStrike" dirty="0">
                        <a:solidFill>
                          <a:srgbClr val="000000"/>
                        </a:solidFill>
                        <a:effectLst/>
                        <a:latin typeface="+mn-lt"/>
                      </a:endParaRPr>
                    </a:p>
                  </a:txBody>
                  <a:tcPr marL="0" marR="0" marT="0" marB="0" anchor="ctr"/>
                </a:tc>
                <a:tc>
                  <a:txBody>
                    <a:bodyPr/>
                    <a:lstStyle/>
                    <a:p>
                      <a:pPr algn="l" fontAlgn="b"/>
                      <a:r>
                        <a:rPr lang="fr-FR" sz="1600" b="0" i="0" u="none" strike="noStrike" dirty="0" smtClean="0">
                          <a:solidFill>
                            <a:srgbClr val="000000"/>
                          </a:solidFill>
                          <a:effectLst/>
                          <a:latin typeface="+mn-lt"/>
                        </a:rPr>
                        <a:t>Exemptions  - Groupe de dimension modeste                   </a:t>
                      </a:r>
                      <a:endParaRPr lang="fr-FR" sz="1600" b="0" i="0" u="none" strike="noStrike" dirty="0">
                        <a:solidFill>
                          <a:srgbClr val="000000"/>
                        </a:solidFill>
                        <a:effectLst/>
                        <a:latin typeface="+mn-lt"/>
                      </a:endParaRPr>
                    </a:p>
                  </a:txBody>
                  <a:tcPr marL="0" marR="0" marT="0" marB="0" anchor="ctr"/>
                </a:tc>
                <a:tc>
                  <a:txBody>
                    <a:bodyPr/>
                    <a:lstStyle/>
                    <a:p>
                      <a:pPr algn="ctr" fontAlgn="b"/>
                      <a:r>
                        <a:rPr lang="fr-FR" sz="1600" b="0" i="0" u="none" strike="noStrike" dirty="0" smtClean="0">
                          <a:solidFill>
                            <a:srgbClr val="000000"/>
                          </a:solidFill>
                          <a:effectLst/>
                          <a:latin typeface="+mn-lt"/>
                        </a:rPr>
                        <a:t>B  </a:t>
                      </a:r>
                      <a:endParaRPr lang="fr-FR" sz="1600" b="0" i="0" u="none" strike="noStrike" dirty="0">
                        <a:solidFill>
                          <a:srgbClr val="000000"/>
                        </a:solidFill>
                        <a:effectLst/>
                        <a:latin typeface="+mn-lt"/>
                      </a:endParaRPr>
                    </a:p>
                  </a:txBody>
                  <a:tcPr marL="0" marR="0" marT="0" marB="0" anchor="ctr"/>
                </a:tc>
              </a:tr>
              <a:tr h="325174">
                <a:tc>
                  <a:txBody>
                    <a:bodyPr/>
                    <a:lstStyle/>
                    <a:p>
                      <a:pPr algn="l" fontAlgn="b"/>
                      <a:r>
                        <a:rPr lang="fr-FR" sz="1600" b="1" i="1" u="none" strike="noStrike" dirty="0" smtClean="0">
                          <a:solidFill>
                            <a:srgbClr val="000000"/>
                          </a:solidFill>
                          <a:effectLst/>
                          <a:latin typeface="+mn-lt"/>
                        </a:rPr>
                        <a:t>Périmètre et méthodes de consolidation</a:t>
                      </a:r>
                      <a:endParaRPr lang="fr-FR" sz="1600" b="1" i="1" u="none" strike="noStrike" dirty="0">
                        <a:solidFill>
                          <a:srgbClr val="000000"/>
                        </a:solidFill>
                        <a:effectLst/>
                        <a:latin typeface="+mn-lt"/>
                      </a:endParaRPr>
                    </a:p>
                  </a:txBody>
                  <a:tcPr marL="0" marR="0" marT="0" marB="0" anchor="b"/>
                </a:tc>
                <a:tc>
                  <a:txBody>
                    <a:bodyPr/>
                    <a:lstStyle/>
                    <a:p>
                      <a:pPr algn="ctr" fontAlgn="b"/>
                      <a:r>
                        <a:rPr lang="fr-FR" sz="1600" b="1" i="1" u="none" strike="noStrike" dirty="0" smtClean="0">
                          <a:solidFill>
                            <a:srgbClr val="000000"/>
                          </a:solidFill>
                          <a:effectLst/>
                          <a:latin typeface="+mn-lt"/>
                        </a:rPr>
                        <a:t>Chapitre 2</a:t>
                      </a:r>
                      <a:endParaRPr lang="fr-FR" sz="1600" b="1" i="1" u="none" strike="noStrike" dirty="0">
                        <a:solidFill>
                          <a:srgbClr val="000000"/>
                        </a:solidFill>
                        <a:effectLst/>
                        <a:latin typeface="+mn-lt"/>
                      </a:endParaRPr>
                    </a:p>
                  </a:txBody>
                  <a:tcPr marL="0" marR="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600" b="1" i="1" u="none" strike="noStrike" dirty="0" smtClean="0">
                          <a:solidFill>
                            <a:srgbClr val="000000"/>
                          </a:solidFill>
                          <a:effectLst/>
                          <a:latin typeface="+mn-lt"/>
                        </a:rPr>
                        <a:t>Périmètre et méthodes de consolidation</a:t>
                      </a:r>
                      <a:endParaRPr lang="fr-FR" sz="1600" b="1" i="1" u="none" strike="noStrike" dirty="0">
                        <a:solidFill>
                          <a:srgbClr val="000000"/>
                        </a:solidFill>
                        <a:effectLst/>
                        <a:latin typeface="+mn-lt"/>
                      </a:endParaRPr>
                    </a:p>
                  </a:txBody>
                  <a:tcPr marL="0" marR="0" marT="0" marB="0" anchor="b"/>
                </a:tc>
                <a:tc>
                  <a:txBody>
                    <a:bodyPr/>
                    <a:lstStyle/>
                    <a:p>
                      <a:pPr algn="ctr" fontAlgn="b"/>
                      <a:r>
                        <a:rPr lang="fr-FR" sz="1600" b="1" i="1" u="none" strike="noStrike" dirty="0" smtClean="0">
                          <a:solidFill>
                            <a:srgbClr val="000000"/>
                          </a:solidFill>
                          <a:effectLst/>
                          <a:latin typeface="+mn-lt"/>
                        </a:rPr>
                        <a:t>Section 2</a:t>
                      </a:r>
                      <a:endParaRPr lang="fr-FR" sz="1600" b="1" i="1" u="none" strike="noStrike" dirty="0">
                        <a:solidFill>
                          <a:srgbClr val="000000"/>
                        </a:solidFill>
                        <a:effectLst/>
                        <a:latin typeface="+mn-lt"/>
                      </a:endParaRPr>
                    </a:p>
                  </a:txBody>
                  <a:tcPr marL="0" marR="0" marT="0" marB="0" anchor="b"/>
                </a:tc>
              </a:tr>
              <a:tr h="175206">
                <a:tc>
                  <a:txBody>
                    <a:bodyPr/>
                    <a:lstStyle/>
                    <a:p>
                      <a:pPr algn="l" fontAlgn="b"/>
                      <a:r>
                        <a:rPr lang="fr-FR" sz="1600" b="0" i="0" u="none" strike="noStrike" dirty="0" smtClean="0">
                          <a:solidFill>
                            <a:srgbClr val="000000"/>
                          </a:solidFill>
                          <a:effectLst/>
                          <a:latin typeface="+mn-lt"/>
                        </a:rPr>
                        <a:t>Les différents types de contrôle</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u="none" strike="noStrike" dirty="0" smtClean="0">
                          <a:effectLst/>
                          <a:latin typeface="+mn-lt"/>
                        </a:rPr>
                        <a:t>Section 1</a:t>
                      </a:r>
                      <a:endParaRPr lang="fr-FR" sz="1600" b="0" i="0" u="none" strike="noStrike" dirty="0">
                        <a:solidFill>
                          <a:srgbClr val="000000"/>
                        </a:solidFill>
                        <a:effectLst/>
                        <a:latin typeface="+mn-lt"/>
                      </a:endParaRPr>
                    </a:p>
                  </a:txBody>
                  <a:tcPr marL="0" marR="0" marT="0" marB="0" anchor="b"/>
                </a:tc>
                <a:tc>
                  <a:txBody>
                    <a:bodyPr/>
                    <a:lstStyle/>
                    <a:p>
                      <a:pPr algn="l" fontAlgn="b"/>
                      <a:r>
                        <a:rPr lang="fr-FR" sz="1600" b="0" i="0" u="none" strike="noStrike" dirty="0" smtClean="0">
                          <a:solidFill>
                            <a:srgbClr val="000000"/>
                          </a:solidFill>
                          <a:effectLst/>
                          <a:latin typeface="+mn-lt"/>
                        </a:rPr>
                        <a:t>Les différents types de contrôle</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b="0" i="0" u="none" strike="noStrike" dirty="0" smtClean="0">
                          <a:solidFill>
                            <a:srgbClr val="000000"/>
                          </a:solidFill>
                          <a:effectLst/>
                          <a:latin typeface="+mn-lt"/>
                        </a:rPr>
                        <a:t>A</a:t>
                      </a:r>
                      <a:endParaRPr lang="fr-FR" sz="1600" b="0" i="0" u="none" strike="noStrike" dirty="0">
                        <a:solidFill>
                          <a:srgbClr val="000000"/>
                        </a:solidFill>
                        <a:effectLst/>
                        <a:latin typeface="+mn-lt"/>
                      </a:endParaRPr>
                    </a:p>
                  </a:txBody>
                  <a:tcPr marL="0" marR="0" marT="0" marB="0" anchor="b"/>
                </a:tc>
              </a:tr>
              <a:tr h="325174">
                <a:tc>
                  <a:txBody>
                    <a:bodyPr/>
                    <a:lstStyle/>
                    <a:p>
                      <a:pPr algn="l" fontAlgn="b"/>
                      <a:r>
                        <a:rPr lang="fr-FR" sz="1600" b="0" i="0" u="none" strike="noStrike" dirty="0" smtClean="0">
                          <a:solidFill>
                            <a:srgbClr val="000000"/>
                          </a:solidFill>
                          <a:effectLst/>
                          <a:latin typeface="+mn-lt"/>
                        </a:rPr>
                        <a:t>Périmètre de consolidation</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b="0" i="0" u="none" strike="noStrike" dirty="0" smtClean="0">
                          <a:solidFill>
                            <a:srgbClr val="000000"/>
                          </a:solidFill>
                          <a:effectLst/>
                          <a:latin typeface="+mn-lt"/>
                        </a:rPr>
                        <a:t>Section 2</a:t>
                      </a:r>
                      <a:endParaRPr lang="fr-FR" sz="1600" b="0" i="0" u="none" strike="noStrike" dirty="0">
                        <a:solidFill>
                          <a:srgbClr val="000000"/>
                        </a:solidFill>
                        <a:effectLst/>
                        <a:latin typeface="+mn-lt"/>
                      </a:endParaRPr>
                    </a:p>
                  </a:txBody>
                  <a:tcPr marL="0" marR="0" marT="0" marB="0" anchor="ctr"/>
                </a:tc>
                <a:tc>
                  <a:txBody>
                    <a:bodyPr/>
                    <a:lstStyle/>
                    <a:p>
                      <a:pPr algn="l" fontAlgn="b"/>
                      <a:r>
                        <a:rPr lang="fr-FR" sz="1600" b="0" i="0" u="none" strike="noStrike" dirty="0" smtClean="0">
                          <a:solidFill>
                            <a:srgbClr val="000000"/>
                          </a:solidFill>
                          <a:effectLst/>
                          <a:latin typeface="+mn-lt"/>
                        </a:rPr>
                        <a:t>Périmètre de consolidation</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b="0" i="0" u="none" strike="noStrike" dirty="0" smtClean="0">
                          <a:solidFill>
                            <a:srgbClr val="000000"/>
                          </a:solidFill>
                          <a:effectLst/>
                          <a:latin typeface="+mn-lt"/>
                        </a:rPr>
                        <a:t>B</a:t>
                      </a:r>
                      <a:endParaRPr lang="fr-FR" sz="1600" b="0" i="0" u="none" strike="noStrike" dirty="0">
                        <a:solidFill>
                          <a:srgbClr val="000000"/>
                        </a:solidFill>
                        <a:effectLst/>
                        <a:latin typeface="+mn-lt"/>
                      </a:endParaRPr>
                    </a:p>
                  </a:txBody>
                  <a:tcPr marL="0" marR="0" marT="0" marB="0" anchor="b"/>
                </a:tc>
              </a:tr>
              <a:tr h="325174">
                <a:tc>
                  <a:txBody>
                    <a:bodyPr/>
                    <a:lstStyle/>
                    <a:p>
                      <a:pPr algn="l" fontAlgn="b"/>
                      <a:r>
                        <a:rPr lang="fr-FR" sz="1600" b="0" i="0" u="none" strike="noStrike" dirty="0" smtClean="0">
                          <a:solidFill>
                            <a:srgbClr val="000000"/>
                          </a:solidFill>
                          <a:effectLst/>
                          <a:latin typeface="+mn-lt"/>
                        </a:rPr>
                        <a:t>Méthodes de consolidation</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b="0" i="0" u="none" strike="noStrike" dirty="0" smtClean="0">
                          <a:solidFill>
                            <a:srgbClr val="000000"/>
                          </a:solidFill>
                          <a:effectLst/>
                          <a:latin typeface="+mn-lt"/>
                        </a:rPr>
                        <a:t>Section 3</a:t>
                      </a:r>
                      <a:endParaRPr lang="fr-FR" sz="1600" b="0" i="0" u="none" strike="noStrike" dirty="0">
                        <a:solidFill>
                          <a:srgbClr val="000000"/>
                        </a:solidFill>
                        <a:effectLst/>
                        <a:latin typeface="+mn-lt"/>
                      </a:endParaRPr>
                    </a:p>
                  </a:txBody>
                  <a:tcPr marL="0" marR="0" marT="0" marB="0" anchor="b"/>
                </a:tc>
                <a:tc>
                  <a:txBody>
                    <a:bodyPr/>
                    <a:lstStyle/>
                    <a:p>
                      <a:pPr algn="l" fontAlgn="b"/>
                      <a:r>
                        <a:rPr lang="fr-FR" sz="1600" b="0" i="0" u="none" strike="noStrike" dirty="0" smtClean="0">
                          <a:solidFill>
                            <a:srgbClr val="000000"/>
                          </a:solidFill>
                          <a:effectLst/>
                          <a:latin typeface="+mn-lt"/>
                        </a:rPr>
                        <a:t>Méthodes de consolidation</a:t>
                      </a:r>
                      <a:endParaRPr lang="fr-FR" sz="1600" b="0" i="0" u="none" strike="noStrike" dirty="0">
                        <a:solidFill>
                          <a:srgbClr val="000000"/>
                        </a:solidFill>
                        <a:effectLst/>
                        <a:latin typeface="+mn-lt"/>
                      </a:endParaRPr>
                    </a:p>
                  </a:txBody>
                  <a:tcPr marL="0" marR="0" marT="0" marB="0" anchor="b"/>
                </a:tc>
                <a:tc>
                  <a:txBody>
                    <a:bodyPr/>
                    <a:lstStyle/>
                    <a:p>
                      <a:pPr algn="ctr" fontAlgn="b"/>
                      <a:r>
                        <a:rPr lang="fr-FR" sz="1600" b="0" i="0" u="none" strike="noStrike" dirty="0" smtClean="0">
                          <a:solidFill>
                            <a:srgbClr val="000000"/>
                          </a:solidFill>
                          <a:effectLst/>
                          <a:latin typeface="+mn-lt"/>
                        </a:rPr>
                        <a:t>C</a:t>
                      </a:r>
                      <a:endParaRPr lang="fr-FR" sz="1600" b="0" i="0" u="none" strike="noStrike" dirty="0">
                        <a:solidFill>
                          <a:srgbClr val="000000"/>
                        </a:solidFill>
                        <a:effectLst/>
                        <a:latin typeface="+mn-lt"/>
                      </a:endParaRPr>
                    </a:p>
                  </a:txBody>
                  <a:tcPr marL="0" marR="0" marT="0" marB="0" anchor="b"/>
                </a:tc>
              </a:tr>
              <a:tr h="325174">
                <a:tc>
                  <a:txBody>
                    <a:bodyPr/>
                    <a:lstStyle/>
                    <a:p>
                      <a:pPr algn="l" fontAlgn="b"/>
                      <a:r>
                        <a:rPr lang="fr-FR" sz="1400" b="1" i="1" u="none" strike="noStrike" dirty="0" smtClean="0">
                          <a:solidFill>
                            <a:srgbClr val="000000"/>
                          </a:solidFill>
                          <a:effectLst/>
                          <a:latin typeface="+mn-lt"/>
                        </a:rPr>
                        <a:t>Retraitements des comptes individuels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Chapitre 3</a:t>
                      </a:r>
                      <a:endParaRPr lang="fr-FR" sz="1400" b="1" i="1" u="none" strike="noStrike" dirty="0">
                        <a:solidFill>
                          <a:srgbClr val="000000"/>
                        </a:solidFill>
                        <a:effectLst/>
                        <a:latin typeface="+mn-lt"/>
                      </a:endParaRPr>
                    </a:p>
                  </a:txBody>
                  <a:tcPr marL="0" marR="0" marT="0" marB="0" anchor="ctr"/>
                </a:tc>
                <a:tc>
                  <a:txBody>
                    <a:bodyPr/>
                    <a:lstStyle/>
                    <a:p>
                      <a:pPr algn="l" fontAlgn="b"/>
                      <a:r>
                        <a:rPr lang="fr-FR" sz="1400" b="1" i="1" u="none" strike="noStrike" dirty="0" smtClean="0">
                          <a:solidFill>
                            <a:srgbClr val="000000"/>
                          </a:solidFill>
                          <a:effectLst/>
                          <a:latin typeface="+mn-lt"/>
                        </a:rPr>
                        <a:t>Ecart de première consolidation   </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Section 3</a:t>
                      </a:r>
                      <a:endParaRPr lang="fr-FR" sz="1400" b="1" i="1"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Principes généraux</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Rappel des textes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Modalités pratiques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Détermination</a:t>
                      </a:r>
                      <a:r>
                        <a:rPr lang="fr-FR" sz="1400" b="0" i="0" u="none" strike="noStrike" baseline="0" dirty="0" smtClean="0">
                          <a:solidFill>
                            <a:srgbClr val="000000"/>
                          </a:solidFill>
                          <a:effectLst/>
                          <a:latin typeface="+mn-lt"/>
                        </a:rPr>
                        <a:t> de l’écart de première consolidation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a:t>
                      </a:r>
                      <a:endParaRPr lang="fr-FR" sz="1400" b="0" i="0"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Traitement comptable des actifs et passifs d’impôts</a:t>
                      </a: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fr-FR" sz="1400" b="0" i="0" u="none" strike="noStrike" dirty="0" smtClean="0">
                        <a:solidFill>
                          <a:srgbClr val="000000"/>
                        </a:solidFill>
                        <a:effectLst/>
                        <a:latin typeface="+mn-lt"/>
                      </a:endParaRPr>
                    </a:p>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Evolution</a:t>
                      </a:r>
                      <a:r>
                        <a:rPr lang="fr-FR" sz="1400" b="0" i="0" u="none" strike="noStrike" baseline="0" dirty="0" smtClean="0">
                          <a:solidFill>
                            <a:srgbClr val="000000"/>
                          </a:solidFill>
                          <a:effectLst/>
                          <a:latin typeface="+mn-lt"/>
                        </a:rPr>
                        <a:t> de l’écart de première consolidation</a:t>
                      </a:r>
                      <a:endParaRPr lang="fr-FR" sz="1400" b="0" i="0" u="none" strike="noStrike" dirty="0" smtClean="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C</a:t>
                      </a:r>
                      <a:endParaRPr lang="fr-FR" sz="1400" b="0" i="0" u="none" strike="noStrike" dirty="0">
                        <a:solidFill>
                          <a:srgbClr val="000000"/>
                        </a:solidFill>
                        <a:effectLst/>
                        <a:latin typeface="+mn-lt"/>
                      </a:endParaRPr>
                    </a:p>
                  </a:txBody>
                  <a:tcPr marL="0" marR="0" marT="0" marB="0" anchor="ctr"/>
                </a:tc>
              </a:tr>
              <a:tr h="325174">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4</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fr-FR" sz="1400" b="0" i="0" u="none" strike="noStrike" dirty="0" smtClean="0">
                        <a:solidFill>
                          <a:srgbClr val="000000"/>
                        </a:solidFill>
                        <a:effectLst/>
                        <a:latin typeface="+mn-lt"/>
                      </a:endParaRPr>
                    </a:p>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Amortissement de l’écart de première consolidation</a:t>
                      </a:r>
                    </a:p>
                  </a:txBody>
                  <a:tcPr marL="0" marR="0" marT="0" marB="0" anchor="ctr"/>
                </a:tc>
                <a:tc>
                  <a:txBody>
                    <a:bodyPr/>
                    <a:lstStyle/>
                    <a:p>
                      <a:pPr algn="ctr" fontAlgn="b"/>
                      <a:r>
                        <a:rPr lang="fr-FR" sz="1400" b="0" i="0" u="none" strike="noStrike" dirty="0" smtClean="0">
                          <a:solidFill>
                            <a:srgbClr val="000000"/>
                          </a:solidFill>
                          <a:effectLst/>
                          <a:latin typeface="+mn-lt"/>
                        </a:rPr>
                        <a:t>D</a:t>
                      </a:r>
                      <a:endParaRPr lang="fr-FR" sz="1400" b="0" i="0" u="none" strike="noStrike" dirty="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xmlns="" val="3112813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Articles de droit</a:t>
            </a:r>
            <a:endParaRPr lang="fr-FR" dirty="0"/>
          </a:p>
        </p:txBody>
      </p:sp>
      <p:sp>
        <p:nvSpPr>
          <p:cNvPr id="4" name="Espace réservé de la date 3"/>
          <p:cNvSpPr>
            <a:spLocks noGrp="1"/>
          </p:cNvSpPr>
          <p:nvPr>
            <p:ph type="dt" sz="half" idx="10"/>
          </p:nvPr>
        </p:nvSpPr>
        <p:spPr/>
        <p:txBody>
          <a:bodyPr/>
          <a:lstStyle/>
          <a:p>
            <a:fld id="{D421FBD4-8111-4B37-A07C-C2BEC10A555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xmlns="" val="186167744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22448F-43D9-43F7-8D21-BB3795DE1F6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250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499802877"/>
              </p:ext>
            </p:extLst>
          </p:nvPr>
        </p:nvGraphicFramePr>
        <p:xfrm>
          <a:off x="1634836" y="-25072"/>
          <a:ext cx="10432474" cy="487680"/>
        </p:xfrm>
        <a:graphic>
          <a:graphicData uri="http://schemas.openxmlformats.org/drawingml/2006/table">
            <a:tbl>
              <a:tblPr>
                <a:tableStyleId>{5C22544A-7EE6-4342-B048-85BDC9FD1C3A}</a:tableStyleId>
              </a:tblPr>
              <a:tblGrid>
                <a:gridCol w="1761381"/>
                <a:gridCol w="5278978"/>
                <a:gridCol w="1853105"/>
                <a:gridCol w="1539010"/>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3439704996"/>
              </p:ext>
            </p:extLst>
          </p:nvPr>
        </p:nvGraphicFramePr>
        <p:xfrm>
          <a:off x="1634836" y="545568"/>
          <a:ext cx="10410538" cy="5679710"/>
        </p:xfrm>
        <a:graphic>
          <a:graphicData uri="http://schemas.openxmlformats.org/drawingml/2006/table">
            <a:tbl>
              <a:tblPr>
                <a:tableStyleId>{5C22544A-7EE6-4342-B048-85BDC9FD1C3A}</a:tableStyleId>
              </a:tblPr>
              <a:tblGrid>
                <a:gridCol w="3565238"/>
                <a:gridCol w="1581726"/>
                <a:gridCol w="3714174"/>
                <a:gridCol w="1549400"/>
              </a:tblGrid>
              <a:tr h="325174">
                <a:tc>
                  <a:txBody>
                    <a:bodyPr/>
                    <a:lstStyle/>
                    <a:p>
                      <a:pPr algn="l" fontAlgn="b"/>
                      <a:r>
                        <a:rPr lang="fr-FR" sz="1400" b="1" i="1" u="none" strike="noStrike" dirty="0" smtClean="0">
                          <a:effectLst/>
                          <a:latin typeface="+mn-lt"/>
                        </a:rPr>
                        <a:t>Conversion des états financiers des entités étrangères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4</a:t>
                      </a:r>
                      <a:endParaRPr lang="fr-FR" sz="1400" b="1" i="1" u="none" strike="noStrike" dirty="0">
                        <a:solidFill>
                          <a:srgbClr val="000000"/>
                        </a:solidFill>
                        <a:effectLst/>
                        <a:latin typeface="+mn-lt"/>
                      </a:endParaRPr>
                    </a:p>
                  </a:txBody>
                  <a:tcPr marL="0" marR="0" marT="0" marB="0" anchor="ctr"/>
                </a:tc>
                <a:tc>
                  <a:txBody>
                    <a:bodyPr/>
                    <a:lstStyle/>
                    <a:p>
                      <a:pPr algn="l" fontAlgn="b"/>
                      <a:r>
                        <a:rPr lang="fr-FR" sz="1400" b="1" i="1" u="none" strike="noStrike" dirty="0" smtClean="0">
                          <a:solidFill>
                            <a:srgbClr val="000000"/>
                          </a:solidFill>
                          <a:effectLst/>
                          <a:latin typeface="+mn-lt"/>
                        </a:rPr>
                        <a:t>Retraitements des entreprises</a:t>
                      </a:r>
                      <a:r>
                        <a:rPr lang="fr-FR" sz="1400" b="1" i="1" u="none" strike="noStrike" baseline="0" dirty="0" smtClean="0">
                          <a:solidFill>
                            <a:srgbClr val="000000"/>
                          </a:solidFill>
                          <a:effectLst/>
                          <a:latin typeface="+mn-lt"/>
                        </a:rPr>
                        <a:t> consolidées</a:t>
                      </a:r>
                      <a:endParaRPr lang="fr-FR" sz="1400" b="1" i="1" u="none" strike="noStrike" dirty="0">
                        <a:solidFill>
                          <a:srgbClr val="000000"/>
                        </a:solidFill>
                        <a:effectLst/>
                        <a:latin typeface="+mn-lt"/>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r-FR" sz="1400" b="1" i="1" u="none" strike="noStrike" dirty="0" smtClean="0">
                        <a:effectLst/>
                        <a:latin typeface="+mn-lt"/>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1" u="none" strike="noStrike" dirty="0" smtClean="0">
                          <a:effectLst/>
                          <a:latin typeface="+mn-lt"/>
                        </a:rPr>
                        <a:t>Section 4</a:t>
                      </a:r>
                      <a:endParaRPr lang="fr-FR" sz="1400" b="1" i="1" u="none" strike="noStrike" dirty="0" smtClean="0">
                        <a:solidFill>
                          <a:srgbClr val="000000"/>
                        </a:solidFill>
                        <a:effectLst/>
                        <a:latin typeface="+mn-lt"/>
                      </a:endParaRPr>
                    </a:p>
                    <a:p>
                      <a:pPr algn="ctr" fontAlgn="b"/>
                      <a:endParaRPr lang="fr-FR" sz="1400" b="1" i="1"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Principes généraux</a:t>
                      </a: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Rappel des textes</a:t>
                      </a:r>
                    </a:p>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Méthode du cours historique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Retraitements d’homogénéité</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Méthode du cours de clôture                  </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Élimination des écritures passées pour la seule application des législations fiscales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C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Cas</a:t>
                      </a:r>
                      <a:r>
                        <a:rPr lang="fr-FR" sz="1400" b="0" i="0" u="none" strike="noStrike" baseline="0" dirty="0" smtClean="0">
                          <a:solidFill>
                            <a:srgbClr val="000000"/>
                          </a:solidFill>
                          <a:effectLst/>
                          <a:latin typeface="+mn-lt"/>
                        </a:rPr>
                        <a:t> particulier d’une monnaie fonctionnelle hyper inflationniste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4</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Conversion en francs des états financiers des entreprises étrangères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D</a:t>
                      </a:r>
                      <a:endParaRPr lang="fr-FR" sz="1400" b="0" i="0" u="none" strike="noStrike" dirty="0">
                        <a:solidFill>
                          <a:srgbClr val="000000"/>
                        </a:solidFill>
                        <a:effectLst/>
                        <a:latin typeface="+mn-lt"/>
                      </a:endParaRPr>
                    </a:p>
                  </a:txBody>
                  <a:tcPr marL="0" marR="0" marT="0" marB="0" anchor="ctr"/>
                </a:tc>
              </a:tr>
              <a:tr h="175206">
                <a:tc>
                  <a:txBody>
                    <a:bodyPr/>
                    <a:lstStyle/>
                    <a:p>
                      <a:pPr algn="l" fontAlgn="b"/>
                      <a:r>
                        <a:rPr lang="fr-FR" sz="1400" b="0" i="0" u="none" strike="noStrike" dirty="0" smtClean="0">
                          <a:solidFill>
                            <a:srgbClr val="000000"/>
                          </a:solidFill>
                          <a:effectLst/>
                          <a:latin typeface="+mn-lt"/>
                        </a:rPr>
                        <a:t>Informations</a:t>
                      </a:r>
                      <a:r>
                        <a:rPr lang="fr-FR" sz="1400" b="0" i="0" u="none" strike="noStrike" baseline="0" dirty="0" smtClean="0">
                          <a:solidFill>
                            <a:srgbClr val="000000"/>
                          </a:solidFill>
                          <a:effectLst/>
                          <a:latin typeface="+mn-lt"/>
                        </a:rPr>
                        <a:t> à fournir dans les notes annexes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u="none" strike="noStrike" dirty="0" smtClean="0">
                          <a:effectLst/>
                          <a:latin typeface="+mn-lt"/>
                        </a:rPr>
                        <a:t>Section 5</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1" i="1" u="none" strike="noStrike" kern="1200" dirty="0" smtClean="0">
                          <a:solidFill>
                            <a:srgbClr val="000000"/>
                          </a:solidFill>
                          <a:effectLst/>
                          <a:latin typeface="+mn-lt"/>
                          <a:ea typeface="+mn-ea"/>
                          <a:cs typeface="+mn-cs"/>
                        </a:rPr>
                        <a:t>Opérations de consolidation</a:t>
                      </a:r>
                      <a:endParaRPr lang="fr-FR" sz="1400" b="1" i="1" u="none" strike="noStrike" kern="1200" dirty="0">
                        <a:solidFill>
                          <a:srgbClr val="000000"/>
                        </a:solidFill>
                        <a:effectLst/>
                        <a:latin typeface="+mn-lt"/>
                        <a:ea typeface="+mn-ea"/>
                        <a:cs typeface="+mn-cs"/>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1" u="none" strike="noStrike" dirty="0" smtClean="0">
                          <a:effectLst/>
                          <a:latin typeface="+mn-lt"/>
                        </a:rPr>
                        <a:t>Section 5</a:t>
                      </a:r>
                      <a:endParaRPr lang="fr-FR" sz="1400" b="1" i="1" u="none" strike="noStrike" dirty="0" smtClean="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effectLst/>
                          <a:latin typeface="+mn-lt"/>
                        </a:rPr>
                        <a:t>Opérations et techniques de consolidation</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5</a:t>
                      </a:r>
                      <a:endParaRPr lang="fr-FR" sz="1400" b="1" i="1"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Rappel des textes</a:t>
                      </a:r>
                    </a:p>
                  </a:txBody>
                  <a:tcPr marL="0" marR="0" marT="0" marB="0" anchor="ctr"/>
                </a:tc>
                <a:tc>
                  <a:txBody>
                    <a:bodyPr/>
                    <a:lstStyle/>
                    <a:p>
                      <a:pPr algn="ctr" fontAlgn="b"/>
                      <a:r>
                        <a:rPr lang="fr-FR" sz="1400" b="0" i="0" u="none" strike="noStrike" dirty="0" smtClean="0">
                          <a:solidFill>
                            <a:srgbClr val="000000"/>
                          </a:solidFill>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Cadre juridique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Méthodologie </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a:t>
                      </a:r>
                      <a:endParaRPr lang="fr-FR" sz="1400" b="0" i="0" u="none" strike="noStrike" dirty="0">
                        <a:solidFill>
                          <a:srgbClr val="000000"/>
                        </a:solidFill>
                        <a:effectLst/>
                        <a:latin typeface="+mn-lt"/>
                      </a:endParaRPr>
                    </a:p>
                  </a:txBody>
                  <a:tcPr marL="0" marR="0" marT="0" marB="0" anchor="ctr"/>
                </a:tc>
              </a:tr>
              <a:tr h="325174">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Organisation pratique de la consolidation</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kern="1200" dirty="0" smtClean="0">
                          <a:solidFill>
                            <a:srgbClr val="000000"/>
                          </a:solidFill>
                          <a:effectLst/>
                          <a:latin typeface="+mn-lt"/>
                          <a:ea typeface="+mn-ea"/>
                          <a:cs typeface="+mn-cs"/>
                        </a:rPr>
                        <a:t>Elimination des titres de participation</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marL="0" algn="ctr" defTabSz="457200" rtl="0" eaLnBrk="1" fontAlgn="b" latinLnBrk="0" hangingPunct="1"/>
                      <a:r>
                        <a:rPr lang="fr-FR" sz="1400" b="0" i="0" u="none" strike="noStrike" kern="1200" dirty="0" smtClean="0">
                          <a:solidFill>
                            <a:srgbClr val="000000"/>
                          </a:solidFill>
                          <a:effectLst/>
                          <a:latin typeface="+mn-lt"/>
                          <a:ea typeface="+mn-ea"/>
                          <a:cs typeface="+mn-cs"/>
                        </a:rPr>
                        <a:t>C</a:t>
                      </a:r>
                      <a:endParaRPr lang="fr-FR" sz="1400" b="0" i="0" u="none" strike="noStrike" kern="1200" dirty="0">
                        <a:solidFill>
                          <a:srgbClr val="000000"/>
                        </a:solidFill>
                        <a:effectLst/>
                        <a:latin typeface="+mn-lt"/>
                        <a:ea typeface="+mn-ea"/>
                        <a:cs typeface="+mn-cs"/>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Opérations de pré-consolidation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Elimination des opérations intragroupe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D</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Méthodologie de l’intégration</a:t>
                      </a:r>
                      <a:r>
                        <a:rPr lang="fr-FR" sz="1400" b="0" i="0" u="none" strike="noStrike" baseline="0" dirty="0" smtClean="0">
                          <a:solidFill>
                            <a:srgbClr val="000000"/>
                          </a:solidFill>
                          <a:effectLst/>
                          <a:latin typeface="+mn-lt"/>
                        </a:rPr>
                        <a:t> globale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4</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Impôts différés de consolidation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E</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Méthodologie de l’intégration proportionnelle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u="none" strike="noStrike" dirty="0" smtClean="0">
                          <a:effectLst/>
                          <a:latin typeface="+mn-lt"/>
                        </a:rPr>
                        <a:t>Section 5</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fr-FR" sz="1400" b="0" i="0" u="none" strike="noStrike" dirty="0" smtClean="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Méthodologie de la mise en</a:t>
                      </a:r>
                      <a:r>
                        <a:rPr lang="fr-FR" sz="1400" b="0" i="0" u="none" strike="noStrike" baseline="0" dirty="0" smtClean="0">
                          <a:solidFill>
                            <a:srgbClr val="000000"/>
                          </a:solidFill>
                          <a:effectLst/>
                          <a:latin typeface="+mn-lt"/>
                        </a:rPr>
                        <a:t> équivalence</a:t>
                      </a:r>
                      <a:endParaRPr lang="fr-FR" sz="1400" b="0" i="0" u="none" strike="noStrike" dirty="0" smtClean="0">
                        <a:solidFill>
                          <a:srgbClr val="000000"/>
                        </a:solidFill>
                        <a:effectLst/>
                        <a:latin typeface="+mn-lt"/>
                      </a:endParaRPr>
                    </a:p>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Section 6</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Techniques de consolidation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7</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xmlns="" val="183666759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22448F-43D9-43F7-8D21-BB3795DE1F6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251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499802877"/>
              </p:ext>
            </p:extLst>
          </p:nvPr>
        </p:nvGraphicFramePr>
        <p:xfrm>
          <a:off x="1634836" y="-25072"/>
          <a:ext cx="10432474" cy="487680"/>
        </p:xfrm>
        <a:graphic>
          <a:graphicData uri="http://schemas.openxmlformats.org/drawingml/2006/table">
            <a:tbl>
              <a:tblPr>
                <a:tableStyleId>{5C22544A-7EE6-4342-B048-85BDC9FD1C3A}</a:tableStyleId>
              </a:tblPr>
              <a:tblGrid>
                <a:gridCol w="1761381"/>
                <a:gridCol w="5278978"/>
                <a:gridCol w="1853105"/>
                <a:gridCol w="1539010"/>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3727491727"/>
              </p:ext>
            </p:extLst>
          </p:nvPr>
        </p:nvGraphicFramePr>
        <p:xfrm>
          <a:off x="1634836" y="545568"/>
          <a:ext cx="10410538" cy="5344268"/>
        </p:xfrm>
        <a:graphic>
          <a:graphicData uri="http://schemas.openxmlformats.org/drawingml/2006/table">
            <a:tbl>
              <a:tblPr>
                <a:tableStyleId>{5C22544A-7EE6-4342-B048-85BDC9FD1C3A}</a:tableStyleId>
              </a:tblPr>
              <a:tblGrid>
                <a:gridCol w="3565238"/>
                <a:gridCol w="1581726"/>
                <a:gridCol w="3714174"/>
                <a:gridCol w="1549400"/>
              </a:tblGrid>
              <a:tr h="325174">
                <a:tc>
                  <a:txBody>
                    <a:bodyPr/>
                    <a:lstStyle/>
                    <a:p>
                      <a:pPr algn="l" fontAlgn="b"/>
                      <a:r>
                        <a:rPr lang="fr-FR" sz="1400" b="1" i="1" u="none" strike="noStrike" dirty="0" smtClean="0">
                          <a:effectLst/>
                          <a:latin typeface="+mn-lt"/>
                        </a:rPr>
                        <a:t>Entrée d’une entité dans le périmètre de consolidation</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6</a:t>
                      </a:r>
                      <a:endParaRPr lang="fr-FR" sz="1400" b="1" i="1" u="none" strike="noStrike" dirty="0">
                        <a:solidFill>
                          <a:srgbClr val="000000"/>
                        </a:solidFill>
                        <a:effectLst/>
                        <a:latin typeface="+mn-lt"/>
                      </a:endParaRPr>
                    </a:p>
                  </a:txBody>
                  <a:tcPr marL="0" marR="0" marT="0" marB="0" anchor="ctr"/>
                </a:tc>
                <a:tc>
                  <a:txBody>
                    <a:bodyPr/>
                    <a:lstStyle/>
                    <a:p>
                      <a:pPr algn="l" fontAlgn="b"/>
                      <a:r>
                        <a:rPr lang="fr-FR" sz="1400" b="1" i="1" u="none" strike="noStrike" dirty="0" smtClean="0">
                          <a:solidFill>
                            <a:srgbClr val="000000"/>
                          </a:solidFill>
                          <a:effectLst/>
                          <a:latin typeface="+mn-lt"/>
                        </a:rPr>
                        <a:t>Retraitements des entreprises</a:t>
                      </a:r>
                      <a:r>
                        <a:rPr lang="fr-FR" sz="1400" b="1" i="1" u="none" strike="noStrike" baseline="0" dirty="0" smtClean="0">
                          <a:solidFill>
                            <a:srgbClr val="000000"/>
                          </a:solidFill>
                          <a:effectLst/>
                          <a:latin typeface="+mn-lt"/>
                        </a:rPr>
                        <a:t> consolidées</a:t>
                      </a:r>
                      <a:endParaRPr lang="fr-FR" sz="1400" b="1" i="1" u="none" strike="noStrike" dirty="0">
                        <a:solidFill>
                          <a:srgbClr val="000000"/>
                        </a:solidFill>
                        <a:effectLst/>
                        <a:latin typeface="+mn-lt"/>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r-FR" sz="1400" b="1" i="1" u="none" strike="noStrike" dirty="0" smtClean="0">
                        <a:effectLst/>
                        <a:latin typeface="+mn-lt"/>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1" u="none" strike="noStrike" dirty="0" smtClean="0">
                          <a:effectLst/>
                          <a:latin typeface="+mn-lt"/>
                        </a:rPr>
                        <a:t>Section 4</a:t>
                      </a:r>
                      <a:endParaRPr lang="fr-FR" sz="1400" b="1" i="1" u="none" strike="noStrike" dirty="0" smtClean="0">
                        <a:solidFill>
                          <a:srgbClr val="000000"/>
                        </a:solidFill>
                        <a:effectLst/>
                        <a:latin typeface="+mn-lt"/>
                      </a:endParaRPr>
                    </a:p>
                    <a:p>
                      <a:pPr algn="ctr" fontAlgn="b"/>
                      <a:endParaRPr lang="fr-FR" sz="1400" b="1" i="1"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Principes généraux</a:t>
                      </a: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Rappel des textes</a:t>
                      </a:r>
                    </a:p>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Coûts d’acquisition des titres et méthodes d’évaluation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Retraitements d’homogénéité</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Capitaux propres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Élimination des écritures passées pour la seule application des législations fiscales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C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Traitement comptable de l’écart d’acquisition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4</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Conversion en francs des états financiers des entreprises étrangères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D</a:t>
                      </a:r>
                      <a:endParaRPr lang="fr-FR" sz="1400" b="0" i="0" u="none" strike="noStrike" dirty="0">
                        <a:solidFill>
                          <a:srgbClr val="000000"/>
                        </a:solidFill>
                        <a:effectLst/>
                        <a:latin typeface="+mn-lt"/>
                      </a:endParaRPr>
                    </a:p>
                  </a:txBody>
                  <a:tcPr marL="0" marR="0" marT="0" marB="0" anchor="ctr"/>
                </a:tc>
              </a:tr>
              <a:tr h="175206">
                <a:tc>
                  <a:txBody>
                    <a:bodyPr/>
                    <a:lstStyle/>
                    <a:p>
                      <a:pPr algn="l" fontAlgn="b"/>
                      <a:r>
                        <a:rPr lang="fr-FR" sz="1400" b="0" i="0" u="none" strike="noStrike" dirty="0" smtClean="0">
                          <a:solidFill>
                            <a:srgbClr val="000000"/>
                          </a:solidFill>
                          <a:effectLst/>
                          <a:latin typeface="+mn-lt"/>
                        </a:rPr>
                        <a:t>Première consolidation d’une entité contrôlée exclusivement depuis plusieurs exercices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u="none" strike="noStrike" dirty="0" smtClean="0">
                          <a:effectLst/>
                          <a:latin typeface="+mn-lt"/>
                        </a:rPr>
                        <a:t>Section 5</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1" i="1" u="none" strike="noStrike" kern="1200" dirty="0" smtClean="0">
                          <a:solidFill>
                            <a:srgbClr val="000000"/>
                          </a:solidFill>
                          <a:effectLst/>
                          <a:latin typeface="+mn-lt"/>
                          <a:ea typeface="+mn-ea"/>
                          <a:cs typeface="+mn-cs"/>
                        </a:rPr>
                        <a:t>Opérations de consolidation</a:t>
                      </a:r>
                      <a:endParaRPr lang="fr-FR" sz="1400" b="1" i="1" u="none" strike="noStrike" kern="1200" dirty="0">
                        <a:solidFill>
                          <a:srgbClr val="000000"/>
                        </a:solidFill>
                        <a:effectLst/>
                        <a:latin typeface="+mn-lt"/>
                        <a:ea typeface="+mn-ea"/>
                        <a:cs typeface="+mn-cs"/>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1" u="none" strike="noStrike" dirty="0" smtClean="0">
                          <a:effectLst/>
                          <a:latin typeface="+mn-lt"/>
                        </a:rPr>
                        <a:t>Section 5</a:t>
                      </a:r>
                      <a:endParaRPr lang="fr-FR" sz="1400" b="1" i="1" u="none" strike="noStrike" dirty="0" smtClean="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effectLst/>
                          <a:latin typeface="+mn-lt"/>
                        </a:rPr>
                        <a:t>Variation du périmètre ou des pourcentages d’intérêts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7</a:t>
                      </a:r>
                      <a:endParaRPr lang="fr-FR" sz="1400" b="1" i="1"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Rappel des textes</a:t>
                      </a:r>
                    </a:p>
                  </a:txBody>
                  <a:tcPr marL="0" marR="0" marT="0" marB="0" anchor="ctr"/>
                </a:tc>
                <a:tc>
                  <a:txBody>
                    <a:bodyPr/>
                    <a:lstStyle/>
                    <a:p>
                      <a:pPr algn="ctr" fontAlgn="b"/>
                      <a:r>
                        <a:rPr lang="fr-FR" sz="1400" b="0" i="0" u="none" strike="noStrike" dirty="0" smtClean="0">
                          <a:solidFill>
                            <a:srgbClr val="000000"/>
                          </a:solidFill>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Augmentation du pourcentage de détention des titres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Méthodologie </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a:t>
                      </a:r>
                      <a:endParaRPr lang="fr-FR" sz="1400" b="0" i="0" u="none" strike="noStrike" dirty="0">
                        <a:solidFill>
                          <a:srgbClr val="000000"/>
                        </a:solidFill>
                        <a:effectLst/>
                        <a:latin typeface="+mn-lt"/>
                      </a:endParaRPr>
                    </a:p>
                  </a:txBody>
                  <a:tcPr marL="0" marR="0" marT="0" marB="0" anchor="ctr"/>
                </a:tc>
              </a:tr>
              <a:tr h="325174">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Diminution ou perte</a:t>
                      </a:r>
                      <a:r>
                        <a:rPr lang="fr-FR" sz="1400" b="0" i="0" u="none" strike="noStrike" kern="1200" baseline="0" dirty="0" smtClean="0">
                          <a:solidFill>
                            <a:srgbClr val="000000"/>
                          </a:solidFill>
                          <a:effectLst/>
                          <a:latin typeface="+mn-lt"/>
                          <a:ea typeface="+mn-ea"/>
                          <a:cs typeface="+mn-cs"/>
                        </a:rPr>
                        <a:t> de contrôle sans cession de titres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kern="1200" dirty="0" smtClean="0">
                          <a:solidFill>
                            <a:srgbClr val="000000"/>
                          </a:solidFill>
                          <a:effectLst/>
                          <a:latin typeface="+mn-lt"/>
                          <a:ea typeface="+mn-ea"/>
                          <a:cs typeface="+mn-cs"/>
                        </a:rPr>
                        <a:t>Elimination des titres de participation</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marL="0" algn="ctr" defTabSz="457200" rtl="0" eaLnBrk="1" fontAlgn="b" latinLnBrk="0" hangingPunct="1"/>
                      <a:r>
                        <a:rPr lang="fr-FR" sz="1400" b="0" i="0" u="none" strike="noStrike" kern="1200" dirty="0" smtClean="0">
                          <a:solidFill>
                            <a:srgbClr val="000000"/>
                          </a:solidFill>
                          <a:effectLst/>
                          <a:latin typeface="+mn-lt"/>
                          <a:ea typeface="+mn-ea"/>
                          <a:cs typeface="+mn-cs"/>
                        </a:rPr>
                        <a:t>C</a:t>
                      </a:r>
                      <a:endParaRPr lang="fr-FR" sz="1400" b="0" i="0" u="none" strike="noStrike" kern="1200" dirty="0">
                        <a:solidFill>
                          <a:srgbClr val="000000"/>
                        </a:solidFill>
                        <a:effectLst/>
                        <a:latin typeface="+mn-lt"/>
                        <a:ea typeface="+mn-ea"/>
                        <a:cs typeface="+mn-cs"/>
                      </a:endParaRPr>
                    </a:p>
                  </a:txBody>
                  <a:tcPr marL="0" marR="0" marT="0" marB="0" anchor="ctr"/>
                </a:tc>
              </a:tr>
              <a:tr h="325174">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Diminution ou perte</a:t>
                      </a:r>
                      <a:r>
                        <a:rPr lang="fr-FR" sz="1400" b="0" i="0" u="none" strike="noStrike" kern="1200" baseline="0" dirty="0" smtClean="0">
                          <a:solidFill>
                            <a:srgbClr val="000000"/>
                          </a:solidFill>
                          <a:effectLst/>
                          <a:latin typeface="+mn-lt"/>
                          <a:ea typeface="+mn-ea"/>
                          <a:cs typeface="+mn-cs"/>
                        </a:rPr>
                        <a:t> de contrôle en cas de cession de titres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Elimination des opérations intragroupe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D</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effectLst/>
                          <a:latin typeface="+mn-lt"/>
                        </a:rPr>
                        <a:t>Documents de synthèse consolidés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8</a:t>
                      </a:r>
                      <a:endParaRPr lang="fr-FR" sz="1400" b="1" i="1"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Impôts différés de consolidation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E</a:t>
                      </a:r>
                      <a:endParaRPr lang="fr-FR" sz="1400" b="0" i="0" u="none" strike="noStrike" dirty="0">
                        <a:solidFill>
                          <a:srgbClr val="000000"/>
                        </a:solidFill>
                        <a:effectLst/>
                        <a:latin typeface="+mn-lt"/>
                      </a:endParaRPr>
                    </a:p>
                  </a:txBody>
                  <a:tcPr marL="0" marR="0" marT="0" marB="0" anchor="ctr"/>
                </a:tc>
              </a:tr>
              <a:tr h="325174">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1" i="1" u="none" strike="noStrike" kern="1200" dirty="0" smtClean="0">
                          <a:solidFill>
                            <a:srgbClr val="000000"/>
                          </a:solidFill>
                          <a:effectLst/>
                          <a:latin typeface="+mn-lt"/>
                          <a:ea typeface="+mn-ea"/>
                          <a:cs typeface="+mn-cs"/>
                        </a:rPr>
                        <a:t>Informations</a:t>
                      </a:r>
                      <a:r>
                        <a:rPr lang="fr-FR" sz="1400" b="1" i="1" u="none" strike="noStrike" kern="1200" baseline="0" dirty="0" smtClean="0">
                          <a:solidFill>
                            <a:srgbClr val="000000"/>
                          </a:solidFill>
                          <a:effectLst/>
                          <a:latin typeface="+mn-lt"/>
                          <a:ea typeface="+mn-ea"/>
                          <a:cs typeface="+mn-cs"/>
                        </a:rPr>
                        <a:t> financières consolidées</a:t>
                      </a:r>
                      <a:endParaRPr lang="fr-FR" sz="1400" b="1" i="1" u="none" strike="noStrike" kern="1200" dirty="0">
                        <a:solidFill>
                          <a:srgbClr val="000000"/>
                        </a:solidFill>
                        <a:effectLst/>
                        <a:latin typeface="+mn-lt"/>
                        <a:ea typeface="+mn-ea"/>
                        <a:cs typeface="+mn-cs"/>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1" u="none" strike="noStrike" dirty="0" smtClean="0">
                          <a:effectLst/>
                          <a:latin typeface="+mn-lt"/>
                        </a:rPr>
                        <a:t>Section 6</a:t>
                      </a:r>
                      <a:endParaRPr lang="fr-FR" sz="1400" b="1" i="1" u="none" strike="noStrike" dirty="0" smtClean="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xmlns="" val="322161290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22448F-43D9-43F7-8D21-BB3795DE1F6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252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499802877"/>
              </p:ext>
            </p:extLst>
          </p:nvPr>
        </p:nvGraphicFramePr>
        <p:xfrm>
          <a:off x="1634836" y="-25072"/>
          <a:ext cx="10432474" cy="487680"/>
        </p:xfrm>
        <a:graphic>
          <a:graphicData uri="http://schemas.openxmlformats.org/drawingml/2006/table">
            <a:tbl>
              <a:tblPr>
                <a:tableStyleId>{5C22544A-7EE6-4342-B048-85BDC9FD1C3A}</a:tableStyleId>
              </a:tblPr>
              <a:tblGrid>
                <a:gridCol w="1761381"/>
                <a:gridCol w="5278978"/>
                <a:gridCol w="1853105"/>
                <a:gridCol w="1539010"/>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2850807520"/>
              </p:ext>
            </p:extLst>
          </p:nvPr>
        </p:nvGraphicFramePr>
        <p:xfrm>
          <a:off x="1634836" y="545568"/>
          <a:ext cx="10410538" cy="5151444"/>
        </p:xfrm>
        <a:graphic>
          <a:graphicData uri="http://schemas.openxmlformats.org/drawingml/2006/table">
            <a:tbl>
              <a:tblPr>
                <a:tableStyleId>{5C22544A-7EE6-4342-B048-85BDC9FD1C3A}</a:tableStyleId>
              </a:tblPr>
              <a:tblGrid>
                <a:gridCol w="3565238"/>
                <a:gridCol w="1574800"/>
                <a:gridCol w="3721100"/>
                <a:gridCol w="1549400"/>
              </a:tblGrid>
              <a:tr h="325174">
                <a:tc>
                  <a:txBody>
                    <a:bodyPr/>
                    <a:lstStyle/>
                    <a:p>
                      <a:pPr algn="l" fontAlgn="b"/>
                      <a:r>
                        <a:rPr lang="fr-FR" sz="1400" b="1" i="1" u="none" strike="noStrike" dirty="0" smtClean="0">
                          <a:effectLst/>
                          <a:latin typeface="+mn-lt"/>
                        </a:rPr>
                        <a:t>Documents de synthèse consolidés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8</a:t>
                      </a:r>
                      <a:endParaRPr lang="fr-FR" sz="1400" b="1" i="1"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1" i="1" u="none" strike="noStrike" kern="1200" dirty="0" smtClean="0">
                          <a:solidFill>
                            <a:srgbClr val="000000"/>
                          </a:solidFill>
                          <a:effectLst/>
                          <a:latin typeface="+mn-lt"/>
                          <a:ea typeface="+mn-ea"/>
                          <a:cs typeface="+mn-cs"/>
                        </a:rPr>
                        <a:t>Informations</a:t>
                      </a:r>
                      <a:r>
                        <a:rPr lang="fr-FR" sz="1400" b="1" i="1" u="none" strike="noStrike" kern="1200" baseline="0" dirty="0" smtClean="0">
                          <a:solidFill>
                            <a:srgbClr val="000000"/>
                          </a:solidFill>
                          <a:effectLst/>
                          <a:latin typeface="+mn-lt"/>
                          <a:ea typeface="+mn-ea"/>
                          <a:cs typeface="+mn-cs"/>
                        </a:rPr>
                        <a:t> financières consolidées</a:t>
                      </a:r>
                      <a:endParaRPr lang="fr-FR" sz="1400" b="1" i="1" u="none" strike="noStrike" kern="1200" dirty="0">
                        <a:solidFill>
                          <a:srgbClr val="000000"/>
                        </a:solidFill>
                        <a:effectLst/>
                        <a:latin typeface="+mn-lt"/>
                        <a:ea typeface="+mn-ea"/>
                        <a:cs typeface="+mn-cs"/>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1" u="none" strike="noStrike" dirty="0" smtClean="0">
                          <a:effectLst/>
                          <a:latin typeface="+mn-lt"/>
                        </a:rPr>
                        <a:t>Section 6</a:t>
                      </a:r>
                      <a:endParaRPr lang="fr-FR" sz="1400" b="1" i="1" u="none" strike="noStrike" dirty="0" smtClean="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Principes généraux</a:t>
                      </a:r>
                    </a:p>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Contenu</a:t>
                      </a:r>
                      <a:r>
                        <a:rPr lang="fr-FR" sz="1400" b="0" i="0" u="none" strike="noStrike" baseline="0" dirty="0" smtClean="0">
                          <a:solidFill>
                            <a:srgbClr val="000000"/>
                          </a:solidFill>
                          <a:effectLst/>
                          <a:latin typeface="+mn-lt"/>
                        </a:rPr>
                        <a:t> des états financiers consolidés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Présentation du bilan consolidé</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Bilan consolidé</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Présentation</a:t>
                      </a:r>
                      <a:r>
                        <a:rPr lang="fr-FR" sz="1400" b="0" i="0" u="none" strike="noStrike" baseline="0" dirty="0" smtClean="0">
                          <a:solidFill>
                            <a:srgbClr val="000000"/>
                          </a:solidFill>
                          <a:effectLst/>
                          <a:latin typeface="+mn-lt"/>
                        </a:rPr>
                        <a:t> du compte de résultat consolidé</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Compte de résultat consolidé</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C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Présentation du tableau consolidé des flux de trésorerie                    </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4</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effectLst/>
                          <a:latin typeface="+mn-lt"/>
                          <a:ea typeface="+mn-ea"/>
                          <a:cs typeface="+mn-cs"/>
                        </a:rPr>
                        <a:t>Tableau financier consolidé des ressources et des emplois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D</a:t>
                      </a:r>
                      <a:endParaRPr lang="fr-FR" sz="1400" b="0" i="0" u="none" strike="noStrike" dirty="0">
                        <a:solidFill>
                          <a:srgbClr val="000000"/>
                        </a:solidFill>
                        <a:effectLst/>
                        <a:latin typeface="+mn-lt"/>
                      </a:endParaRPr>
                    </a:p>
                  </a:txBody>
                  <a:tcPr marL="0" marR="0" marT="0" marB="0" anchor="ctr"/>
                </a:tc>
              </a:tr>
              <a:tr h="175206">
                <a:tc>
                  <a:txBody>
                    <a:bodyPr/>
                    <a:lstStyle/>
                    <a:p>
                      <a:pPr algn="l" fontAlgn="b"/>
                      <a:r>
                        <a:rPr lang="fr-FR" sz="1400" b="0" i="0" u="none" strike="noStrike" dirty="0" smtClean="0">
                          <a:solidFill>
                            <a:srgbClr val="000000"/>
                          </a:solidFill>
                          <a:effectLst/>
                          <a:latin typeface="+mn-lt"/>
                        </a:rPr>
                        <a:t>Présentation du tableau de variation de capitaux propres consolidés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u="none" strike="noStrike" dirty="0" smtClean="0">
                          <a:effectLst/>
                          <a:latin typeface="+mn-lt"/>
                        </a:rPr>
                        <a:t>Section 5</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effectLst/>
                          <a:latin typeface="+mn-lt"/>
                          <a:ea typeface="+mn-ea"/>
                          <a:cs typeface="+mn-cs"/>
                        </a:rPr>
                        <a:t>État annexé consolidé</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E</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Présentation des Notes annexes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6</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kern="1200" dirty="0" smtClean="0">
                          <a:solidFill>
                            <a:srgbClr val="000000"/>
                          </a:solidFill>
                          <a:effectLst/>
                          <a:latin typeface="+mn-lt"/>
                          <a:ea typeface="+mn-ea"/>
                          <a:cs typeface="+mn-cs"/>
                        </a:rPr>
                        <a:t>Cas particulier : société faisant appel public à l'épargne</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F</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Rapport de gestion et contrôle des comptes consolidés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7</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Rapport de gestion et contrôle des comptes consolidés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G</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effectLst/>
                          <a:latin typeface="+mn-lt"/>
                        </a:rPr>
                        <a:t>Première application du dispositif comptable relatif aux comptes consolidés et combinés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effectLst/>
                          <a:latin typeface="+mn-lt"/>
                        </a:rPr>
                        <a:t>Chapitre 9</a:t>
                      </a:r>
                      <a:endParaRPr lang="fr-FR" sz="1400" b="1" i="1" u="none" strike="noStrike" dirty="0">
                        <a:solidFill>
                          <a:srgbClr val="000000"/>
                        </a:solidFill>
                        <a:effectLst/>
                        <a:latin typeface="+mn-lt"/>
                      </a:endParaRPr>
                    </a:p>
                  </a:txBody>
                  <a:tcPr marL="0" marR="0" marT="0" marB="0" anchor="ctr"/>
                </a:tc>
                <a:tc>
                  <a:txBody>
                    <a:bodyPr/>
                    <a:lstStyle/>
                    <a:p>
                      <a:pPr algn="l" fontAlgn="b"/>
                      <a:endParaRPr lang="fr-FR" sz="1400" b="1" i="1" u="none" strike="noStrike" dirty="0">
                        <a:solidFill>
                          <a:srgbClr val="000000"/>
                        </a:solidFill>
                        <a:effectLst/>
                        <a:latin typeface="+mn-lt"/>
                      </a:endParaRPr>
                    </a:p>
                  </a:txBody>
                  <a:tcPr marL="0" marR="0" marT="0" marB="0" anchor="ctr"/>
                </a:tc>
                <a:tc>
                  <a:txBody>
                    <a:bodyPr/>
                    <a:lstStyle/>
                    <a:p>
                      <a:pPr algn="ctr" fontAlgn="b"/>
                      <a:endParaRPr lang="fr-FR" sz="1400" b="1" i="1" u="none" strike="noStrike" dirty="0">
                        <a:solidFill>
                          <a:srgbClr val="000000"/>
                        </a:solidFill>
                        <a:effectLst/>
                        <a:latin typeface="+mn-lt"/>
                      </a:endParaRPr>
                    </a:p>
                  </a:txBody>
                  <a:tcPr marL="0" marR="0" marT="0" marB="0" anchor="ctr"/>
                </a:tc>
              </a:tr>
              <a:tr h="325174">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fr-FR" sz="1400" b="0" i="0" u="none" strike="noStrike" dirty="0" smtClean="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xmlns="" val="2011757894"/>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22448F-43D9-43F7-8D21-BB3795DE1F6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253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830922483"/>
              </p:ext>
            </p:extLst>
          </p:nvPr>
        </p:nvGraphicFramePr>
        <p:xfrm>
          <a:off x="1634836" y="-25072"/>
          <a:ext cx="10432474" cy="325174"/>
        </p:xfrm>
        <a:graphic>
          <a:graphicData uri="http://schemas.openxmlformats.org/drawingml/2006/table">
            <a:tbl>
              <a:tblPr>
                <a:tableStyleId>{5C22544A-7EE6-4342-B048-85BDC9FD1C3A}</a:tableStyleId>
              </a:tblPr>
              <a:tblGrid>
                <a:gridCol w="1761381"/>
                <a:gridCol w="3423683"/>
                <a:gridCol w="3708400"/>
                <a:gridCol w="1539010"/>
              </a:tblGrid>
              <a:tr h="325174">
                <a:tc>
                  <a:txBody>
                    <a:bodyPr/>
                    <a:lstStyle/>
                    <a:p>
                      <a:pPr algn="l" fontAlgn="b"/>
                      <a:endParaRPr lang="fr-FR"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fr-FR" sz="16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fr-FR" sz="1600" b="1"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600" b="1"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0" marR="0" marT="0" marB="0" anchor="ct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xmlns="" val="325841732"/>
              </p:ext>
            </p:extLst>
          </p:nvPr>
        </p:nvGraphicFramePr>
        <p:xfrm>
          <a:off x="1645804" y="300102"/>
          <a:ext cx="10410538" cy="6480396"/>
        </p:xfrm>
        <a:graphic>
          <a:graphicData uri="http://schemas.openxmlformats.org/drawingml/2006/table">
            <a:tbl>
              <a:tblPr>
                <a:tableStyleId>{5C22544A-7EE6-4342-B048-85BDC9FD1C3A}</a:tableStyleId>
              </a:tblPr>
              <a:tblGrid>
                <a:gridCol w="3565238"/>
                <a:gridCol w="1619826"/>
                <a:gridCol w="3676074"/>
                <a:gridCol w="1549400"/>
              </a:tblGrid>
              <a:tr h="325174">
                <a:tc>
                  <a:txBody>
                    <a:bodyPr/>
                    <a:lstStyle/>
                    <a:p>
                      <a:pPr algn="l" fontAlgn="b"/>
                      <a:r>
                        <a:rPr lang="fr-FR" sz="1400" b="1" i="0" u="none" strike="noStrike" dirty="0" smtClean="0">
                          <a:effectLst/>
                          <a:latin typeface="+mn-lt"/>
                        </a:rPr>
                        <a:t>Comptes combinés</a:t>
                      </a:r>
                      <a:endParaRPr lang="fr-FR" sz="1400" b="1" i="0" u="none" strike="noStrike" dirty="0">
                        <a:solidFill>
                          <a:srgbClr val="000000"/>
                        </a:solidFill>
                        <a:effectLst/>
                        <a:latin typeface="+mn-lt"/>
                      </a:endParaRPr>
                    </a:p>
                  </a:txBody>
                  <a:tcPr marL="0" marR="0" marT="0" marB="0" anchor="ctr"/>
                </a:tc>
                <a:tc>
                  <a:txBody>
                    <a:bodyPr/>
                    <a:lstStyle/>
                    <a:p>
                      <a:pPr algn="ctr" fontAlgn="b"/>
                      <a:r>
                        <a:rPr lang="fr-FR" sz="1400" b="1" i="0" u="none" strike="noStrike" dirty="0" smtClean="0">
                          <a:effectLst/>
                          <a:latin typeface="+mn-lt"/>
                        </a:rPr>
                        <a:t>Titre XIII</a:t>
                      </a:r>
                      <a:endParaRPr lang="fr-FR" sz="1400" b="1"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1" i="0" u="none" strike="noStrike" kern="1200" dirty="0" smtClean="0">
                          <a:solidFill>
                            <a:srgbClr val="000000"/>
                          </a:solidFill>
                          <a:effectLst/>
                          <a:latin typeface="+mn-lt"/>
                          <a:ea typeface="+mn-ea"/>
                          <a:cs typeface="+mn-cs"/>
                        </a:rPr>
                        <a:t>Comptes combinés</a:t>
                      </a:r>
                      <a:endParaRPr lang="fr-FR" sz="1400" b="1" i="0" u="none" strike="noStrike" kern="1200" dirty="0">
                        <a:solidFill>
                          <a:srgbClr val="000000"/>
                        </a:solidFill>
                        <a:effectLst/>
                        <a:latin typeface="+mn-lt"/>
                        <a:ea typeface="+mn-ea"/>
                        <a:cs typeface="+mn-cs"/>
                      </a:endParaRPr>
                    </a:p>
                  </a:txBody>
                  <a:tcPr marL="0" marR="0" marT="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FR" sz="1400" b="1" i="0" u="none" strike="noStrike" dirty="0" smtClean="0">
                          <a:effectLst/>
                          <a:latin typeface="+mn-lt"/>
                        </a:rPr>
                        <a:t>Section 7 du chapitre 5 </a:t>
                      </a:r>
                      <a:endParaRPr lang="fr-FR" sz="1400" b="1" i="0" u="none" strike="noStrike" dirty="0" smtClean="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solidFill>
                            <a:srgbClr val="000000"/>
                          </a:solidFill>
                          <a:effectLst/>
                          <a:latin typeface="+mn-lt"/>
                        </a:rPr>
                        <a:t>Objectifs et définition des comptes combinés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Chapitre 1</a:t>
                      </a:r>
                      <a:endParaRPr lang="fr-FR" sz="1400" b="1" i="1"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Principe général</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A</a:t>
                      </a:r>
                      <a:endParaRPr lang="fr-FR" sz="1400" b="0" i="0"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Définition</a:t>
                      </a:r>
                    </a:p>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Elaboration des comptes combinés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B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Objectif</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r>
                        <a:rPr lang="fr-FR" sz="1400" b="0" i="0" u="none" strike="noStrike" dirty="0" smtClean="0">
                          <a:solidFill>
                            <a:srgbClr val="000000"/>
                          </a:solidFill>
                          <a:effectLst/>
                          <a:latin typeface="+mn-lt"/>
                        </a:rPr>
                        <a:t>Périmètre de combinaison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C  </a:t>
                      </a:r>
                      <a:endParaRPr lang="fr-FR" sz="1400" b="0" i="0" u="none" strike="noStrike" dirty="0">
                        <a:solidFill>
                          <a:srgbClr val="000000"/>
                        </a:solidFill>
                        <a:effectLst/>
                        <a:latin typeface="+mn-lt"/>
                      </a:endParaRPr>
                    </a:p>
                  </a:txBody>
                  <a:tcPr marL="0" marR="0" marT="0" marB="0" anchor="ctr"/>
                </a:tc>
              </a:tr>
              <a:tr h="465244">
                <a:tc>
                  <a:txBody>
                    <a:bodyPr/>
                    <a:lstStyle/>
                    <a:p>
                      <a:pPr algn="l" fontAlgn="b"/>
                      <a:r>
                        <a:rPr lang="fr-FR" sz="1400" b="1" i="1" u="none" strike="noStrike" dirty="0" smtClean="0">
                          <a:solidFill>
                            <a:srgbClr val="000000"/>
                          </a:solidFill>
                          <a:effectLst/>
                          <a:latin typeface="+mn-lt"/>
                        </a:rPr>
                        <a:t>Champ d’application et entités concernées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Chapitre 2</a:t>
                      </a:r>
                      <a:endParaRPr lang="fr-FR" sz="1400" b="1" i="1"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Critères d'établissement des comptes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D </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Champ d’application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effectLst/>
                          <a:latin typeface="+mn-lt"/>
                          <a:ea typeface="+mn-ea"/>
                          <a:cs typeface="+mn-cs"/>
                        </a:rPr>
                        <a:t>Capitaux propres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E</a:t>
                      </a:r>
                      <a:endParaRPr lang="fr-FR" sz="1400" b="0" i="0" u="none" strike="noStrike" dirty="0">
                        <a:solidFill>
                          <a:srgbClr val="000000"/>
                        </a:solidFill>
                        <a:effectLst/>
                        <a:latin typeface="+mn-lt"/>
                      </a:endParaRPr>
                    </a:p>
                  </a:txBody>
                  <a:tcPr marL="0" marR="0" marT="0" marB="0" anchor="ctr"/>
                </a:tc>
              </a:tr>
              <a:tr h="175206">
                <a:tc>
                  <a:txBody>
                    <a:bodyPr/>
                    <a:lstStyle/>
                    <a:p>
                      <a:pPr algn="l" fontAlgn="b"/>
                      <a:r>
                        <a:rPr lang="fr-FR" sz="1400" b="0" i="0" u="none" strike="noStrike" dirty="0" smtClean="0">
                          <a:solidFill>
                            <a:srgbClr val="000000"/>
                          </a:solidFill>
                          <a:effectLst/>
                          <a:latin typeface="+mn-lt"/>
                        </a:rPr>
                        <a:t>Entités</a:t>
                      </a:r>
                      <a:r>
                        <a:rPr lang="fr-FR" sz="1400" b="0" i="0" u="none" strike="noStrike" baseline="0" dirty="0" smtClean="0">
                          <a:solidFill>
                            <a:srgbClr val="000000"/>
                          </a:solidFill>
                          <a:effectLst/>
                          <a:latin typeface="+mn-lt"/>
                        </a:rPr>
                        <a:t> concernées</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u="none" strike="noStrike" dirty="0" smtClean="0">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kern="1200" dirty="0" smtClean="0">
                          <a:solidFill>
                            <a:srgbClr val="000000"/>
                          </a:solidFill>
                          <a:effectLst/>
                          <a:latin typeface="+mn-lt"/>
                          <a:ea typeface="+mn-ea"/>
                          <a:cs typeface="+mn-cs"/>
                        </a:rPr>
                        <a:t>Écarts d‘évaluation et écarts d'acquisition dans les comptes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F</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solidFill>
                            <a:srgbClr val="000000"/>
                          </a:solidFill>
                          <a:effectLst/>
                          <a:latin typeface="+mn-lt"/>
                        </a:rPr>
                        <a:t>Périmètre de combinaison</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Chapitre 3</a:t>
                      </a:r>
                      <a:endParaRPr lang="fr-FR" sz="1400" b="1" i="1" u="none" strike="noStrike" dirty="0">
                        <a:solidFill>
                          <a:srgbClr val="000000"/>
                        </a:solidFill>
                        <a:effectLst/>
                        <a:latin typeface="+mn-lt"/>
                      </a:endParaRPr>
                    </a:p>
                  </a:txBody>
                  <a:tcPr marL="0" marR="0" marT="0" marB="0" anchor="ctr"/>
                </a:tc>
                <a:tc>
                  <a:txBody>
                    <a:bodyPr/>
                    <a:lstStyle/>
                    <a:p>
                      <a:pPr algn="l" fontAlgn="b"/>
                      <a:r>
                        <a:rPr lang="fr-FR" sz="1400" b="0" i="0" u="none" strike="noStrike" kern="1200" dirty="0" smtClean="0">
                          <a:solidFill>
                            <a:srgbClr val="000000"/>
                          </a:solidFill>
                          <a:effectLst/>
                          <a:latin typeface="+mn-lt"/>
                          <a:ea typeface="+mn-ea"/>
                          <a:cs typeface="+mn-cs"/>
                        </a:rPr>
                        <a:t>Etat annexé des comptes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G</a:t>
                      </a:r>
                      <a:endParaRPr lang="fr-FR" sz="1400" b="0" i="0"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Composition de l’ensemble combiné</a:t>
                      </a: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marL="0" algn="l" defTabSz="457200" rtl="0" eaLnBrk="1" fontAlgn="b" latinLnBrk="0" hangingPunct="1"/>
                      <a:r>
                        <a:rPr lang="fr-FR" sz="1400" b="0" i="0" u="none" strike="noStrike" kern="1200" dirty="0" smtClean="0">
                          <a:solidFill>
                            <a:srgbClr val="000000"/>
                          </a:solidFill>
                          <a:effectLst/>
                          <a:latin typeface="+mn-lt"/>
                          <a:ea typeface="+mn-ea"/>
                          <a:cs typeface="+mn-cs"/>
                        </a:rPr>
                        <a:t>Rapport de gestion et contrôle des comptes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H</a:t>
                      </a:r>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Entité combinante</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1" i="1" u="none" strike="noStrike" dirty="0">
                        <a:solidFill>
                          <a:srgbClr val="000000"/>
                        </a:solidFill>
                        <a:effectLst/>
                        <a:latin typeface="+mn-lt"/>
                      </a:endParaRPr>
                    </a:p>
                  </a:txBody>
                  <a:tcPr marL="0" marR="0" marT="0" marB="0" anchor="ctr"/>
                </a:tc>
                <a:tc>
                  <a:txBody>
                    <a:bodyPr/>
                    <a:lstStyle/>
                    <a:p>
                      <a:pPr algn="ctr" fontAlgn="b"/>
                      <a:endParaRPr lang="fr-FR" sz="1400" b="1" i="1"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Contenu</a:t>
                      </a:r>
                      <a:r>
                        <a:rPr lang="fr-FR" sz="1400" b="0" i="0" u="none" strike="noStrike" baseline="0" dirty="0" smtClean="0">
                          <a:solidFill>
                            <a:srgbClr val="000000"/>
                          </a:solidFill>
                          <a:effectLst/>
                          <a:latin typeface="+mn-lt"/>
                        </a:rPr>
                        <a:t> de la convention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3</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solidFill>
                            <a:srgbClr val="000000"/>
                          </a:solidFill>
                          <a:effectLst/>
                          <a:latin typeface="+mn-lt"/>
                        </a:rPr>
                        <a:t>Règles</a:t>
                      </a:r>
                      <a:r>
                        <a:rPr lang="fr-FR" sz="1400" b="1" i="1" u="none" strike="noStrike" baseline="0" dirty="0" smtClean="0">
                          <a:solidFill>
                            <a:srgbClr val="000000"/>
                          </a:solidFill>
                          <a:effectLst/>
                          <a:latin typeface="+mn-lt"/>
                        </a:rPr>
                        <a:t> et méthodes</a:t>
                      </a:r>
                      <a:r>
                        <a:rPr lang="fr-FR" sz="1400" b="1" i="1" u="none" strike="noStrike" dirty="0" smtClean="0">
                          <a:solidFill>
                            <a:srgbClr val="000000"/>
                          </a:solidFill>
                          <a:effectLst/>
                          <a:latin typeface="+mn-lt"/>
                        </a:rPr>
                        <a:t> de combinaison</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Chapitre 4</a:t>
                      </a:r>
                      <a:endParaRPr lang="fr-FR" sz="1400" b="1" i="1"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effectLst/>
                          <a:latin typeface="+mn-lt"/>
                        </a:rPr>
                        <a:t>Règles applicables</a:t>
                      </a: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fr-FR" sz="1400" b="0" i="0" u="none" strike="noStrike" dirty="0" smtClean="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dirty="0" smtClean="0">
                          <a:solidFill>
                            <a:srgbClr val="000000"/>
                          </a:solidFill>
                          <a:effectLst/>
                          <a:latin typeface="+mn-lt"/>
                        </a:rPr>
                        <a:t>Méthodes spécifiques de la combinaison</a:t>
                      </a:r>
                      <a:endParaRPr lang="fr-FR" sz="1400" b="0" i="0" u="none" strike="noStrike" dirty="0">
                        <a:solidFill>
                          <a:srgbClr val="000000"/>
                        </a:solidFill>
                        <a:effectLst/>
                        <a:latin typeface="+mn-lt"/>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1" i="1" u="none" strike="noStrike" dirty="0" smtClean="0">
                          <a:solidFill>
                            <a:srgbClr val="000000"/>
                          </a:solidFill>
                          <a:effectLst/>
                          <a:latin typeface="+mn-lt"/>
                        </a:rPr>
                        <a:t>Présentation et contrôle des états financiers combinés</a:t>
                      </a:r>
                      <a:endParaRPr lang="fr-FR" sz="1400" b="1" i="1" u="none" strike="noStrike" dirty="0">
                        <a:solidFill>
                          <a:srgbClr val="000000"/>
                        </a:solidFill>
                        <a:effectLst/>
                        <a:latin typeface="+mn-lt"/>
                      </a:endParaRPr>
                    </a:p>
                  </a:txBody>
                  <a:tcPr marL="0" marR="0" marT="0" marB="0" anchor="ctr"/>
                </a:tc>
                <a:tc>
                  <a:txBody>
                    <a:bodyPr/>
                    <a:lstStyle/>
                    <a:p>
                      <a:pPr algn="ctr" fontAlgn="b"/>
                      <a:r>
                        <a:rPr lang="fr-FR" sz="1400" b="1" i="1" u="none" strike="noStrike" dirty="0" smtClean="0">
                          <a:solidFill>
                            <a:srgbClr val="000000"/>
                          </a:solidFill>
                          <a:effectLst/>
                          <a:latin typeface="+mn-lt"/>
                        </a:rPr>
                        <a:t>Chapitre 5</a:t>
                      </a:r>
                      <a:endParaRPr lang="fr-FR" sz="1400" b="1" i="1"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kern="1200" dirty="0" smtClean="0">
                          <a:solidFill>
                            <a:srgbClr val="000000"/>
                          </a:solidFill>
                          <a:effectLst/>
                          <a:latin typeface="+mn-lt"/>
                          <a:ea typeface="+mn-ea"/>
                          <a:cs typeface="+mn-cs"/>
                        </a:rPr>
                        <a:t>Présentation des états financiers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effectLst/>
                          <a:latin typeface="+mn-lt"/>
                        </a:rPr>
                        <a:t>Section 1</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r h="325174">
                <a:tc>
                  <a:txBody>
                    <a:bodyPr/>
                    <a:lstStyle/>
                    <a:p>
                      <a:pPr algn="l" fontAlgn="b"/>
                      <a:r>
                        <a:rPr lang="fr-FR" sz="1400" b="0" i="0" u="none" strike="noStrike" kern="1200" dirty="0" smtClean="0">
                          <a:solidFill>
                            <a:srgbClr val="000000"/>
                          </a:solidFill>
                          <a:effectLst/>
                          <a:latin typeface="+mn-lt"/>
                          <a:ea typeface="+mn-ea"/>
                          <a:cs typeface="+mn-cs"/>
                        </a:rPr>
                        <a:t>Rapport de gestion et contrôle des états financiers combinés</a:t>
                      </a:r>
                      <a:endParaRPr lang="fr-FR" sz="14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fr-FR" sz="1400" b="0" i="0" u="none" strike="noStrike" dirty="0" smtClean="0">
                          <a:solidFill>
                            <a:srgbClr val="000000"/>
                          </a:solidFill>
                          <a:effectLst/>
                          <a:latin typeface="+mn-lt"/>
                        </a:rPr>
                        <a:t>Section 2</a:t>
                      </a:r>
                      <a:endParaRPr lang="fr-FR" sz="1400" b="0" i="0" u="none" strike="noStrike" dirty="0">
                        <a:solidFill>
                          <a:srgbClr val="000000"/>
                        </a:solidFill>
                        <a:effectLst/>
                        <a:latin typeface="+mn-lt"/>
                      </a:endParaRPr>
                    </a:p>
                  </a:txBody>
                  <a:tcPr marL="0" marR="0" marT="0" marB="0" anchor="ctr"/>
                </a:tc>
                <a:tc>
                  <a:txBody>
                    <a:bodyPr/>
                    <a:lstStyle/>
                    <a:p>
                      <a:pPr algn="l" fontAlgn="b"/>
                      <a:endParaRPr lang="fr-FR" sz="1400" b="0" i="0" u="none" strike="noStrike" dirty="0">
                        <a:solidFill>
                          <a:srgbClr val="000000"/>
                        </a:solidFill>
                        <a:effectLst/>
                        <a:latin typeface="+mn-lt"/>
                      </a:endParaRPr>
                    </a:p>
                  </a:txBody>
                  <a:tcPr marL="0" marR="0" marT="0" marB="0" anchor="ctr"/>
                </a:tc>
                <a:tc>
                  <a:txBody>
                    <a:bodyPr/>
                    <a:lstStyle/>
                    <a:p>
                      <a:pPr algn="ctr" fontAlgn="b"/>
                      <a:endParaRPr lang="fr-FR" sz="1400" b="0" i="0" u="none" strike="noStrike" dirty="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xmlns="" val="306157979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Guide d’application pratique SYSCOHADA</a:t>
            </a:r>
          </a:p>
        </p:txBody>
      </p:sp>
      <p:sp>
        <p:nvSpPr>
          <p:cNvPr id="4" name="Espace réservé de la date 3"/>
          <p:cNvSpPr>
            <a:spLocks noGrp="1"/>
          </p:cNvSpPr>
          <p:nvPr>
            <p:ph type="dt" sz="half" idx="10"/>
          </p:nvPr>
        </p:nvSpPr>
        <p:spPr/>
        <p:txBody>
          <a:bodyPr/>
          <a:lstStyle/>
          <a:p>
            <a:fld id="{A3031601-A8D6-4D45-A1A1-E54402BB99E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254</a:t>
            </a:fld>
            <a:endParaRPr lang="en-US" dirty="0"/>
          </a:p>
        </p:txBody>
      </p:sp>
    </p:spTree>
    <p:extLst>
      <p:ext uri="{BB962C8B-B14F-4D97-AF65-F5344CB8AC3E}">
        <p14:creationId xmlns:p14="http://schemas.microsoft.com/office/powerpoint/2010/main" xmlns="" val="1313091148"/>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Guide d’application du SYSCOHADA/Guide d’application du SYSCOA</a:t>
            </a:r>
            <a:endParaRPr lang="fr-FR" dirty="0"/>
          </a:p>
        </p:txBody>
      </p:sp>
      <p:graphicFrame>
        <p:nvGraphicFramePr>
          <p:cNvPr id="6" name="Espace réservé du contenu 5"/>
          <p:cNvGraphicFramePr>
            <a:graphicFrameLocks noGrp="1"/>
          </p:cNvGraphicFramePr>
          <p:nvPr>
            <p:ph idx="1"/>
          </p:nvPr>
        </p:nvGraphicFramePr>
        <p:xfrm>
          <a:off x="2592925" y="1708150"/>
          <a:ext cx="8915400" cy="4765040"/>
        </p:xfrm>
        <a:graphic>
          <a:graphicData uri="http://schemas.openxmlformats.org/drawingml/2006/table">
            <a:tbl>
              <a:tblPr firstRow="1" bandRow="1">
                <a:tableStyleId>{5C22544A-7EE6-4342-B048-85BDC9FD1C3A}</a:tableStyleId>
              </a:tblPr>
              <a:tblGrid>
                <a:gridCol w="1807625"/>
                <a:gridCol w="2650075"/>
                <a:gridCol w="1525587"/>
                <a:gridCol w="2932113"/>
              </a:tblGrid>
              <a:tr h="370840">
                <a:tc gridSpan="2">
                  <a:txBody>
                    <a:bodyPr/>
                    <a:lstStyle/>
                    <a:p>
                      <a:pPr algn="ctr"/>
                      <a:r>
                        <a:rPr lang="fr-FR" dirty="0" smtClean="0"/>
                        <a:t>SYSCOHADA REVISE</a:t>
                      </a:r>
                      <a:endParaRPr lang="fr-FR" dirty="0"/>
                    </a:p>
                  </a:txBody>
                  <a:tcPr anchor="ctr"/>
                </a:tc>
                <a:tc hMerge="1">
                  <a:txBody>
                    <a:bodyPr/>
                    <a:lstStyle/>
                    <a:p>
                      <a:endParaRPr lang="fr-FR"/>
                    </a:p>
                  </a:txBody>
                  <a:tcPr/>
                </a:tc>
                <a:tc gridSpan="2">
                  <a:txBody>
                    <a:bodyPr/>
                    <a:lstStyle/>
                    <a:p>
                      <a:pPr algn="ctr"/>
                      <a:r>
                        <a:rPr lang="fr-FR" dirty="0" smtClean="0"/>
                        <a:t>SYSCOA</a:t>
                      </a:r>
                      <a:endParaRPr lang="fr-FR" dirty="0"/>
                    </a:p>
                  </a:txBody>
                  <a:tcPr/>
                </a:tc>
                <a:tc hMerge="1">
                  <a:txBody>
                    <a:bodyPr/>
                    <a:lstStyle/>
                    <a:p>
                      <a:endParaRPr lang="fr-FR" dirty="0"/>
                    </a:p>
                  </a:txBody>
                  <a:tcPr/>
                </a:tc>
              </a:tr>
              <a:tr h="370840">
                <a:tc gridSpan="2">
                  <a:txBody>
                    <a:bodyPr/>
                    <a:lstStyle/>
                    <a:p>
                      <a:r>
                        <a:rPr lang="fr-FR" dirty="0" smtClean="0"/>
                        <a:t>Réaménagée,</a:t>
                      </a:r>
                      <a:r>
                        <a:rPr lang="fr-FR" baseline="0" dirty="0" smtClean="0"/>
                        <a:t> déplacée vers le PCGO – cadre conceptuel – voir diapo suivante</a:t>
                      </a:r>
                      <a:endParaRPr lang="fr-FR" dirty="0"/>
                    </a:p>
                  </a:txBody>
                  <a:tcPr/>
                </a:tc>
                <a:tc hMerge="1">
                  <a:txBody>
                    <a:bodyPr/>
                    <a:lstStyle/>
                    <a:p>
                      <a:endParaRPr lang="fr-FR"/>
                    </a:p>
                  </a:txBody>
                  <a:tcPr/>
                </a:tc>
                <a:tc>
                  <a:txBody>
                    <a:bodyPr/>
                    <a:lstStyle/>
                    <a:p>
                      <a:r>
                        <a:rPr lang="fr-FR" dirty="0" smtClean="0"/>
                        <a:t>1</a:t>
                      </a:r>
                      <a:r>
                        <a:rPr lang="fr-FR" baseline="30000" dirty="0" smtClean="0"/>
                        <a:t>ère</a:t>
                      </a:r>
                      <a:r>
                        <a:rPr lang="fr-FR" dirty="0" smtClean="0"/>
                        <a:t>  partie</a:t>
                      </a:r>
                      <a:endParaRPr lang="fr-FR" dirty="0"/>
                    </a:p>
                  </a:txBody>
                  <a:tcPr/>
                </a:tc>
                <a:tc>
                  <a:txBody>
                    <a:bodyPr/>
                    <a:lstStyle/>
                    <a:p>
                      <a:r>
                        <a:rPr lang="fr-FR" dirty="0" smtClean="0"/>
                        <a:t>Présentation générale</a:t>
                      </a:r>
                      <a:r>
                        <a:rPr lang="fr-FR" baseline="0" dirty="0" smtClean="0"/>
                        <a:t> du SYSCOA</a:t>
                      </a:r>
                      <a:endParaRPr lang="fr-FR" dirty="0"/>
                    </a:p>
                  </a:txBody>
                  <a:tcPr/>
                </a:tc>
              </a:tr>
              <a:tr h="370840">
                <a:tc>
                  <a:txBody>
                    <a:bodyPr/>
                    <a:lstStyle/>
                    <a:p>
                      <a:r>
                        <a:rPr lang="fr-FR" dirty="0" smtClean="0"/>
                        <a:t>1</a:t>
                      </a:r>
                      <a:r>
                        <a:rPr lang="fr-FR" baseline="30000" dirty="0" smtClean="0"/>
                        <a:t>ère</a:t>
                      </a:r>
                      <a:r>
                        <a:rPr lang="fr-FR" dirty="0" smtClean="0"/>
                        <a:t> partie</a:t>
                      </a:r>
                      <a:endParaRPr lang="fr-FR" dirty="0"/>
                    </a:p>
                  </a:txBody>
                  <a:tcPr/>
                </a:tc>
                <a:tc>
                  <a:txBody>
                    <a:bodyPr/>
                    <a:lstStyle/>
                    <a:p>
                      <a:r>
                        <a:rPr lang="fr-FR" dirty="0" smtClean="0"/>
                        <a:t>Opérations courantes</a:t>
                      </a:r>
                      <a:endParaRPr lang="fr-FR" dirty="0"/>
                    </a:p>
                  </a:txBody>
                  <a:tcPr/>
                </a:tc>
                <a:tc>
                  <a:txBody>
                    <a:bodyPr/>
                    <a:lstStyle/>
                    <a:p>
                      <a:r>
                        <a:rPr lang="fr-FR" dirty="0" smtClean="0"/>
                        <a:t>2</a:t>
                      </a:r>
                      <a:r>
                        <a:rPr lang="fr-FR" baseline="30000" dirty="0" smtClean="0"/>
                        <a:t>ème</a:t>
                      </a:r>
                      <a:r>
                        <a:rPr lang="fr-FR" dirty="0" smtClean="0"/>
                        <a:t> partie</a:t>
                      </a:r>
                      <a:endParaRPr lang="fr-FR" dirty="0"/>
                    </a:p>
                  </a:txBody>
                  <a:tcPr/>
                </a:tc>
                <a:tc>
                  <a:txBody>
                    <a:bodyPr/>
                    <a:lstStyle/>
                    <a:p>
                      <a:r>
                        <a:rPr lang="fr-FR" dirty="0" smtClean="0"/>
                        <a:t>Opérations courantes</a:t>
                      </a:r>
                      <a:endParaRPr lang="fr-FR" dirty="0"/>
                    </a:p>
                  </a:txBody>
                  <a:tcPr/>
                </a:tc>
              </a:tr>
              <a:tr h="370840">
                <a:tc>
                  <a:txBody>
                    <a:bodyPr/>
                    <a:lstStyle/>
                    <a:p>
                      <a:r>
                        <a:rPr lang="fr-FR" dirty="0" smtClean="0"/>
                        <a:t>2</a:t>
                      </a:r>
                      <a:r>
                        <a:rPr lang="fr-FR" baseline="30000" dirty="0" smtClean="0"/>
                        <a:t>ème</a:t>
                      </a:r>
                      <a:r>
                        <a:rPr lang="fr-FR" dirty="0" smtClean="0"/>
                        <a:t> partie</a:t>
                      </a:r>
                      <a:endParaRPr lang="fr-FR" dirty="0"/>
                    </a:p>
                  </a:txBody>
                  <a:tcPr/>
                </a:tc>
                <a:tc>
                  <a:txBody>
                    <a:bodyPr/>
                    <a:lstStyle/>
                    <a:p>
                      <a:r>
                        <a:rPr lang="fr-FR" dirty="0" smtClean="0"/>
                        <a:t>Opérations spécifiques</a:t>
                      </a:r>
                    </a:p>
                    <a:p>
                      <a:r>
                        <a:rPr lang="fr-FR" dirty="0" smtClean="0"/>
                        <a:t>( 41 chapitres) </a:t>
                      </a:r>
                    </a:p>
                  </a:txBody>
                  <a:tcPr/>
                </a:tc>
                <a:tc>
                  <a:txBody>
                    <a:bodyPr/>
                    <a:lstStyle/>
                    <a:p>
                      <a:r>
                        <a:rPr lang="fr-FR" dirty="0" smtClean="0"/>
                        <a:t>3</a:t>
                      </a:r>
                      <a:r>
                        <a:rPr lang="fr-FR" baseline="30000" dirty="0" smtClean="0"/>
                        <a:t>ème</a:t>
                      </a:r>
                      <a:r>
                        <a:rPr lang="fr-FR" dirty="0" smtClean="0"/>
                        <a:t> partie</a:t>
                      </a:r>
                      <a:endParaRPr lang="fr-FR" dirty="0"/>
                    </a:p>
                  </a:txBody>
                  <a:tcPr/>
                </a:tc>
                <a:tc>
                  <a:txBody>
                    <a:bodyPr/>
                    <a:lstStyle/>
                    <a:p>
                      <a:r>
                        <a:rPr lang="fr-FR" dirty="0" smtClean="0"/>
                        <a:t>Opérations et problèmes spécifiques</a:t>
                      </a:r>
                    </a:p>
                    <a:p>
                      <a:r>
                        <a:rPr lang="fr-FR" dirty="0" smtClean="0"/>
                        <a:t>(22 chapitres)</a:t>
                      </a:r>
                      <a:endParaRPr lang="fr-FR" dirty="0"/>
                    </a:p>
                  </a:txBody>
                  <a:tcPr/>
                </a:tc>
              </a:tr>
              <a:tr h="370840">
                <a:tc>
                  <a:txBody>
                    <a:bodyPr/>
                    <a:lstStyle/>
                    <a:p>
                      <a:r>
                        <a:rPr lang="fr-FR" dirty="0" smtClean="0"/>
                        <a:t>3</a:t>
                      </a:r>
                      <a:r>
                        <a:rPr lang="fr-FR" baseline="30000" dirty="0" smtClean="0"/>
                        <a:t>ème</a:t>
                      </a:r>
                      <a:r>
                        <a:rPr lang="fr-FR" dirty="0" smtClean="0"/>
                        <a:t> partie</a:t>
                      </a:r>
                      <a:endParaRPr lang="fr-FR" dirty="0"/>
                    </a:p>
                  </a:txBody>
                  <a:tcPr/>
                </a:tc>
                <a:tc>
                  <a:txBody>
                    <a:bodyPr/>
                    <a:lstStyle/>
                    <a:p>
                      <a:r>
                        <a:rPr lang="fr-FR" dirty="0" smtClean="0"/>
                        <a:t>Présentation des états financiers annuels</a:t>
                      </a:r>
                      <a:endParaRPr lang="fr-FR" dirty="0"/>
                    </a:p>
                  </a:txBody>
                  <a:tcPr/>
                </a:tc>
                <a:tc>
                  <a:txBody>
                    <a:bodyPr/>
                    <a:lstStyle/>
                    <a:p>
                      <a:r>
                        <a:rPr lang="fr-FR" dirty="0" smtClean="0"/>
                        <a:t>4</a:t>
                      </a:r>
                      <a:r>
                        <a:rPr lang="fr-FR" baseline="30000" dirty="0" smtClean="0"/>
                        <a:t>ème</a:t>
                      </a:r>
                      <a:r>
                        <a:rPr lang="fr-FR" dirty="0" smtClean="0"/>
                        <a:t> partie</a:t>
                      </a:r>
                      <a:endParaRPr lang="fr-FR" dirty="0"/>
                    </a:p>
                  </a:txBody>
                  <a:tcPr/>
                </a:tc>
                <a:tc>
                  <a:txBody>
                    <a:bodyPr/>
                    <a:lstStyle/>
                    <a:p>
                      <a:r>
                        <a:rPr lang="fr-FR" dirty="0" smtClean="0"/>
                        <a:t>Etat annexé</a:t>
                      </a:r>
                      <a:endParaRPr lang="fr-FR" dirty="0"/>
                    </a:p>
                  </a:txBody>
                  <a:tcPr/>
                </a:tc>
              </a:tr>
              <a:tr h="370840">
                <a:tc>
                  <a:txBody>
                    <a:bodyPr/>
                    <a:lstStyle/>
                    <a:p>
                      <a:r>
                        <a:rPr lang="fr-FR" dirty="0" smtClean="0"/>
                        <a:t>4</a:t>
                      </a:r>
                      <a:r>
                        <a:rPr lang="fr-FR" baseline="30000" dirty="0" smtClean="0"/>
                        <a:t>ème</a:t>
                      </a:r>
                      <a:r>
                        <a:rPr lang="fr-FR" dirty="0" smtClean="0"/>
                        <a:t> partie</a:t>
                      </a:r>
                      <a:endParaRPr lang="fr-FR" dirty="0"/>
                    </a:p>
                  </a:txBody>
                  <a:tcPr/>
                </a:tc>
                <a:tc>
                  <a:txBody>
                    <a:bodyPr/>
                    <a:lstStyle/>
                    <a:p>
                      <a:r>
                        <a:rPr lang="fr-FR" dirty="0" smtClean="0"/>
                        <a:t>Comptes consolidés</a:t>
                      </a:r>
                      <a:r>
                        <a:rPr lang="fr-FR" baseline="0" dirty="0" smtClean="0"/>
                        <a:t> et comptes combinés</a:t>
                      </a:r>
                      <a:endParaRPr lang="fr-FR" dirty="0"/>
                    </a:p>
                  </a:txBody>
                  <a:tcPr/>
                </a:tc>
                <a:tc>
                  <a:txBody>
                    <a:bodyPr/>
                    <a:lstStyle/>
                    <a:p>
                      <a:r>
                        <a:rPr lang="fr-FR" dirty="0" smtClean="0"/>
                        <a:t>5</a:t>
                      </a:r>
                      <a:r>
                        <a:rPr lang="fr-FR" baseline="30000" dirty="0" smtClean="0"/>
                        <a:t>ème</a:t>
                      </a:r>
                      <a:r>
                        <a:rPr lang="fr-FR" dirty="0" smtClean="0"/>
                        <a:t> partie</a:t>
                      </a:r>
                      <a:endParaRPr lang="fr-FR" dirty="0"/>
                    </a:p>
                  </a:txBody>
                  <a:tcPr/>
                </a:tc>
                <a:tc>
                  <a:txBody>
                    <a:bodyPr/>
                    <a:lstStyle/>
                    <a:p>
                      <a:r>
                        <a:rPr lang="fr-FR" dirty="0" smtClean="0"/>
                        <a:t>Consolidation</a:t>
                      </a:r>
                      <a:endParaRPr lang="fr-FR" dirty="0"/>
                    </a:p>
                  </a:txBody>
                  <a:tcPr/>
                </a:tc>
              </a:tr>
              <a:tr h="370840">
                <a:tc>
                  <a:txBody>
                    <a:bodyPr/>
                    <a:lstStyle/>
                    <a:p>
                      <a:r>
                        <a:rPr lang="fr-FR" dirty="0" smtClean="0"/>
                        <a:t>Titre V cadre conceptuel – Chapitre IV</a:t>
                      </a:r>
                      <a:endParaRPr lang="fr-FR" dirty="0"/>
                    </a:p>
                  </a:txBody>
                  <a:tcPr/>
                </a:tc>
                <a:tc>
                  <a:txBody>
                    <a:bodyPr/>
                    <a:lstStyle/>
                    <a:p>
                      <a:r>
                        <a:rPr lang="fr-FR" dirty="0" smtClean="0"/>
                        <a:t>Définitions et structure des états financiers</a:t>
                      </a:r>
                      <a:endParaRPr lang="fr-FR" dirty="0"/>
                    </a:p>
                  </a:txBody>
                  <a:tcPr/>
                </a:tc>
                <a:tc>
                  <a:txBody>
                    <a:bodyPr/>
                    <a:lstStyle/>
                    <a:p>
                      <a:r>
                        <a:rPr lang="fr-FR" dirty="0" smtClean="0"/>
                        <a:t>6</a:t>
                      </a:r>
                      <a:r>
                        <a:rPr lang="fr-FR" baseline="30000" dirty="0" smtClean="0"/>
                        <a:t>ème</a:t>
                      </a:r>
                      <a:r>
                        <a:rPr lang="fr-FR" dirty="0" smtClean="0"/>
                        <a:t> partie</a:t>
                      </a:r>
                      <a:endParaRPr lang="fr-FR" dirty="0"/>
                    </a:p>
                  </a:txBody>
                  <a:tcPr/>
                </a:tc>
                <a:tc>
                  <a:txBody>
                    <a:bodyPr/>
                    <a:lstStyle/>
                    <a:p>
                      <a:r>
                        <a:rPr lang="fr-FR" dirty="0" smtClean="0"/>
                        <a:t>Analyse financière</a:t>
                      </a:r>
                      <a:endParaRPr lang="fr-FR" dirty="0"/>
                    </a:p>
                  </a:txBody>
                  <a:tcPr/>
                </a:tc>
              </a:tr>
            </a:tbl>
          </a:graphicData>
        </a:graphic>
      </p:graphicFrame>
      <p:sp>
        <p:nvSpPr>
          <p:cNvPr id="4" name="Espace réservé de la date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255</a:t>
            </a:fld>
            <a:endParaRPr lang="en-US" dirty="0"/>
          </a:p>
        </p:txBody>
      </p:sp>
    </p:spTree>
    <p:extLst>
      <p:ext uri="{BB962C8B-B14F-4D97-AF65-F5344CB8AC3E}">
        <p14:creationId xmlns:p14="http://schemas.microsoft.com/office/powerpoint/2010/main" xmlns="" val="2810465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Guide d’application du SYSCOHADA/Guide d’application du SYSCOA</a:t>
            </a:r>
            <a:endParaRPr lang="fr-FR" dirty="0"/>
          </a:p>
        </p:txBody>
      </p:sp>
      <p:graphicFrame>
        <p:nvGraphicFramePr>
          <p:cNvPr id="6" name="Espace réservé du contenu 5"/>
          <p:cNvGraphicFramePr>
            <a:graphicFrameLocks noGrp="1"/>
          </p:cNvGraphicFramePr>
          <p:nvPr>
            <p:ph idx="1"/>
          </p:nvPr>
        </p:nvGraphicFramePr>
        <p:xfrm>
          <a:off x="2592925" y="1708150"/>
          <a:ext cx="8915400" cy="4942840"/>
        </p:xfrm>
        <a:graphic>
          <a:graphicData uri="http://schemas.openxmlformats.org/drawingml/2006/table">
            <a:tbl>
              <a:tblPr firstRow="1" bandRow="1">
                <a:tableStyleId>{5C22544A-7EE6-4342-B048-85BDC9FD1C3A}</a:tableStyleId>
              </a:tblPr>
              <a:tblGrid>
                <a:gridCol w="4457700"/>
                <a:gridCol w="1525587"/>
                <a:gridCol w="2932113"/>
              </a:tblGrid>
              <a:tr h="370840">
                <a:tc>
                  <a:txBody>
                    <a:bodyPr/>
                    <a:lstStyle/>
                    <a:p>
                      <a:pPr algn="ctr"/>
                      <a:r>
                        <a:rPr lang="fr-FR" dirty="0" smtClean="0"/>
                        <a:t>SYSCOHADA REVISE</a:t>
                      </a:r>
                      <a:endParaRPr lang="fr-FR" dirty="0"/>
                    </a:p>
                  </a:txBody>
                  <a:tcPr anchor="ctr"/>
                </a:tc>
                <a:tc gridSpan="2">
                  <a:txBody>
                    <a:bodyPr/>
                    <a:lstStyle/>
                    <a:p>
                      <a:pPr algn="ctr"/>
                      <a:r>
                        <a:rPr lang="fr-FR" dirty="0" smtClean="0"/>
                        <a:t>SYSCOA</a:t>
                      </a:r>
                      <a:endParaRPr lang="fr-FR" dirty="0"/>
                    </a:p>
                  </a:txBody>
                  <a:tcPr/>
                </a:tc>
                <a:tc hMerge="1">
                  <a:txBody>
                    <a:bodyPr/>
                    <a:lstStyle/>
                    <a:p>
                      <a:endParaRPr lang="fr-FR" dirty="0"/>
                    </a:p>
                  </a:txBody>
                  <a:tcPr/>
                </a:tc>
              </a:tr>
              <a:tr h="370840">
                <a:tc>
                  <a:txBody>
                    <a:bodyPr/>
                    <a:lstStyle/>
                    <a:p>
                      <a:pPr algn="ctr"/>
                      <a:r>
                        <a:rPr lang="fr-FR" dirty="0" smtClean="0"/>
                        <a:t>Supprimé</a:t>
                      </a:r>
                      <a:endParaRPr lang="fr-FR" dirty="0"/>
                    </a:p>
                  </a:txBody>
                  <a:tcPr anchor="ctr"/>
                </a:tc>
                <a:tc>
                  <a:txBody>
                    <a:bodyPr/>
                    <a:lstStyle/>
                    <a:p>
                      <a:r>
                        <a:rPr lang="fr-FR" dirty="0" smtClean="0"/>
                        <a:t>7</a:t>
                      </a:r>
                      <a:r>
                        <a:rPr lang="fr-FR" baseline="30000" dirty="0" smtClean="0"/>
                        <a:t>ème</a:t>
                      </a:r>
                      <a:r>
                        <a:rPr lang="fr-FR" dirty="0" smtClean="0"/>
                        <a:t> partie</a:t>
                      </a:r>
                      <a:endParaRPr lang="fr-FR" dirty="0"/>
                    </a:p>
                  </a:txBody>
                  <a:tcPr/>
                </a:tc>
                <a:tc>
                  <a:txBody>
                    <a:bodyPr/>
                    <a:lstStyle/>
                    <a:p>
                      <a:r>
                        <a:rPr lang="fr-FR" dirty="0" smtClean="0"/>
                        <a:t>Comptabilité analytique de gestion</a:t>
                      </a:r>
                      <a:endParaRPr lang="fr-FR" dirty="0"/>
                    </a:p>
                  </a:txBody>
                  <a:tcPr/>
                </a:tc>
              </a:tr>
              <a:tr h="370840">
                <a:tc>
                  <a:txBody>
                    <a:bodyPr/>
                    <a:lstStyle/>
                    <a:p>
                      <a:r>
                        <a:rPr lang="fr-FR" dirty="0" smtClean="0"/>
                        <a:t>Supprimé. Maintenu uniquement dans le PCGO – Titre X – Présentation des états financiers</a:t>
                      </a:r>
                      <a:r>
                        <a:rPr lang="fr-FR" baseline="0" dirty="0" smtClean="0"/>
                        <a:t> annuels du système minimal de trésorerie (SMT) </a:t>
                      </a:r>
                    </a:p>
                    <a:p>
                      <a:r>
                        <a:rPr lang="fr-FR" baseline="0" dirty="0" smtClean="0"/>
                        <a:t>Recul par rapport au SYSCOA révisé :</a:t>
                      </a:r>
                    </a:p>
                    <a:p>
                      <a:pPr marL="285750" indent="-285750">
                        <a:buFont typeface="Arial" panose="020B0604020202020204" pitchFamily="34" charset="0"/>
                        <a:buChar char="•"/>
                      </a:pPr>
                      <a:r>
                        <a:rPr lang="fr-FR" baseline="0" dirty="0" smtClean="0"/>
                        <a:t>Pas de codification des rubriques du bilan et du compte de résultat</a:t>
                      </a:r>
                    </a:p>
                    <a:p>
                      <a:pPr marL="285750" indent="-285750">
                        <a:buFont typeface="Arial" panose="020B0604020202020204" pitchFamily="34" charset="0"/>
                        <a:buChar char="•"/>
                      </a:pPr>
                      <a:r>
                        <a:rPr lang="fr-FR" baseline="0" dirty="0" smtClean="0"/>
                        <a:t>Pas de table de correspondance pour le SMT</a:t>
                      </a:r>
                    </a:p>
                    <a:p>
                      <a:pPr marL="0" indent="0">
                        <a:buFont typeface="Arial" panose="020B0604020202020204" pitchFamily="34" charset="0"/>
                        <a:buNone/>
                      </a:pPr>
                      <a:r>
                        <a:rPr lang="fr-FR" baseline="0" dirty="0" smtClean="0"/>
                        <a:t>Suppression du tableau de variation de l’avoir net</a:t>
                      </a:r>
                    </a:p>
                    <a:p>
                      <a:pPr marL="0" indent="0">
                        <a:buFont typeface="Arial" panose="020B0604020202020204" pitchFamily="34" charset="0"/>
                        <a:buNone/>
                      </a:pPr>
                      <a:r>
                        <a:rPr lang="fr-FR" baseline="0" dirty="0" smtClean="0"/>
                        <a:t>Suppression significative des pages consacrées au fonctionnement du SMT</a:t>
                      </a:r>
                      <a:endParaRPr lang="fr-FR" dirty="0"/>
                    </a:p>
                  </a:txBody>
                  <a:tcPr/>
                </a:tc>
                <a:tc>
                  <a:txBody>
                    <a:bodyPr/>
                    <a:lstStyle/>
                    <a:p>
                      <a:r>
                        <a:rPr lang="fr-FR" dirty="0" smtClean="0"/>
                        <a:t>8</a:t>
                      </a:r>
                      <a:r>
                        <a:rPr lang="fr-FR" baseline="30000" dirty="0" smtClean="0"/>
                        <a:t>ème</a:t>
                      </a:r>
                      <a:r>
                        <a:rPr lang="fr-FR" dirty="0" smtClean="0"/>
                        <a:t> partie</a:t>
                      </a:r>
                      <a:endParaRPr lang="fr-FR" dirty="0"/>
                    </a:p>
                  </a:txBody>
                  <a:tcPr/>
                </a:tc>
                <a:tc>
                  <a:txBody>
                    <a:bodyPr/>
                    <a:lstStyle/>
                    <a:p>
                      <a:r>
                        <a:rPr lang="fr-FR" dirty="0" smtClean="0"/>
                        <a:t>Système minimal de trésorerie</a:t>
                      </a:r>
                      <a:endParaRPr lang="fr-FR" dirty="0"/>
                    </a:p>
                  </a:txBody>
                  <a:tcPr/>
                </a:tc>
              </a:tr>
            </a:tbl>
          </a:graphicData>
        </a:graphic>
      </p:graphicFrame>
      <p:sp>
        <p:nvSpPr>
          <p:cNvPr id="4" name="Espace réservé de la date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256</a:t>
            </a:fld>
            <a:endParaRPr lang="en-US" dirty="0"/>
          </a:p>
        </p:txBody>
      </p:sp>
    </p:spTree>
    <p:extLst>
      <p:ext uri="{BB962C8B-B14F-4D97-AF65-F5344CB8AC3E}">
        <p14:creationId xmlns:p14="http://schemas.microsoft.com/office/powerpoint/2010/main" xmlns="" val="110773767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Guide d’application du SYSCOHADA/Guide d’application du SYSCOA</a:t>
            </a:r>
            <a:endParaRPr lang="fr-FR" dirty="0"/>
          </a:p>
        </p:txBody>
      </p:sp>
      <p:graphicFrame>
        <p:nvGraphicFramePr>
          <p:cNvPr id="6" name="Espace réservé du contenu 5"/>
          <p:cNvGraphicFramePr>
            <a:graphicFrameLocks noGrp="1"/>
          </p:cNvGraphicFramePr>
          <p:nvPr>
            <p:ph idx="1"/>
          </p:nvPr>
        </p:nvGraphicFramePr>
        <p:xfrm>
          <a:off x="2592925" y="1708150"/>
          <a:ext cx="8915400" cy="4668520"/>
        </p:xfrm>
        <a:graphic>
          <a:graphicData uri="http://schemas.openxmlformats.org/drawingml/2006/table">
            <a:tbl>
              <a:tblPr firstRow="1" bandRow="1">
                <a:tableStyleId>{5C22544A-7EE6-4342-B048-85BDC9FD1C3A}</a:tableStyleId>
              </a:tblPr>
              <a:tblGrid>
                <a:gridCol w="5741450"/>
                <a:gridCol w="1257300"/>
                <a:gridCol w="1916650"/>
              </a:tblGrid>
              <a:tr h="370840">
                <a:tc>
                  <a:txBody>
                    <a:bodyPr/>
                    <a:lstStyle/>
                    <a:p>
                      <a:pPr algn="ctr"/>
                      <a:r>
                        <a:rPr lang="fr-FR" dirty="0" smtClean="0"/>
                        <a:t>SYSCOHADA REVISE</a:t>
                      </a:r>
                      <a:endParaRPr lang="fr-FR" dirty="0"/>
                    </a:p>
                  </a:txBody>
                  <a:tcPr/>
                </a:tc>
                <a:tc gridSpan="2">
                  <a:txBody>
                    <a:bodyPr/>
                    <a:lstStyle/>
                    <a:p>
                      <a:pPr algn="ctr"/>
                      <a:r>
                        <a:rPr lang="fr-FR" dirty="0" smtClean="0"/>
                        <a:t>SYSCOA</a:t>
                      </a:r>
                      <a:endParaRPr lang="fr-FR" dirty="0"/>
                    </a:p>
                  </a:txBody>
                  <a:tcPr/>
                </a:tc>
                <a:tc hMerge="1">
                  <a:txBody>
                    <a:bodyPr/>
                    <a:lstStyle/>
                    <a:p>
                      <a:endParaRPr lang="fr-FR" dirty="0"/>
                    </a:p>
                  </a:txBody>
                  <a:tcPr/>
                </a:tc>
              </a:tr>
              <a:tr h="370840">
                <a:tc>
                  <a:txBody>
                    <a:bodyPr/>
                    <a:lstStyle/>
                    <a:p>
                      <a:pPr marL="0" indent="0">
                        <a:buFont typeface="Arial" panose="020B0604020202020204" pitchFamily="34" charset="0"/>
                        <a:buNone/>
                      </a:pPr>
                      <a:r>
                        <a:rPr lang="fr-FR" baseline="0" dirty="0" smtClean="0"/>
                        <a:t>Il serait bon de :</a:t>
                      </a:r>
                    </a:p>
                    <a:p>
                      <a:pPr marL="285750" indent="-285750">
                        <a:buFont typeface="Arial" panose="020B0604020202020204" pitchFamily="34" charset="0"/>
                        <a:buChar char="•"/>
                      </a:pPr>
                      <a:r>
                        <a:rPr lang="fr-FR" baseline="0" dirty="0" smtClean="0"/>
                        <a:t> continuer à se référer au SYSCOA/SYSCOHADA </a:t>
                      </a:r>
                    </a:p>
                    <a:p>
                      <a:pPr marL="742950" lvl="1" indent="-285750">
                        <a:buFont typeface="Wingdings" panose="05000000000000000000" pitchFamily="2" charset="2"/>
                        <a:buChar char="§"/>
                      </a:pPr>
                      <a:r>
                        <a:rPr lang="fr-FR" baseline="0" dirty="0" smtClean="0"/>
                        <a:t>dans les parties « chapitre 9 - SMT »</a:t>
                      </a:r>
                    </a:p>
                    <a:p>
                      <a:pPr marL="742950" lvl="1" indent="-285750">
                        <a:buFont typeface="Wingdings" panose="05000000000000000000" pitchFamily="2" charset="2"/>
                        <a:buChar char="§"/>
                      </a:pPr>
                      <a:r>
                        <a:rPr lang="fr-FR" baseline="0" dirty="0" smtClean="0"/>
                        <a:t>8</a:t>
                      </a:r>
                      <a:r>
                        <a:rPr lang="fr-FR" baseline="30000" dirty="0" smtClean="0"/>
                        <a:t>ème</a:t>
                      </a:r>
                      <a:r>
                        <a:rPr lang="fr-FR" baseline="0" dirty="0" smtClean="0"/>
                        <a:t> partie du guide d’application – SMT </a:t>
                      </a:r>
                    </a:p>
                    <a:p>
                      <a:pPr marL="0" indent="0">
                        <a:buFont typeface="Arial" panose="020B0604020202020204" pitchFamily="34" charset="0"/>
                        <a:buNone/>
                      </a:pPr>
                      <a:r>
                        <a:rPr lang="fr-FR" baseline="0" dirty="0" smtClean="0"/>
                        <a:t>Pour les parties qui ne sont pas contraires aux dispositions du SYSCOHADA REVISE</a:t>
                      </a:r>
                    </a:p>
                    <a:p>
                      <a:pPr marL="285750" indent="-285750">
                        <a:buFont typeface="Arial" panose="020B0604020202020204" pitchFamily="34" charset="0"/>
                        <a:buChar char="•"/>
                      </a:pPr>
                      <a:r>
                        <a:rPr lang="fr-FR" baseline="0" dirty="0" smtClean="0"/>
                        <a:t>Se référer au SYSCOA révisé pour faire une codification des états financiers du SMT et concevoir une table de correspondance (postes-comptes)</a:t>
                      </a:r>
                    </a:p>
                    <a:p>
                      <a:endParaRPr lang="fr-FR" dirty="0"/>
                    </a:p>
                  </a:txBody>
                  <a:tcPr/>
                </a:tc>
                <a:tc>
                  <a:txBody>
                    <a:bodyPr/>
                    <a:lstStyle/>
                    <a:p>
                      <a:r>
                        <a:rPr lang="fr-FR" dirty="0" smtClean="0"/>
                        <a:t>8</a:t>
                      </a:r>
                      <a:r>
                        <a:rPr lang="fr-FR" baseline="30000" dirty="0" smtClean="0"/>
                        <a:t>ème</a:t>
                      </a:r>
                      <a:r>
                        <a:rPr lang="fr-FR" dirty="0" smtClean="0"/>
                        <a:t> partie</a:t>
                      </a:r>
                      <a:endParaRPr lang="fr-FR" dirty="0"/>
                    </a:p>
                  </a:txBody>
                  <a:tcPr/>
                </a:tc>
                <a:tc>
                  <a:txBody>
                    <a:bodyPr/>
                    <a:lstStyle/>
                    <a:p>
                      <a:r>
                        <a:rPr lang="fr-FR" dirty="0" smtClean="0"/>
                        <a:t>Système minimal de trésorerie</a:t>
                      </a:r>
                      <a:endParaRPr lang="fr-FR" dirty="0"/>
                    </a:p>
                  </a:txBody>
                  <a:tcPr/>
                </a:tc>
              </a:tr>
              <a:tr h="370840">
                <a:tc>
                  <a:txBody>
                    <a:bodyPr/>
                    <a:lstStyle/>
                    <a:p>
                      <a:pPr algn="ctr"/>
                      <a:r>
                        <a:rPr lang="fr-FR" dirty="0" smtClean="0"/>
                        <a:t>Supprimé</a:t>
                      </a:r>
                      <a:endParaRPr lang="fr-FR" dirty="0"/>
                    </a:p>
                  </a:txBody>
                  <a:tcPr anchor="ctr"/>
                </a:tc>
                <a:tc>
                  <a:txBody>
                    <a:bodyPr/>
                    <a:lstStyle/>
                    <a:p>
                      <a:endParaRPr lang="fr-FR"/>
                    </a:p>
                  </a:txBody>
                  <a:tcPr/>
                </a:tc>
                <a:tc>
                  <a:txBody>
                    <a:bodyPr/>
                    <a:lstStyle/>
                    <a:p>
                      <a:r>
                        <a:rPr lang="fr-FR" dirty="0" smtClean="0"/>
                        <a:t>Table des principaux sigles</a:t>
                      </a:r>
                      <a:r>
                        <a:rPr lang="fr-FR" baseline="0" dirty="0" smtClean="0"/>
                        <a:t> utilisés</a:t>
                      </a:r>
                      <a:endParaRPr lang="fr-FR" dirty="0"/>
                    </a:p>
                  </a:txBody>
                  <a:tcPr/>
                </a:tc>
              </a:tr>
            </a:tbl>
          </a:graphicData>
        </a:graphic>
      </p:graphicFrame>
      <p:sp>
        <p:nvSpPr>
          <p:cNvPr id="4" name="Espace réservé de la date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257</a:t>
            </a:fld>
            <a:endParaRPr lang="en-US" dirty="0"/>
          </a:p>
        </p:txBody>
      </p:sp>
    </p:spTree>
    <p:extLst>
      <p:ext uri="{BB962C8B-B14F-4D97-AF65-F5344CB8AC3E}">
        <p14:creationId xmlns:p14="http://schemas.microsoft.com/office/powerpoint/2010/main" xmlns="" val="93909055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Guide d’application du SYSCOHADA/Guide d’application du SYSCOA</a:t>
            </a:r>
            <a:endParaRPr lang="fr-FR" dirty="0"/>
          </a:p>
        </p:txBody>
      </p:sp>
      <p:graphicFrame>
        <p:nvGraphicFramePr>
          <p:cNvPr id="6" name="Espace réservé du contenu 5"/>
          <p:cNvGraphicFramePr>
            <a:graphicFrameLocks noGrp="1"/>
          </p:cNvGraphicFramePr>
          <p:nvPr>
            <p:ph idx="1"/>
          </p:nvPr>
        </p:nvGraphicFramePr>
        <p:xfrm>
          <a:off x="2589212" y="2308225"/>
          <a:ext cx="8915400" cy="2839720"/>
        </p:xfrm>
        <a:graphic>
          <a:graphicData uri="http://schemas.openxmlformats.org/drawingml/2006/table">
            <a:tbl>
              <a:tblPr firstRow="1" bandRow="1">
                <a:tableStyleId>{5C22544A-7EE6-4342-B048-85BDC9FD1C3A}</a:tableStyleId>
              </a:tblPr>
              <a:tblGrid>
                <a:gridCol w="2228850"/>
                <a:gridCol w="2228850"/>
                <a:gridCol w="1525587"/>
                <a:gridCol w="2932113"/>
              </a:tblGrid>
              <a:tr h="370840">
                <a:tc gridSpan="2">
                  <a:txBody>
                    <a:bodyPr/>
                    <a:lstStyle/>
                    <a:p>
                      <a:pPr algn="ctr"/>
                      <a:r>
                        <a:rPr lang="fr-FR" dirty="0" smtClean="0"/>
                        <a:t>SYSCOHADA REVISE</a:t>
                      </a:r>
                      <a:endParaRPr lang="fr-FR" dirty="0"/>
                    </a:p>
                  </a:txBody>
                  <a:tcPr anchor="ctr"/>
                </a:tc>
                <a:tc hMerge="1">
                  <a:txBody>
                    <a:bodyPr/>
                    <a:lstStyle/>
                    <a:p>
                      <a:endParaRPr lang="fr-FR" dirty="0"/>
                    </a:p>
                  </a:txBody>
                  <a:tcPr/>
                </a:tc>
                <a:tc gridSpan="2">
                  <a:txBody>
                    <a:bodyPr/>
                    <a:lstStyle/>
                    <a:p>
                      <a:pPr algn="ctr"/>
                      <a:r>
                        <a:rPr lang="fr-FR" dirty="0" smtClean="0"/>
                        <a:t>Présentation générale du SYSCOA</a:t>
                      </a:r>
                      <a:endParaRPr lang="fr-FR" dirty="0"/>
                    </a:p>
                  </a:txBody>
                  <a:tcPr/>
                </a:tc>
                <a:tc hMerge="1">
                  <a:txBody>
                    <a:bodyPr/>
                    <a:lstStyle/>
                    <a:p>
                      <a:endParaRPr lang="fr-FR" dirty="0"/>
                    </a:p>
                  </a:txBody>
                  <a:tcPr/>
                </a:tc>
              </a:tr>
              <a:tr h="370840">
                <a:tc>
                  <a:txBody>
                    <a:bodyPr/>
                    <a:lstStyle/>
                    <a:p>
                      <a:r>
                        <a:rPr lang="fr-FR" dirty="0" smtClean="0"/>
                        <a:t>1</a:t>
                      </a:r>
                      <a:r>
                        <a:rPr lang="fr-FR" baseline="30000" dirty="0" smtClean="0"/>
                        <a:t>ère</a:t>
                      </a:r>
                      <a:r>
                        <a:rPr lang="fr-FR" baseline="0" dirty="0" smtClean="0"/>
                        <a:t> partie PCGO</a:t>
                      </a:r>
                    </a:p>
                    <a:p>
                      <a:r>
                        <a:rPr lang="fr-FR" baseline="0" dirty="0" smtClean="0"/>
                        <a:t>Titre V</a:t>
                      </a:r>
                      <a:endParaRPr lang="fr-FR" dirty="0"/>
                    </a:p>
                  </a:txBody>
                  <a:tcPr/>
                </a:tc>
                <a:tc>
                  <a:txBody>
                    <a:bodyPr/>
                    <a:lstStyle/>
                    <a:p>
                      <a:r>
                        <a:rPr lang="fr-FR" dirty="0" smtClean="0"/>
                        <a:t>Cadre conceptuel</a:t>
                      </a:r>
                      <a:endParaRPr lang="fr-FR" dirty="0"/>
                    </a:p>
                  </a:txBody>
                  <a:tcPr/>
                </a:tc>
                <a:tc>
                  <a:txBody>
                    <a:bodyPr/>
                    <a:lstStyle/>
                    <a:p>
                      <a:r>
                        <a:rPr lang="fr-FR" dirty="0" smtClean="0"/>
                        <a:t>Chapitre</a:t>
                      </a:r>
                      <a:r>
                        <a:rPr lang="fr-FR" baseline="0" dirty="0" smtClean="0"/>
                        <a:t> 1</a:t>
                      </a:r>
                      <a:endParaRPr lang="fr-FR" dirty="0"/>
                    </a:p>
                  </a:txBody>
                  <a:tcPr/>
                </a:tc>
                <a:tc>
                  <a:txBody>
                    <a:bodyPr/>
                    <a:lstStyle/>
                    <a:p>
                      <a:r>
                        <a:rPr lang="fr-FR" dirty="0" smtClean="0"/>
                        <a:t>Le « modèle » du SYSCOA</a:t>
                      </a:r>
                      <a:endParaRPr lang="fr-FR" dirty="0"/>
                    </a:p>
                  </a:txBody>
                  <a:tcPr/>
                </a:tc>
              </a:tr>
              <a:tr h="370840">
                <a:tc>
                  <a:txBody>
                    <a:bodyPr/>
                    <a:lstStyle/>
                    <a:p>
                      <a:r>
                        <a:rPr lang="fr-FR" dirty="0" smtClean="0"/>
                        <a:t>1</a:t>
                      </a:r>
                      <a:r>
                        <a:rPr lang="fr-FR" baseline="30000" dirty="0" smtClean="0"/>
                        <a:t>ère</a:t>
                      </a:r>
                      <a:r>
                        <a:rPr lang="fr-FR" baseline="0" dirty="0" smtClean="0"/>
                        <a:t> partie PCGO</a:t>
                      </a:r>
                    </a:p>
                    <a:p>
                      <a:r>
                        <a:rPr lang="fr-FR" baseline="0" dirty="0" smtClean="0"/>
                        <a:t>Titre V</a:t>
                      </a:r>
                      <a:endParaRPr lang="fr-FR" dirty="0"/>
                    </a:p>
                  </a:txBody>
                  <a:tcPr/>
                </a:tc>
                <a:tc>
                  <a:txBody>
                    <a:bodyPr/>
                    <a:lstStyle/>
                    <a:p>
                      <a:r>
                        <a:rPr lang="fr-FR" dirty="0" smtClean="0"/>
                        <a:t>Cadre conceptuel</a:t>
                      </a:r>
                      <a:endParaRPr lang="fr-FR" dirty="0"/>
                    </a:p>
                  </a:txBody>
                  <a:tcPr/>
                </a:tc>
                <a:tc>
                  <a:txBody>
                    <a:bodyPr/>
                    <a:lstStyle/>
                    <a:p>
                      <a:r>
                        <a:rPr lang="fr-FR" dirty="0" smtClean="0"/>
                        <a:t>Chapitre 2</a:t>
                      </a:r>
                      <a:endParaRPr lang="fr-FR" dirty="0"/>
                    </a:p>
                  </a:txBody>
                  <a:tcPr/>
                </a:tc>
                <a:tc>
                  <a:txBody>
                    <a:bodyPr/>
                    <a:lstStyle/>
                    <a:p>
                      <a:r>
                        <a:rPr lang="fr-FR" dirty="0" smtClean="0"/>
                        <a:t>Principes comptables – Règles d’évaluation</a:t>
                      </a:r>
                      <a:endParaRPr lang="fr-FR" dirty="0"/>
                    </a:p>
                  </a:txBody>
                  <a:tcPr/>
                </a:tc>
              </a:tr>
              <a:tr h="370840">
                <a:tc>
                  <a:txBody>
                    <a:bodyPr/>
                    <a:lstStyle/>
                    <a:p>
                      <a:r>
                        <a:rPr lang="fr-FR" dirty="0" smtClean="0"/>
                        <a:t>1</a:t>
                      </a:r>
                      <a:r>
                        <a:rPr lang="fr-FR" baseline="30000" dirty="0" smtClean="0"/>
                        <a:t>ère</a:t>
                      </a:r>
                      <a:r>
                        <a:rPr lang="fr-FR" baseline="0" dirty="0" smtClean="0"/>
                        <a:t> partie PCGO</a:t>
                      </a:r>
                    </a:p>
                    <a:p>
                      <a:r>
                        <a:rPr lang="fr-FR" baseline="0" dirty="0" smtClean="0"/>
                        <a:t>Titre V &amp; 3</a:t>
                      </a:r>
                      <a:r>
                        <a:rPr lang="fr-FR" baseline="30000" dirty="0" smtClean="0"/>
                        <a:t>ème</a:t>
                      </a:r>
                      <a:r>
                        <a:rPr lang="fr-FR" baseline="0" dirty="0" smtClean="0"/>
                        <a:t> partie Guide d’application</a:t>
                      </a:r>
                      <a:endParaRPr lang="fr-FR" dirty="0"/>
                    </a:p>
                  </a:txBody>
                  <a:tcPr/>
                </a:tc>
                <a:tc>
                  <a:txBody>
                    <a:bodyPr/>
                    <a:lstStyle/>
                    <a:p>
                      <a:r>
                        <a:rPr lang="fr-FR" dirty="0" smtClean="0"/>
                        <a:t>Cadre conceptuel</a:t>
                      </a:r>
                      <a:endParaRPr lang="fr-FR" dirty="0"/>
                    </a:p>
                  </a:txBody>
                  <a:tcPr/>
                </a:tc>
                <a:tc>
                  <a:txBody>
                    <a:bodyPr/>
                    <a:lstStyle/>
                    <a:p>
                      <a:r>
                        <a:rPr lang="fr-FR" dirty="0" smtClean="0"/>
                        <a:t>Chapitre 3</a:t>
                      </a:r>
                      <a:endParaRPr lang="fr-FR" dirty="0"/>
                    </a:p>
                  </a:txBody>
                  <a:tcPr/>
                </a:tc>
                <a:tc>
                  <a:txBody>
                    <a:bodyPr/>
                    <a:lstStyle/>
                    <a:p>
                      <a:r>
                        <a:rPr lang="fr-FR" dirty="0" smtClean="0"/>
                        <a:t>Etats financiers</a:t>
                      </a:r>
                      <a:endParaRPr lang="fr-FR" dirty="0"/>
                    </a:p>
                  </a:txBody>
                  <a:tcPr/>
                </a:tc>
              </a:tr>
            </a:tbl>
          </a:graphicData>
        </a:graphic>
      </p:graphicFrame>
      <p:sp>
        <p:nvSpPr>
          <p:cNvPr id="4" name="Espace réservé de la date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258</a:t>
            </a:fld>
            <a:endParaRPr lang="en-US" dirty="0"/>
          </a:p>
        </p:txBody>
      </p:sp>
    </p:spTree>
    <p:extLst>
      <p:ext uri="{BB962C8B-B14F-4D97-AF65-F5344CB8AC3E}">
        <p14:creationId xmlns:p14="http://schemas.microsoft.com/office/powerpoint/2010/main" xmlns="" val="212675676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596208" y="0"/>
            <a:ext cx="8911687" cy="1280890"/>
          </a:xfrm>
        </p:spPr>
        <p:txBody>
          <a:bodyPr>
            <a:normAutofit fontScale="90000"/>
          </a:bodyPr>
          <a:lstStyle/>
          <a:p>
            <a:r>
              <a:rPr lang="fr-FR" dirty="0"/>
              <a:t>Guide d’application pratique SYSCOHADA</a:t>
            </a:r>
            <a:br>
              <a:rPr lang="fr-FR" dirty="0"/>
            </a:br>
            <a:endParaRPr lang="fr-FR" dirty="0"/>
          </a:p>
        </p:txBody>
      </p:sp>
      <p:sp>
        <p:nvSpPr>
          <p:cNvPr id="3" name="Espace réservé de la date 2"/>
          <p:cNvSpPr>
            <a:spLocks noGrp="1"/>
          </p:cNvSpPr>
          <p:nvPr>
            <p:ph type="dt" sz="half" idx="10"/>
          </p:nvPr>
        </p:nvSpPr>
        <p:spPr/>
        <p:txBody>
          <a:bodyPr/>
          <a:lstStyle/>
          <a:p>
            <a:fld id="{DC5475FD-CD70-488B-B6DF-AF0439CBBDE9}" type="datetime1">
              <a:rPr lang="fr-FR" smtClean="0"/>
              <a:pPr/>
              <a:t>06/03/2019</a:t>
            </a:fld>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259</a:t>
            </a:fld>
            <a:endParaRPr lang="en-US" dirty="0"/>
          </a:p>
        </p:txBody>
      </p:sp>
      <p:pic>
        <p:nvPicPr>
          <p:cNvPr id="5" name="Image 4"/>
          <p:cNvPicPr>
            <a:picLocks noChangeAspect="1"/>
          </p:cNvPicPr>
          <p:nvPr/>
        </p:nvPicPr>
        <p:blipFill>
          <a:blip r:embed="rId2"/>
          <a:stretch>
            <a:fillRect/>
          </a:stretch>
        </p:blipFill>
        <p:spPr>
          <a:xfrm>
            <a:off x="2609850" y="552450"/>
            <a:ext cx="9582150" cy="6305550"/>
          </a:xfrm>
          <a:prstGeom prst="rect">
            <a:avLst/>
          </a:prstGeom>
        </p:spPr>
      </p:pic>
    </p:spTree>
    <p:extLst>
      <p:ext uri="{BB962C8B-B14F-4D97-AF65-F5344CB8AC3E}">
        <p14:creationId xmlns:p14="http://schemas.microsoft.com/office/powerpoint/2010/main" xmlns="" val="3250189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E235FE-3648-4297-B90F-2FE085F4DA64}"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186255158"/>
              </p:ext>
            </p:extLst>
          </p:nvPr>
        </p:nvGraphicFramePr>
        <p:xfrm>
          <a:off x="1761066" y="171449"/>
          <a:ext cx="9158304" cy="5800373"/>
        </p:xfrm>
        <a:graphic>
          <a:graphicData uri="http://schemas.openxmlformats.org/drawingml/2006/table">
            <a:tbl>
              <a:tblPr>
                <a:tableStyleId>{5C22544A-7EE6-4342-B048-85BDC9FD1C3A}</a:tableStyleId>
              </a:tblPr>
              <a:tblGrid>
                <a:gridCol w="4276507"/>
                <a:gridCol w="4881797"/>
              </a:tblGrid>
              <a:tr h="1542341">
                <a:tc>
                  <a:txBody>
                    <a:bodyPr/>
                    <a:lstStyle/>
                    <a:p>
                      <a:pPr algn="ctr" fontAlgn="ctr"/>
                      <a:r>
                        <a:rPr lang="fr-FR" sz="1600" u="none" strike="noStrike" dirty="0" smtClean="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smtClean="0">
                          <a:effectLst/>
                        </a:rPr>
                        <a:t>SYSCOHADA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258032">
                <a:tc>
                  <a:txBody>
                    <a:bodyPr/>
                    <a:lstStyle/>
                    <a:p>
                      <a:pPr algn="ctr" fontAlgn="ctr"/>
                      <a:r>
                        <a:rPr lang="fr-FR" sz="1600" u="none" strike="noStrike" dirty="0" smtClean="0">
                          <a:effectLst/>
                        </a:rPr>
                        <a:t>ACTE </a:t>
                      </a:r>
                      <a:r>
                        <a:rPr lang="fr-FR" sz="1600" u="none" strike="noStrike" kern="1200" dirty="0" smtClean="0">
                          <a:solidFill>
                            <a:schemeClr val="dk1"/>
                          </a:solidFill>
                          <a:effectLst/>
                          <a:latin typeface="+mn-lt"/>
                          <a:ea typeface="+mn-ea"/>
                          <a:cs typeface="+mn-cs"/>
                        </a:rPr>
                        <a:t>UNIFORME</a:t>
                      </a:r>
                      <a:r>
                        <a:rPr lang="fr-FR" sz="1600" u="none" strike="noStrike" dirty="0" smtClean="0">
                          <a:effectLst/>
                        </a:rPr>
                        <a:t> RELATIF</a:t>
                      </a:r>
                      <a:r>
                        <a:rPr lang="fr-FR" sz="1600" u="none" strike="noStrike" baseline="0" dirty="0" smtClean="0">
                          <a:effectLst/>
                        </a:rPr>
                        <a:t> AU DROIT COMPTABLE ET </a:t>
                      </a:r>
                      <a:r>
                        <a:rPr lang="fr-FR" sz="1600" u="none" strike="noStrike" dirty="0" smtClean="0">
                          <a:effectLst/>
                        </a:rPr>
                        <a:t>A L’INFORMATION FINANCIERE DES ENTITES </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algn="ctr"/>
                      <a:r>
                        <a:rPr lang="fr-FR" sz="1600" u="none" strike="noStrike" kern="1200" dirty="0" smtClean="0">
                          <a:solidFill>
                            <a:schemeClr val="dk1"/>
                          </a:solidFill>
                          <a:effectLst/>
                          <a:latin typeface="+mn-lt"/>
                          <a:ea typeface="+mn-ea"/>
                          <a:cs typeface="+mn-cs"/>
                        </a:rPr>
                        <a:t>ACTE UNIFORME PORTANT ORGANISATION</a:t>
                      </a:r>
                    </a:p>
                    <a:p>
                      <a:pPr algn="ctr"/>
                      <a:r>
                        <a:rPr lang="fr-FR" sz="1600" u="none" strike="noStrike" kern="1200" dirty="0" smtClean="0">
                          <a:solidFill>
                            <a:schemeClr val="dk1"/>
                          </a:solidFill>
                          <a:effectLst/>
                          <a:latin typeface="+mn-lt"/>
                          <a:ea typeface="+mn-ea"/>
                          <a:cs typeface="+mn-cs"/>
                        </a:rPr>
                        <a:t>ET HARMONISATION DES COMPTABILITES DES ENTREPRISES</a:t>
                      </a:r>
                    </a:p>
                    <a:p>
                      <a:pPr algn="ctr"/>
                      <a:r>
                        <a:rPr lang="fr-FR" sz="1600" u="none" strike="noStrike" kern="1200" dirty="0" smtClean="0">
                          <a:solidFill>
                            <a:schemeClr val="dk1"/>
                          </a:solidFill>
                          <a:effectLst/>
                          <a:latin typeface="+mn-lt"/>
                          <a:ea typeface="+mn-ea"/>
                          <a:cs typeface="+mn-cs"/>
                        </a:rPr>
                        <a:t>SISES DANS LES ETATS-PARTIES AU TRAITE RELATIF</a:t>
                      </a:r>
                    </a:p>
                    <a:p>
                      <a:pPr algn="ctr"/>
                      <a:r>
                        <a:rPr lang="fr-FR" sz="1600" u="none" strike="noStrike" kern="1200" dirty="0" smtClean="0">
                          <a:solidFill>
                            <a:schemeClr val="dk1"/>
                          </a:solidFill>
                          <a:effectLst/>
                          <a:latin typeface="+mn-lt"/>
                          <a:ea typeface="+mn-ea"/>
                          <a:cs typeface="+mn-cs"/>
                        </a:rPr>
                        <a:t>A L’HARMONISATION DU DROIT DES AFFAIRES EN AFRIQUE</a:t>
                      </a:r>
                      <a:endParaRPr lang="fr-FR" sz="1600" u="none" strike="noStrike" kern="1200" dirty="0">
                        <a:solidFill>
                          <a:schemeClr val="dk1"/>
                        </a:solidFill>
                        <a:effectLst/>
                        <a:latin typeface="+mn-lt"/>
                        <a:ea typeface="+mn-ea"/>
                        <a:cs typeface="+mn-cs"/>
                      </a:endParaRPr>
                    </a:p>
                  </a:txBody>
                  <a:tcPr marL="7590" marR="7590" marT="7590" marB="0" anchor="ctr"/>
                </a:tc>
              </a:tr>
            </a:tbl>
          </a:graphicData>
        </a:graphic>
      </p:graphicFrame>
    </p:spTree>
    <p:extLst>
      <p:ext uri="{BB962C8B-B14F-4D97-AF65-F5344CB8AC3E}">
        <p14:creationId xmlns:p14="http://schemas.microsoft.com/office/powerpoint/2010/main" xmlns="" val="102553479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596208" y="76582"/>
            <a:ext cx="8911687" cy="1280890"/>
          </a:xfrm>
        </p:spPr>
        <p:txBody>
          <a:bodyPr>
            <a:normAutofit fontScale="90000"/>
          </a:bodyPr>
          <a:lstStyle/>
          <a:p>
            <a:r>
              <a:rPr lang="fr-FR" dirty="0"/>
              <a:t>Guide d’application pratique SYSCOHADA</a:t>
            </a:r>
            <a:br>
              <a:rPr lang="fr-FR" dirty="0"/>
            </a:br>
            <a:endParaRPr lang="fr-FR" dirty="0"/>
          </a:p>
        </p:txBody>
      </p:sp>
      <p:sp>
        <p:nvSpPr>
          <p:cNvPr id="3" name="Espace réservé de la date 2"/>
          <p:cNvSpPr>
            <a:spLocks noGrp="1"/>
          </p:cNvSpPr>
          <p:nvPr>
            <p:ph type="dt" sz="half" idx="10"/>
          </p:nvPr>
        </p:nvSpPr>
        <p:spPr/>
        <p:txBody>
          <a:bodyPr/>
          <a:lstStyle/>
          <a:p>
            <a:fld id="{DC5475FD-CD70-488B-B6DF-AF0439CBBDE9}" type="datetime1">
              <a:rPr lang="fr-FR" smtClean="0"/>
              <a:pPr/>
              <a:t>06/03/2019</a:t>
            </a:fld>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260</a:t>
            </a:fld>
            <a:endParaRPr lang="en-US" dirty="0"/>
          </a:p>
        </p:txBody>
      </p:sp>
      <p:pic>
        <p:nvPicPr>
          <p:cNvPr id="2" name="Image 1"/>
          <p:cNvPicPr>
            <a:picLocks noChangeAspect="1"/>
          </p:cNvPicPr>
          <p:nvPr/>
        </p:nvPicPr>
        <p:blipFill>
          <a:blip r:embed="rId3"/>
          <a:stretch>
            <a:fillRect/>
          </a:stretch>
        </p:blipFill>
        <p:spPr>
          <a:xfrm>
            <a:off x="2596208" y="1243866"/>
            <a:ext cx="8710421" cy="4590877"/>
          </a:xfrm>
          <a:prstGeom prst="rect">
            <a:avLst/>
          </a:prstGeom>
        </p:spPr>
      </p:pic>
    </p:spTree>
    <p:extLst>
      <p:ext uri="{BB962C8B-B14F-4D97-AF65-F5344CB8AC3E}">
        <p14:creationId xmlns:p14="http://schemas.microsoft.com/office/powerpoint/2010/main" xmlns="" val="400018972"/>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261</a:t>
            </a:fld>
            <a:endParaRPr lang="en-US" dirty="0"/>
          </a:p>
        </p:txBody>
      </p:sp>
      <p:pic>
        <p:nvPicPr>
          <p:cNvPr id="11" name="Image 10"/>
          <p:cNvPicPr>
            <a:picLocks noChangeAspect="1"/>
          </p:cNvPicPr>
          <p:nvPr/>
        </p:nvPicPr>
        <p:blipFill>
          <a:blip r:embed="rId2"/>
          <a:stretch>
            <a:fillRect/>
          </a:stretch>
        </p:blipFill>
        <p:spPr>
          <a:xfrm>
            <a:off x="2596208" y="1535493"/>
            <a:ext cx="9104420" cy="1860849"/>
          </a:xfrm>
          <a:prstGeom prst="rect">
            <a:avLst/>
          </a:prstGeom>
        </p:spPr>
      </p:pic>
      <p:pic>
        <p:nvPicPr>
          <p:cNvPr id="14" name="Image 13"/>
          <p:cNvPicPr>
            <a:picLocks noChangeAspect="1"/>
          </p:cNvPicPr>
          <p:nvPr/>
        </p:nvPicPr>
        <p:blipFill>
          <a:blip r:embed="rId3"/>
          <a:stretch>
            <a:fillRect/>
          </a:stretch>
        </p:blipFill>
        <p:spPr>
          <a:xfrm>
            <a:off x="2596208" y="3396342"/>
            <a:ext cx="9104420" cy="2191657"/>
          </a:xfrm>
          <a:prstGeom prst="rect">
            <a:avLst/>
          </a:prstGeom>
        </p:spPr>
      </p:pic>
    </p:spTree>
    <p:extLst>
      <p:ext uri="{BB962C8B-B14F-4D97-AF65-F5344CB8AC3E}">
        <p14:creationId xmlns:p14="http://schemas.microsoft.com/office/powerpoint/2010/main" xmlns="" val="5406486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262</a:t>
            </a:fld>
            <a:endParaRPr lang="en-US" dirty="0"/>
          </a:p>
        </p:txBody>
      </p:sp>
      <p:pic>
        <p:nvPicPr>
          <p:cNvPr id="5" name="Image 4"/>
          <p:cNvPicPr>
            <a:picLocks noChangeAspect="1"/>
          </p:cNvPicPr>
          <p:nvPr/>
        </p:nvPicPr>
        <p:blipFill>
          <a:blip r:embed="rId2"/>
          <a:stretch>
            <a:fillRect/>
          </a:stretch>
        </p:blipFill>
        <p:spPr>
          <a:xfrm>
            <a:off x="2962955" y="1428227"/>
            <a:ext cx="8791575" cy="4324350"/>
          </a:xfrm>
          <a:prstGeom prst="rect">
            <a:avLst/>
          </a:prstGeom>
        </p:spPr>
      </p:pic>
    </p:spTree>
    <p:extLst>
      <p:ext uri="{BB962C8B-B14F-4D97-AF65-F5344CB8AC3E}">
        <p14:creationId xmlns:p14="http://schemas.microsoft.com/office/powerpoint/2010/main" xmlns="" val="3274257281"/>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263</a:t>
            </a:fld>
            <a:endParaRPr lang="en-US" dirty="0"/>
          </a:p>
        </p:txBody>
      </p:sp>
      <p:pic>
        <p:nvPicPr>
          <p:cNvPr id="5" name="Image 4"/>
          <p:cNvPicPr>
            <a:picLocks noChangeAspect="1"/>
          </p:cNvPicPr>
          <p:nvPr/>
        </p:nvPicPr>
        <p:blipFill>
          <a:blip r:embed="rId2"/>
          <a:stretch>
            <a:fillRect/>
          </a:stretch>
        </p:blipFill>
        <p:spPr>
          <a:xfrm>
            <a:off x="3089502" y="970344"/>
            <a:ext cx="8277225" cy="5191125"/>
          </a:xfrm>
          <a:prstGeom prst="rect">
            <a:avLst/>
          </a:prstGeom>
        </p:spPr>
      </p:pic>
    </p:spTree>
    <p:extLst>
      <p:ext uri="{BB962C8B-B14F-4D97-AF65-F5344CB8AC3E}">
        <p14:creationId xmlns:p14="http://schemas.microsoft.com/office/powerpoint/2010/main" xmlns="" val="272473268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264</a:t>
            </a:fld>
            <a:endParaRPr lang="en-US" dirty="0"/>
          </a:p>
        </p:txBody>
      </p:sp>
      <p:pic>
        <p:nvPicPr>
          <p:cNvPr id="4" name="Image 3"/>
          <p:cNvPicPr>
            <a:picLocks noChangeAspect="1"/>
          </p:cNvPicPr>
          <p:nvPr/>
        </p:nvPicPr>
        <p:blipFill>
          <a:blip r:embed="rId2"/>
          <a:stretch>
            <a:fillRect/>
          </a:stretch>
        </p:blipFill>
        <p:spPr>
          <a:xfrm>
            <a:off x="3021120" y="787782"/>
            <a:ext cx="8486775" cy="5819775"/>
          </a:xfrm>
          <a:prstGeom prst="rect">
            <a:avLst/>
          </a:prstGeom>
        </p:spPr>
      </p:pic>
    </p:spTree>
    <p:extLst>
      <p:ext uri="{BB962C8B-B14F-4D97-AF65-F5344CB8AC3E}">
        <p14:creationId xmlns:p14="http://schemas.microsoft.com/office/powerpoint/2010/main" xmlns="" val="1175840893"/>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265</a:t>
            </a:fld>
            <a:endParaRPr lang="en-US" dirty="0"/>
          </a:p>
        </p:txBody>
      </p:sp>
      <p:pic>
        <p:nvPicPr>
          <p:cNvPr id="6" name="Image 5"/>
          <p:cNvPicPr>
            <a:picLocks noChangeAspect="1"/>
          </p:cNvPicPr>
          <p:nvPr/>
        </p:nvPicPr>
        <p:blipFill>
          <a:blip r:embed="rId3"/>
          <a:stretch>
            <a:fillRect/>
          </a:stretch>
        </p:blipFill>
        <p:spPr>
          <a:xfrm>
            <a:off x="2596208" y="1152907"/>
            <a:ext cx="8667750" cy="5391150"/>
          </a:xfrm>
          <a:prstGeom prst="rect">
            <a:avLst/>
          </a:prstGeom>
        </p:spPr>
      </p:pic>
    </p:spTree>
    <p:extLst>
      <p:ext uri="{BB962C8B-B14F-4D97-AF65-F5344CB8AC3E}">
        <p14:creationId xmlns:p14="http://schemas.microsoft.com/office/powerpoint/2010/main" xmlns="" val="134625574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266</a:t>
            </a:fld>
            <a:endParaRPr lang="en-US" dirty="0"/>
          </a:p>
        </p:txBody>
      </p:sp>
      <p:pic>
        <p:nvPicPr>
          <p:cNvPr id="4" name="Image 3"/>
          <p:cNvPicPr>
            <a:picLocks noChangeAspect="1"/>
          </p:cNvPicPr>
          <p:nvPr/>
        </p:nvPicPr>
        <p:blipFill>
          <a:blip r:embed="rId2"/>
          <a:stretch>
            <a:fillRect/>
          </a:stretch>
        </p:blipFill>
        <p:spPr>
          <a:xfrm>
            <a:off x="2596208" y="602725"/>
            <a:ext cx="8534400" cy="1285875"/>
          </a:xfrm>
          <a:prstGeom prst="rect">
            <a:avLst/>
          </a:prstGeom>
        </p:spPr>
      </p:pic>
      <p:pic>
        <p:nvPicPr>
          <p:cNvPr id="6" name="Image 5"/>
          <p:cNvPicPr>
            <a:picLocks noChangeAspect="1"/>
          </p:cNvPicPr>
          <p:nvPr/>
        </p:nvPicPr>
        <p:blipFill>
          <a:blip r:embed="rId3"/>
          <a:stretch>
            <a:fillRect/>
          </a:stretch>
        </p:blipFill>
        <p:spPr>
          <a:xfrm>
            <a:off x="2615258" y="1809750"/>
            <a:ext cx="8515350" cy="5048250"/>
          </a:xfrm>
          <a:prstGeom prst="rect">
            <a:avLst/>
          </a:prstGeom>
        </p:spPr>
      </p:pic>
    </p:spTree>
    <p:extLst>
      <p:ext uri="{BB962C8B-B14F-4D97-AF65-F5344CB8AC3E}">
        <p14:creationId xmlns:p14="http://schemas.microsoft.com/office/powerpoint/2010/main" xmlns="" val="249095961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27983"/>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267</a:t>
            </a:fld>
            <a:endParaRPr lang="en-US" dirty="0"/>
          </a:p>
        </p:txBody>
      </p:sp>
      <p:pic>
        <p:nvPicPr>
          <p:cNvPr id="5" name="Image 4"/>
          <p:cNvPicPr>
            <a:picLocks noChangeAspect="1"/>
          </p:cNvPicPr>
          <p:nvPr/>
        </p:nvPicPr>
        <p:blipFill>
          <a:blip r:embed="rId3"/>
          <a:stretch>
            <a:fillRect/>
          </a:stretch>
        </p:blipFill>
        <p:spPr>
          <a:xfrm>
            <a:off x="2696220" y="345451"/>
            <a:ext cx="8572500" cy="6286500"/>
          </a:xfrm>
          <a:prstGeom prst="rect">
            <a:avLst/>
          </a:prstGeom>
        </p:spPr>
      </p:pic>
      <p:pic>
        <p:nvPicPr>
          <p:cNvPr id="7" name="Image 6"/>
          <p:cNvPicPr>
            <a:picLocks noChangeAspect="1"/>
          </p:cNvPicPr>
          <p:nvPr/>
        </p:nvPicPr>
        <p:blipFill>
          <a:blip r:embed="rId4"/>
          <a:stretch>
            <a:fillRect/>
          </a:stretch>
        </p:blipFill>
        <p:spPr>
          <a:xfrm>
            <a:off x="2696220" y="6631951"/>
            <a:ext cx="8572500" cy="312082"/>
          </a:xfrm>
          <a:prstGeom prst="rect">
            <a:avLst/>
          </a:prstGeom>
        </p:spPr>
      </p:pic>
    </p:spTree>
    <p:extLst>
      <p:ext uri="{BB962C8B-B14F-4D97-AF65-F5344CB8AC3E}">
        <p14:creationId xmlns:p14="http://schemas.microsoft.com/office/powerpoint/2010/main" xmlns="" val="2172375848"/>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147337"/>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268</a:t>
            </a:fld>
            <a:endParaRPr lang="en-US" dirty="0"/>
          </a:p>
        </p:txBody>
      </p:sp>
      <p:pic>
        <p:nvPicPr>
          <p:cNvPr id="4" name="Image 3"/>
          <p:cNvPicPr>
            <a:picLocks noChangeAspect="1"/>
          </p:cNvPicPr>
          <p:nvPr/>
        </p:nvPicPr>
        <p:blipFill>
          <a:blip r:embed="rId3"/>
          <a:stretch>
            <a:fillRect/>
          </a:stretch>
        </p:blipFill>
        <p:spPr>
          <a:xfrm>
            <a:off x="2596207" y="778957"/>
            <a:ext cx="8911687" cy="6000750"/>
          </a:xfrm>
          <a:prstGeom prst="rect">
            <a:avLst/>
          </a:prstGeom>
        </p:spPr>
      </p:pic>
    </p:spTree>
    <p:extLst>
      <p:ext uri="{BB962C8B-B14F-4D97-AF65-F5344CB8AC3E}">
        <p14:creationId xmlns:p14="http://schemas.microsoft.com/office/powerpoint/2010/main" xmlns="" val="96652824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269</a:t>
            </a:fld>
            <a:endParaRPr lang="en-US" dirty="0"/>
          </a:p>
        </p:txBody>
      </p:sp>
      <p:pic>
        <p:nvPicPr>
          <p:cNvPr id="4" name="Image 3"/>
          <p:cNvPicPr>
            <a:picLocks noChangeAspect="1"/>
          </p:cNvPicPr>
          <p:nvPr/>
        </p:nvPicPr>
        <p:blipFill>
          <a:blip r:embed="rId3"/>
          <a:stretch>
            <a:fillRect/>
          </a:stretch>
        </p:blipFill>
        <p:spPr>
          <a:xfrm>
            <a:off x="2596208" y="602745"/>
            <a:ext cx="8820150" cy="6353175"/>
          </a:xfrm>
          <a:prstGeom prst="rect">
            <a:avLst/>
          </a:prstGeom>
        </p:spPr>
      </p:pic>
    </p:spTree>
    <p:extLst>
      <p:ext uri="{BB962C8B-B14F-4D97-AF65-F5344CB8AC3E}">
        <p14:creationId xmlns:p14="http://schemas.microsoft.com/office/powerpoint/2010/main" xmlns="" val="1288515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5FD2AD-142F-47D5-81DB-7ADF3F3E0D6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149369695"/>
              </p:ext>
            </p:extLst>
          </p:nvPr>
        </p:nvGraphicFramePr>
        <p:xfrm>
          <a:off x="1677972" y="171449"/>
          <a:ext cx="10392108" cy="6629080"/>
        </p:xfrm>
        <a:graphic>
          <a:graphicData uri="http://schemas.openxmlformats.org/drawingml/2006/table">
            <a:tbl>
              <a:tblPr>
                <a:tableStyleId>{5C22544A-7EE6-4342-B048-85BDC9FD1C3A}</a:tableStyleId>
              </a:tblPr>
              <a:tblGrid>
                <a:gridCol w="1158280"/>
                <a:gridCol w="4319902"/>
                <a:gridCol w="4913926"/>
              </a:tblGrid>
              <a:tr h="8607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289559">
                <a:tc>
                  <a:txBody>
                    <a:bodyPr/>
                    <a:lstStyle/>
                    <a:p>
                      <a:pPr algn="ctr" fontAlgn="ctr"/>
                      <a:r>
                        <a:rPr lang="fr-FR" sz="1600" u="none" strike="noStrike" dirty="0" smtClean="0">
                          <a:effectLst/>
                        </a:rPr>
                        <a:t>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800" b="0" i="0" u="none" strike="noStrike" kern="1200" baseline="0" dirty="0" smtClean="0">
                          <a:solidFill>
                            <a:schemeClr val="dk1"/>
                          </a:solidFill>
                          <a:latin typeface="+mn-lt"/>
                          <a:ea typeface="+mn-ea"/>
                          <a:cs typeface="+mn-cs"/>
                        </a:rPr>
                        <a:t>Toute </a:t>
                      </a:r>
                      <a:r>
                        <a:rPr lang="fr-FR" sz="1800" b="0" i="0" u="none" strike="noStrike" kern="1200" baseline="0" dirty="0" smtClean="0">
                          <a:solidFill>
                            <a:srgbClr val="C00000"/>
                          </a:solidFill>
                          <a:latin typeface="+mn-lt"/>
                          <a:ea typeface="+mn-ea"/>
                          <a:cs typeface="+mn-cs"/>
                        </a:rPr>
                        <a:t>entité</a:t>
                      </a:r>
                      <a:r>
                        <a:rPr lang="fr-FR" sz="1800" b="0" i="0" u="none" strike="noStrike" kern="1200" baseline="0" dirty="0" smtClean="0">
                          <a:solidFill>
                            <a:schemeClr val="dk1"/>
                          </a:solidFill>
                          <a:latin typeface="+mn-lt"/>
                          <a:ea typeface="+mn-ea"/>
                          <a:cs typeface="+mn-cs"/>
                        </a:rPr>
                        <a:t> au sens de l'article 2 </a:t>
                      </a:r>
                      <a:r>
                        <a:rPr lang="fr-FR" sz="1800" b="0" i="0" u="none" strike="noStrike" kern="1200" baseline="0" dirty="0" smtClean="0">
                          <a:solidFill>
                            <a:srgbClr val="C00000"/>
                          </a:solidFill>
                          <a:latin typeface="+mn-lt"/>
                          <a:ea typeface="+mn-ea"/>
                          <a:cs typeface="+mn-cs"/>
                        </a:rPr>
                        <a:t>ci-dessous</a:t>
                      </a:r>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C00000"/>
                          </a:solidFill>
                          <a:latin typeface="+mn-lt"/>
                          <a:ea typeface="+mn-ea"/>
                          <a:cs typeface="+mn-cs"/>
                        </a:rPr>
                        <a:t>est</a:t>
                      </a:r>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C00000"/>
                          </a:solidFill>
                          <a:latin typeface="+mn-lt"/>
                          <a:ea typeface="+mn-ea"/>
                          <a:cs typeface="+mn-cs"/>
                        </a:rPr>
                        <a:t>soumise</a:t>
                      </a:r>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C00000"/>
                          </a:solidFill>
                          <a:latin typeface="+mn-lt"/>
                          <a:ea typeface="+mn-ea"/>
                          <a:cs typeface="+mn-cs"/>
                        </a:rPr>
                        <a:t>aux</a:t>
                      </a:r>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C00000"/>
                          </a:solidFill>
                          <a:latin typeface="+mn-lt"/>
                          <a:ea typeface="+mn-ea"/>
                          <a:cs typeface="+mn-cs"/>
                        </a:rPr>
                        <a:t>dispositions</a:t>
                      </a:r>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C00000"/>
                          </a:solidFill>
                          <a:latin typeface="+mn-lt"/>
                          <a:ea typeface="+mn-ea"/>
                          <a:cs typeface="+mn-cs"/>
                        </a:rPr>
                        <a:t>du</a:t>
                      </a:r>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C00000"/>
                          </a:solidFill>
                          <a:latin typeface="+mn-lt"/>
                          <a:ea typeface="+mn-ea"/>
                          <a:cs typeface="+mn-cs"/>
                        </a:rPr>
                        <a:t>présent Acte uniforme et </a:t>
                      </a:r>
                      <a:r>
                        <a:rPr lang="fr-FR" sz="1800" b="0" i="0" u="none" strike="noStrike" kern="1200" baseline="0" dirty="0" smtClean="0">
                          <a:solidFill>
                            <a:schemeClr val="dk1"/>
                          </a:solidFill>
                          <a:latin typeface="+mn-lt"/>
                          <a:ea typeface="+mn-ea"/>
                          <a:cs typeface="+mn-cs"/>
                        </a:rPr>
                        <a:t>doit mettre en place une comptabilité destinée à l'information externe comme à son propre usage.</a:t>
                      </a:r>
                    </a:p>
                    <a:p>
                      <a:r>
                        <a:rPr lang="fr-FR" sz="1800" b="0" i="0" u="none" strike="noStrike" kern="1200" baseline="0" dirty="0" smtClean="0">
                          <a:solidFill>
                            <a:schemeClr val="dk1"/>
                          </a:solidFill>
                          <a:latin typeface="+mn-lt"/>
                          <a:ea typeface="+mn-ea"/>
                          <a:cs typeface="+mn-cs"/>
                        </a:rPr>
                        <a:t>A cet effet :</a:t>
                      </a:r>
                    </a:p>
                    <a:p>
                      <a:pPr marL="177800" lvl="0" indent="-177800"/>
                      <a:r>
                        <a:rPr lang="fr-FR" sz="1800" b="0" i="0" u="none" strike="noStrike" kern="1200" baseline="0" dirty="0" smtClean="0">
                          <a:solidFill>
                            <a:schemeClr val="dk1"/>
                          </a:solidFill>
                          <a:latin typeface="+mn-lt"/>
                          <a:ea typeface="+mn-ea"/>
                          <a:cs typeface="+mn-cs"/>
                        </a:rPr>
                        <a:t>• elle classe, saisit, enregistre dans sa comptabilité </a:t>
                      </a:r>
                      <a:r>
                        <a:rPr lang="fr-FR" sz="1800" b="0" i="0" u="none" strike="noStrike" kern="1200" baseline="0" dirty="0" smtClean="0">
                          <a:solidFill>
                            <a:srgbClr val="C00000"/>
                          </a:solidFill>
                          <a:latin typeface="+mn-lt"/>
                          <a:ea typeface="+mn-ea"/>
                          <a:cs typeface="+mn-cs"/>
                        </a:rPr>
                        <a:t>les évènements qui sont constatés et</a:t>
                      </a:r>
                      <a:r>
                        <a:rPr lang="fr-FR" sz="1800" b="0" i="0" u="none" strike="noStrike" kern="1200" baseline="0" dirty="0" smtClean="0">
                          <a:solidFill>
                            <a:schemeClr val="dk1"/>
                          </a:solidFill>
                          <a:latin typeface="+mn-lt"/>
                          <a:ea typeface="+mn-ea"/>
                          <a:cs typeface="+mn-cs"/>
                        </a:rPr>
                        <a:t> toutes opérations,            entraînant des mouvements de valeur qui sont traitées avec des tiers ou qui sont constatées ou effectuées dans le cadre de sa gestion interne ;</a:t>
                      </a:r>
                    </a:p>
                    <a:p>
                      <a:pPr marL="177800" lvl="0" indent="-177800"/>
                      <a:r>
                        <a:rPr lang="fr-FR" sz="1800" b="0" i="0" u="none" strike="noStrike" kern="1200" baseline="0" dirty="0" smtClean="0">
                          <a:solidFill>
                            <a:schemeClr val="dk1"/>
                          </a:solidFill>
                          <a:latin typeface="+mn-lt"/>
                          <a:ea typeface="+mn-ea"/>
                          <a:cs typeface="+mn-cs"/>
                        </a:rPr>
                        <a:t>• elle fournit, après traitement approprié de ces opérations, les  redditions de comptes auxquelles elle est assujettie légalement ou de par ses statuts, ainsi que les informations nécessaires aux besoins des divers utilisateurs.</a:t>
                      </a:r>
                      <a:endParaRPr lang="fr-FR" sz="1600" b="0" i="0" u="none" strike="noStrike" dirty="0">
                        <a:solidFill>
                          <a:srgbClr val="000000"/>
                        </a:solidFill>
                        <a:effectLst/>
                        <a:latin typeface="Calibri" panose="020F0502020204030204" pitchFamily="34" charset="0"/>
                      </a:endParaRPr>
                    </a:p>
                  </a:txBody>
                  <a:tcPr marL="7590" marR="7590" marT="7590" marB="0"/>
                </a:tc>
                <a:tc>
                  <a:txBody>
                    <a:bodyPr/>
                    <a:lstStyle/>
                    <a:p>
                      <a:r>
                        <a:rPr lang="fr-FR" sz="1800" b="0" i="0" u="none" strike="noStrike" kern="1200" baseline="0" dirty="0" smtClean="0">
                          <a:solidFill>
                            <a:schemeClr val="dk1"/>
                          </a:solidFill>
                          <a:latin typeface="+mn-lt"/>
                          <a:ea typeface="+mn-ea"/>
                          <a:cs typeface="+mn-cs"/>
                        </a:rPr>
                        <a:t>Toute entreprise au sens de l’article 2 ci-après doit mettre en place une comptabilité destinée à l’information externe comme à son propre usage. A cet effet :</a:t>
                      </a:r>
                    </a:p>
                    <a:p>
                      <a:pPr lvl="0"/>
                      <a:r>
                        <a:rPr lang="fr-FR" sz="1800" b="0" i="0" u="none" strike="noStrike" kern="1200" baseline="0" dirty="0" smtClean="0">
                          <a:solidFill>
                            <a:schemeClr val="dk1"/>
                          </a:solidFill>
                          <a:latin typeface="+mn-lt"/>
                          <a:ea typeface="+mn-ea"/>
                          <a:cs typeface="+mn-cs"/>
                        </a:rPr>
                        <a:t>• elle classe, saisit, enregistre dans sa</a:t>
                      </a:r>
                    </a:p>
                    <a:p>
                      <a:pPr lvl="0"/>
                      <a:r>
                        <a:rPr lang="fr-FR" sz="1800" b="0" i="0" u="none" strike="noStrike" kern="1200" baseline="0" dirty="0" smtClean="0">
                          <a:solidFill>
                            <a:schemeClr val="dk1"/>
                          </a:solidFill>
                          <a:latin typeface="+mn-lt"/>
                          <a:ea typeface="+mn-ea"/>
                          <a:cs typeface="+mn-cs"/>
                        </a:rPr>
                        <a:t>   comptabilité toutes opérations entraînant</a:t>
                      </a:r>
                    </a:p>
                    <a:p>
                      <a:r>
                        <a:rPr lang="fr-FR" sz="1800" b="0" i="0" u="none" strike="noStrike" kern="1200" baseline="0" dirty="0" smtClean="0">
                          <a:solidFill>
                            <a:schemeClr val="dk1"/>
                          </a:solidFill>
                          <a:latin typeface="+mn-lt"/>
                          <a:ea typeface="+mn-ea"/>
                          <a:cs typeface="+mn-cs"/>
                        </a:rPr>
                        <a:t>   des mouvements de valeur qui sont</a:t>
                      </a:r>
                    </a:p>
                    <a:p>
                      <a:r>
                        <a:rPr lang="fr-FR" sz="1800" b="0" i="0" u="none" strike="noStrike" kern="1200" baseline="0" dirty="0" smtClean="0">
                          <a:solidFill>
                            <a:schemeClr val="dk1"/>
                          </a:solidFill>
                          <a:latin typeface="+mn-lt"/>
                          <a:ea typeface="+mn-ea"/>
                          <a:cs typeface="+mn-cs"/>
                        </a:rPr>
                        <a:t>    traitées avec des tiers ou qui sont  </a:t>
                      </a:r>
                    </a:p>
                    <a:p>
                      <a:r>
                        <a:rPr lang="fr-FR" sz="1800" b="0" i="0" u="none" strike="noStrike" kern="1200" baseline="0" dirty="0" smtClean="0">
                          <a:solidFill>
                            <a:schemeClr val="dk1"/>
                          </a:solidFill>
                          <a:latin typeface="+mn-lt"/>
                          <a:ea typeface="+mn-ea"/>
                          <a:cs typeface="+mn-cs"/>
                        </a:rPr>
                        <a:t>    constatées ou effectuées dans le cadre</a:t>
                      </a:r>
                    </a:p>
                    <a:p>
                      <a:r>
                        <a:rPr lang="fr-FR" sz="1800" b="0" i="0" u="none" strike="noStrike" kern="1200" baseline="0" dirty="0" smtClean="0">
                          <a:solidFill>
                            <a:schemeClr val="dk1"/>
                          </a:solidFill>
                          <a:latin typeface="+mn-lt"/>
                          <a:ea typeface="+mn-ea"/>
                          <a:cs typeface="+mn-cs"/>
                        </a:rPr>
                        <a:t>    de sa gestion interne ;</a:t>
                      </a:r>
                    </a:p>
                    <a:p>
                      <a:endParaRPr lang="fr-FR"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fr-FR" sz="1800" b="0" i="0" u="none" strike="noStrike" kern="1200" baseline="0" dirty="0" smtClean="0">
                          <a:solidFill>
                            <a:schemeClr val="dk1"/>
                          </a:solidFill>
                          <a:latin typeface="+mn-lt"/>
                          <a:ea typeface="+mn-ea"/>
                          <a:cs typeface="+mn-cs"/>
                        </a:rPr>
                        <a:t>elle fournit, après traitement approprié de ces opérations, les redditions de comptes auxquelles elle est assujettie légalement ou de par ses statuts, ainsi que les informations nécessaires aux besoins des divers utilisateurs.</a:t>
                      </a:r>
                    </a:p>
                    <a:p>
                      <a:pPr marL="285750" indent="-285750">
                        <a:buFont typeface="Arial" panose="020B0604020202020204" pitchFamily="34" charset="0"/>
                        <a:buChar char="•"/>
                      </a:pPr>
                      <a:endParaRPr lang="fr-FR" sz="1600" b="0" i="0" u="none" strike="noStrike" dirty="0">
                        <a:solidFill>
                          <a:srgbClr val="000000"/>
                        </a:solidFill>
                        <a:effectLst/>
                        <a:latin typeface="Calibri" panose="020F0502020204030204" pitchFamily="34" charset="0"/>
                      </a:endParaRPr>
                    </a:p>
                  </a:txBody>
                  <a:tcPr marL="7590" marR="7590" marT="7590" marB="0"/>
                </a:tc>
              </a:tr>
            </a:tbl>
          </a:graphicData>
        </a:graphic>
      </p:graphicFrame>
    </p:spTree>
    <p:extLst>
      <p:ext uri="{BB962C8B-B14F-4D97-AF65-F5344CB8AC3E}">
        <p14:creationId xmlns:p14="http://schemas.microsoft.com/office/powerpoint/2010/main" xmlns="" val="322956931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251640"/>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270</a:t>
            </a:fld>
            <a:endParaRPr lang="en-US" dirty="0"/>
          </a:p>
        </p:txBody>
      </p:sp>
      <p:pic>
        <p:nvPicPr>
          <p:cNvPr id="6" name="Image 5"/>
          <p:cNvPicPr>
            <a:picLocks noChangeAspect="1"/>
          </p:cNvPicPr>
          <p:nvPr/>
        </p:nvPicPr>
        <p:blipFill>
          <a:blip r:embed="rId3"/>
          <a:stretch>
            <a:fillRect/>
          </a:stretch>
        </p:blipFill>
        <p:spPr>
          <a:xfrm>
            <a:off x="2716320" y="1152907"/>
            <a:ext cx="8791575" cy="4572000"/>
          </a:xfrm>
          <a:prstGeom prst="rect">
            <a:avLst/>
          </a:prstGeom>
        </p:spPr>
      </p:pic>
    </p:spTree>
    <p:extLst>
      <p:ext uri="{BB962C8B-B14F-4D97-AF65-F5344CB8AC3E}">
        <p14:creationId xmlns:p14="http://schemas.microsoft.com/office/powerpoint/2010/main" xmlns="" val="2213776230"/>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271</a:t>
            </a:fld>
            <a:endParaRPr lang="en-US" dirty="0"/>
          </a:p>
        </p:txBody>
      </p:sp>
      <p:pic>
        <p:nvPicPr>
          <p:cNvPr id="4" name="Image 3"/>
          <p:cNvPicPr>
            <a:picLocks noChangeAspect="1"/>
          </p:cNvPicPr>
          <p:nvPr/>
        </p:nvPicPr>
        <p:blipFill>
          <a:blip r:embed="rId3"/>
          <a:stretch>
            <a:fillRect/>
          </a:stretch>
        </p:blipFill>
        <p:spPr>
          <a:xfrm>
            <a:off x="2596208" y="1133914"/>
            <a:ext cx="8562975" cy="5143500"/>
          </a:xfrm>
          <a:prstGeom prst="rect">
            <a:avLst/>
          </a:prstGeom>
        </p:spPr>
      </p:pic>
    </p:spTree>
    <p:extLst>
      <p:ext uri="{BB962C8B-B14F-4D97-AF65-F5344CB8AC3E}">
        <p14:creationId xmlns:p14="http://schemas.microsoft.com/office/powerpoint/2010/main" xmlns="" val="366460309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272</a:t>
            </a:fld>
            <a:endParaRPr lang="en-US" dirty="0"/>
          </a:p>
        </p:txBody>
      </p:sp>
      <p:pic>
        <p:nvPicPr>
          <p:cNvPr id="6" name="Image 5"/>
          <p:cNvPicPr>
            <a:picLocks noChangeAspect="1"/>
          </p:cNvPicPr>
          <p:nvPr/>
        </p:nvPicPr>
        <p:blipFill>
          <a:blip r:embed="rId3"/>
          <a:stretch>
            <a:fillRect/>
          </a:stretch>
        </p:blipFill>
        <p:spPr>
          <a:xfrm>
            <a:off x="2421045" y="652865"/>
            <a:ext cx="9086850" cy="5924550"/>
          </a:xfrm>
          <a:prstGeom prst="rect">
            <a:avLst/>
          </a:prstGeom>
        </p:spPr>
      </p:pic>
    </p:spTree>
    <p:extLst>
      <p:ext uri="{BB962C8B-B14F-4D97-AF65-F5344CB8AC3E}">
        <p14:creationId xmlns:p14="http://schemas.microsoft.com/office/powerpoint/2010/main" xmlns="" val="312760136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a:t>Guide 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273</a:t>
            </a:fld>
            <a:endParaRPr lang="en-US" dirty="0"/>
          </a:p>
        </p:txBody>
      </p:sp>
      <p:pic>
        <p:nvPicPr>
          <p:cNvPr id="4" name="Image 3"/>
          <p:cNvPicPr>
            <a:picLocks noChangeAspect="1"/>
          </p:cNvPicPr>
          <p:nvPr/>
        </p:nvPicPr>
        <p:blipFill>
          <a:blip r:embed="rId3"/>
          <a:stretch>
            <a:fillRect/>
          </a:stretch>
        </p:blipFill>
        <p:spPr>
          <a:xfrm>
            <a:off x="1889352" y="1472051"/>
            <a:ext cx="10067925" cy="4467225"/>
          </a:xfrm>
          <a:prstGeom prst="rect">
            <a:avLst/>
          </a:prstGeom>
        </p:spPr>
      </p:pic>
    </p:spTree>
    <p:extLst>
      <p:ext uri="{BB962C8B-B14F-4D97-AF65-F5344CB8AC3E}">
        <p14:creationId xmlns:p14="http://schemas.microsoft.com/office/powerpoint/2010/main" xmlns="" val="68811293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smtClean="0"/>
              <a:t/>
            </a:r>
            <a:br>
              <a:rPr lang="fr-FR" dirty="0" smtClean="0"/>
            </a:br>
            <a:r>
              <a:rPr lang="fr-FR" dirty="0" smtClean="0"/>
              <a:t>Guide </a:t>
            </a:r>
            <a:r>
              <a:rPr lang="fr-FR" dirty="0"/>
              <a:t>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274</a:t>
            </a:fld>
            <a:endParaRPr lang="en-US" dirty="0"/>
          </a:p>
        </p:txBody>
      </p:sp>
      <p:pic>
        <p:nvPicPr>
          <p:cNvPr id="5" name="Image 4"/>
          <p:cNvPicPr>
            <a:picLocks noChangeAspect="1"/>
          </p:cNvPicPr>
          <p:nvPr/>
        </p:nvPicPr>
        <p:blipFill>
          <a:blip r:embed="rId3"/>
          <a:stretch>
            <a:fillRect/>
          </a:stretch>
        </p:blipFill>
        <p:spPr>
          <a:xfrm>
            <a:off x="1973370" y="1557564"/>
            <a:ext cx="9534525" cy="3771900"/>
          </a:xfrm>
          <a:prstGeom prst="rect">
            <a:avLst/>
          </a:prstGeom>
        </p:spPr>
      </p:pic>
    </p:spTree>
    <p:extLst>
      <p:ext uri="{BB962C8B-B14F-4D97-AF65-F5344CB8AC3E}">
        <p14:creationId xmlns:p14="http://schemas.microsoft.com/office/powerpoint/2010/main" xmlns="" val="185939759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smtClean="0"/>
              <a:t/>
            </a:r>
            <a:br>
              <a:rPr lang="fr-FR" dirty="0" smtClean="0"/>
            </a:br>
            <a:r>
              <a:rPr lang="fr-FR" dirty="0" smtClean="0"/>
              <a:t>Guide </a:t>
            </a:r>
            <a:r>
              <a:rPr lang="fr-FR" dirty="0"/>
              <a:t>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275</a:t>
            </a:fld>
            <a:endParaRPr lang="en-US" dirty="0"/>
          </a:p>
        </p:txBody>
      </p:sp>
      <p:pic>
        <p:nvPicPr>
          <p:cNvPr id="4" name="Image 3"/>
          <p:cNvPicPr>
            <a:picLocks noChangeAspect="1"/>
          </p:cNvPicPr>
          <p:nvPr/>
        </p:nvPicPr>
        <p:blipFill>
          <a:blip r:embed="rId3"/>
          <a:stretch>
            <a:fillRect/>
          </a:stretch>
        </p:blipFill>
        <p:spPr>
          <a:xfrm>
            <a:off x="1694769" y="1786164"/>
            <a:ext cx="9934575" cy="3314700"/>
          </a:xfrm>
          <a:prstGeom prst="rect">
            <a:avLst/>
          </a:prstGeom>
        </p:spPr>
      </p:pic>
    </p:spTree>
    <p:extLst>
      <p:ext uri="{BB962C8B-B14F-4D97-AF65-F5344CB8AC3E}">
        <p14:creationId xmlns:p14="http://schemas.microsoft.com/office/powerpoint/2010/main" xmlns="" val="113363066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smtClean="0"/>
              <a:t/>
            </a:r>
            <a:br>
              <a:rPr lang="fr-FR" dirty="0" smtClean="0"/>
            </a:br>
            <a:r>
              <a:rPr lang="fr-FR" dirty="0" smtClean="0"/>
              <a:t>Guide </a:t>
            </a:r>
            <a:r>
              <a:rPr lang="fr-FR" dirty="0"/>
              <a:t>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276</a:t>
            </a:fld>
            <a:endParaRPr lang="en-US" dirty="0"/>
          </a:p>
        </p:txBody>
      </p:sp>
      <p:pic>
        <p:nvPicPr>
          <p:cNvPr id="5" name="Image 4"/>
          <p:cNvPicPr>
            <a:picLocks noChangeAspect="1"/>
          </p:cNvPicPr>
          <p:nvPr/>
        </p:nvPicPr>
        <p:blipFill>
          <a:blip r:embed="rId3"/>
          <a:stretch>
            <a:fillRect/>
          </a:stretch>
        </p:blipFill>
        <p:spPr>
          <a:xfrm>
            <a:off x="1921102" y="1644162"/>
            <a:ext cx="9801225" cy="4486275"/>
          </a:xfrm>
          <a:prstGeom prst="rect">
            <a:avLst/>
          </a:prstGeom>
        </p:spPr>
      </p:pic>
    </p:spTree>
    <p:extLst>
      <p:ext uri="{BB962C8B-B14F-4D97-AF65-F5344CB8AC3E}">
        <p14:creationId xmlns:p14="http://schemas.microsoft.com/office/powerpoint/2010/main" xmlns="" val="400964197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smtClean="0"/>
              <a:t/>
            </a:r>
            <a:br>
              <a:rPr lang="fr-FR" dirty="0" smtClean="0"/>
            </a:br>
            <a:r>
              <a:rPr lang="fr-FR" dirty="0" smtClean="0"/>
              <a:t>Guide </a:t>
            </a:r>
            <a:r>
              <a:rPr lang="fr-FR" dirty="0"/>
              <a:t>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277</a:t>
            </a:fld>
            <a:endParaRPr lang="en-US" dirty="0"/>
          </a:p>
        </p:txBody>
      </p:sp>
      <p:pic>
        <p:nvPicPr>
          <p:cNvPr id="8" name="Image 7"/>
          <p:cNvPicPr>
            <a:picLocks noChangeAspect="1"/>
          </p:cNvPicPr>
          <p:nvPr/>
        </p:nvPicPr>
        <p:blipFill>
          <a:blip r:embed="rId3"/>
          <a:stretch>
            <a:fillRect/>
          </a:stretch>
        </p:blipFill>
        <p:spPr>
          <a:xfrm>
            <a:off x="2180013" y="1676838"/>
            <a:ext cx="9744075" cy="4057650"/>
          </a:xfrm>
          <a:prstGeom prst="rect">
            <a:avLst/>
          </a:prstGeom>
        </p:spPr>
      </p:pic>
    </p:spTree>
    <p:extLst>
      <p:ext uri="{BB962C8B-B14F-4D97-AF65-F5344CB8AC3E}">
        <p14:creationId xmlns:p14="http://schemas.microsoft.com/office/powerpoint/2010/main" xmlns="" val="982250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smtClean="0"/>
              <a:t/>
            </a:r>
            <a:br>
              <a:rPr lang="fr-FR" dirty="0" smtClean="0"/>
            </a:br>
            <a:r>
              <a:rPr lang="fr-FR" dirty="0" smtClean="0"/>
              <a:t>Guide </a:t>
            </a:r>
            <a:r>
              <a:rPr lang="fr-FR" dirty="0"/>
              <a:t>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278</a:t>
            </a:fld>
            <a:endParaRPr lang="en-US" dirty="0"/>
          </a:p>
        </p:txBody>
      </p:sp>
      <p:pic>
        <p:nvPicPr>
          <p:cNvPr id="7" name="Image 6"/>
          <p:cNvPicPr>
            <a:picLocks noChangeAspect="1"/>
          </p:cNvPicPr>
          <p:nvPr/>
        </p:nvPicPr>
        <p:blipFill>
          <a:blip r:embed="rId3"/>
          <a:stretch>
            <a:fillRect/>
          </a:stretch>
        </p:blipFill>
        <p:spPr>
          <a:xfrm>
            <a:off x="1873250" y="1481158"/>
            <a:ext cx="9867900" cy="5019675"/>
          </a:xfrm>
          <a:prstGeom prst="rect">
            <a:avLst/>
          </a:prstGeom>
        </p:spPr>
      </p:pic>
    </p:spTree>
    <p:extLst>
      <p:ext uri="{BB962C8B-B14F-4D97-AF65-F5344CB8AC3E}">
        <p14:creationId xmlns:p14="http://schemas.microsoft.com/office/powerpoint/2010/main" xmlns="" val="2401599009"/>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a:xfrm>
            <a:off x="2596208" y="0"/>
            <a:ext cx="8911687" cy="1280890"/>
          </a:xfrm>
        </p:spPr>
        <p:txBody>
          <a:bodyPr>
            <a:normAutofit fontScale="90000"/>
          </a:bodyPr>
          <a:lstStyle/>
          <a:p>
            <a:r>
              <a:rPr lang="fr-FR" dirty="0" smtClean="0"/>
              <a:t/>
            </a:r>
            <a:br>
              <a:rPr lang="fr-FR" dirty="0" smtClean="0"/>
            </a:br>
            <a:r>
              <a:rPr lang="fr-FR" dirty="0" smtClean="0"/>
              <a:t>Guide </a:t>
            </a:r>
            <a:r>
              <a:rPr lang="fr-FR" dirty="0"/>
              <a:t>d’application pratique SYSCOHADA</a:t>
            </a:r>
            <a:br>
              <a:rPr lang="fr-FR" dirty="0"/>
            </a:br>
            <a:endParaRPr lang="fr-FR" dirty="0"/>
          </a:p>
        </p:txBody>
      </p:sp>
      <p:sp>
        <p:nvSpPr>
          <p:cNvPr id="2" name="Espace réservé de la date 1"/>
          <p:cNvSpPr>
            <a:spLocks noGrp="1"/>
          </p:cNvSpPr>
          <p:nvPr>
            <p:ph type="dt" sz="half" idx="10"/>
          </p:nvPr>
        </p:nvSpPr>
        <p:spPr/>
        <p:txBody>
          <a:bodyPr/>
          <a:lstStyle/>
          <a:p>
            <a:fld id="{71620DC0-4FB7-4C91-BDDE-C4D7D788659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279</a:t>
            </a:fld>
            <a:endParaRPr lang="en-US" dirty="0"/>
          </a:p>
        </p:txBody>
      </p:sp>
      <p:pic>
        <p:nvPicPr>
          <p:cNvPr id="4" name="Image 3"/>
          <p:cNvPicPr>
            <a:picLocks noChangeAspect="1"/>
          </p:cNvPicPr>
          <p:nvPr/>
        </p:nvPicPr>
        <p:blipFill>
          <a:blip r:embed="rId3"/>
          <a:stretch>
            <a:fillRect/>
          </a:stretch>
        </p:blipFill>
        <p:spPr>
          <a:xfrm>
            <a:off x="2118101" y="2339747"/>
            <a:ext cx="9867900" cy="2962275"/>
          </a:xfrm>
          <a:prstGeom prst="rect">
            <a:avLst/>
          </a:prstGeom>
        </p:spPr>
      </p:pic>
    </p:spTree>
    <p:extLst>
      <p:ext uri="{BB962C8B-B14F-4D97-AF65-F5344CB8AC3E}">
        <p14:creationId xmlns:p14="http://schemas.microsoft.com/office/powerpoint/2010/main" xmlns="" val="739123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381C8F-2236-4072-A21B-DA1DAB37ED0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678294437"/>
              </p:ext>
            </p:extLst>
          </p:nvPr>
        </p:nvGraphicFramePr>
        <p:xfrm>
          <a:off x="1793173" y="1029242"/>
          <a:ext cx="9892147" cy="5110648"/>
        </p:xfrm>
        <a:graphic>
          <a:graphicData uri="http://schemas.openxmlformats.org/drawingml/2006/table">
            <a:tbl>
              <a:tblPr>
                <a:tableStyleId>{5C22544A-7EE6-4342-B048-85BDC9FD1C3A}</a:tableStyleId>
              </a:tblPr>
              <a:tblGrid>
                <a:gridCol w="894868"/>
                <a:gridCol w="4319761"/>
                <a:gridCol w="4677518"/>
              </a:tblGrid>
              <a:tr h="71393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387257">
                <a:tc>
                  <a:txBody>
                    <a:bodyPr/>
                    <a:lstStyle/>
                    <a:p>
                      <a:pPr algn="ctr" fontAlgn="ctr"/>
                      <a:r>
                        <a:rPr lang="fr-FR" sz="1600" u="none" strike="noStrike" dirty="0" smtClean="0">
                          <a:effectLst/>
                        </a:rPr>
                        <a:t>2</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Sont astreintes à la mise en place d'une comptabilité, dite comptabilité </a:t>
                      </a:r>
                      <a:r>
                        <a:rPr lang="fr-FR" sz="1600" b="0" i="0" u="none" strike="noStrike" kern="1200" baseline="0" dirty="0" smtClean="0">
                          <a:solidFill>
                            <a:srgbClr val="C00000"/>
                          </a:solidFill>
                          <a:latin typeface="+mn-lt"/>
                          <a:ea typeface="+mn-ea"/>
                          <a:cs typeface="+mn-cs"/>
                        </a:rPr>
                        <a:t>financière</a:t>
                      </a:r>
                      <a:r>
                        <a:rPr lang="fr-FR" sz="1600" b="0" i="0" u="none" strike="noStrike" kern="1200" baseline="0" dirty="0" smtClean="0">
                          <a:solidFill>
                            <a:schemeClr val="dk1"/>
                          </a:solidFill>
                          <a:latin typeface="+mn-lt"/>
                          <a:ea typeface="+mn-ea"/>
                          <a:cs typeface="+mn-cs"/>
                        </a:rPr>
                        <a:t>, les </a:t>
                      </a:r>
                      <a:r>
                        <a:rPr lang="fr-FR" sz="1600" b="0" i="0" u="none" strike="noStrike" kern="1200" baseline="0" dirty="0" smtClean="0">
                          <a:solidFill>
                            <a:srgbClr val="C00000"/>
                          </a:solidFill>
                          <a:latin typeface="+mn-lt"/>
                          <a:ea typeface="+mn-ea"/>
                          <a:cs typeface="+mn-cs"/>
                        </a:rPr>
                        <a:t>entités</a:t>
                      </a:r>
                      <a:r>
                        <a:rPr lang="fr-FR" sz="1600" b="0" i="0" u="none" strike="noStrike" kern="1200" baseline="0" dirty="0" smtClean="0">
                          <a:solidFill>
                            <a:schemeClr val="dk1"/>
                          </a:solidFill>
                          <a:latin typeface="+mn-lt"/>
                          <a:ea typeface="+mn-ea"/>
                          <a:cs typeface="+mn-cs"/>
                        </a:rPr>
                        <a:t> soumises aux dispositions de l’</a:t>
                      </a:r>
                      <a:r>
                        <a:rPr lang="fr-FR" sz="1600" b="0" i="0" u="none" strike="noStrike" kern="1200" baseline="0" dirty="0" smtClean="0">
                          <a:solidFill>
                            <a:srgbClr val="C00000"/>
                          </a:solidFill>
                          <a:effectLst/>
                          <a:latin typeface="+mn-lt"/>
                          <a:ea typeface="+mn-ea"/>
                          <a:cs typeface="+mn-cs"/>
                        </a:rPr>
                        <a:t>A</a:t>
                      </a:r>
                      <a:r>
                        <a:rPr lang="fr-FR" sz="1600" u="none" strike="noStrike" dirty="0" smtClean="0">
                          <a:solidFill>
                            <a:srgbClr val="C00000"/>
                          </a:solidFill>
                          <a:effectLst/>
                        </a:rPr>
                        <a:t>cte </a:t>
                      </a:r>
                      <a:r>
                        <a:rPr lang="fr-FR" sz="1600" u="none" strike="noStrike" kern="1200" dirty="0" smtClean="0">
                          <a:solidFill>
                            <a:srgbClr val="C00000"/>
                          </a:solidFill>
                          <a:effectLst/>
                          <a:latin typeface="+mn-lt"/>
                          <a:ea typeface="+mn-ea"/>
                          <a:cs typeface="+mn-cs"/>
                        </a:rPr>
                        <a:t>uniforme portant sur le droit commercial général,</a:t>
                      </a:r>
                      <a:r>
                        <a:rPr lang="fr-FR" sz="1600" u="none" strike="noStrike" kern="1200" baseline="0" dirty="0" smtClean="0">
                          <a:solidFill>
                            <a:srgbClr val="C00000"/>
                          </a:solidFill>
                          <a:effectLst/>
                          <a:latin typeface="+mn-lt"/>
                          <a:ea typeface="+mn-ea"/>
                          <a:cs typeface="+mn-cs"/>
                        </a:rPr>
                        <a:t> de l’Acte uniforme </a:t>
                      </a:r>
                      <a:r>
                        <a:rPr lang="fr-FR" sz="1600" u="none" strike="noStrike" dirty="0" smtClean="0">
                          <a:solidFill>
                            <a:srgbClr val="C00000"/>
                          </a:solidFill>
                          <a:effectLst/>
                        </a:rPr>
                        <a:t> relatif</a:t>
                      </a:r>
                      <a:r>
                        <a:rPr lang="fr-FR" sz="1600" u="none" strike="noStrike" baseline="0" dirty="0" smtClean="0">
                          <a:solidFill>
                            <a:srgbClr val="C00000"/>
                          </a:solidFill>
                          <a:effectLst/>
                        </a:rPr>
                        <a:t> au droit des sociétés commerciales et du GIE et de l’Acte uniforme relatif au droit des sociétés coopératives</a:t>
                      </a:r>
                      <a:r>
                        <a:rPr lang="fr-FR" sz="1600" b="0" i="0" u="none" strike="noStrike" kern="1200" baseline="0" dirty="0" smtClean="0">
                          <a:solidFill>
                            <a:schemeClr val="dk1"/>
                          </a:solidFill>
                          <a:latin typeface="+mn-lt"/>
                          <a:ea typeface="+mn-ea"/>
                          <a:cs typeface="+mn-cs"/>
                        </a:rPr>
                        <a:t>, les </a:t>
                      </a:r>
                      <a:r>
                        <a:rPr lang="fr-FR" sz="1600" b="0" i="0" u="none" strike="noStrike" kern="1200" baseline="0" dirty="0" smtClean="0">
                          <a:solidFill>
                            <a:srgbClr val="C00000"/>
                          </a:solidFill>
                          <a:latin typeface="+mn-lt"/>
                          <a:ea typeface="+mn-ea"/>
                          <a:cs typeface="+mn-cs"/>
                        </a:rPr>
                        <a:t>entités</a:t>
                      </a:r>
                      <a:r>
                        <a:rPr lang="fr-FR" sz="1600" b="0" i="0" u="none" strike="noStrike" kern="1200" baseline="0" dirty="0" smtClean="0">
                          <a:solidFill>
                            <a:schemeClr val="dk1"/>
                          </a:solidFill>
                          <a:latin typeface="+mn-lt"/>
                          <a:ea typeface="+mn-ea"/>
                          <a:cs typeface="+mn-cs"/>
                        </a:rPr>
                        <a:t> publiques, parapubliques, d'économie mixte et, plus généralement, les entités produisant des biens et des services marchands ou non marchands, dans la mesure où elles exercent, dans un but lucratif ou non, des activités économiques à titre principal ou accessoire qui se fondent sur des actes répétitifs, à l'exception de celles soumises aux règles de la comptabilité publique. </a:t>
                      </a:r>
                    </a:p>
                  </a:txBody>
                  <a:tcPr marL="7590" marR="7590" marT="7590" marB="0"/>
                </a:tc>
                <a:tc>
                  <a:txBody>
                    <a:bodyPr/>
                    <a:lstStyle/>
                    <a:p>
                      <a:r>
                        <a:rPr lang="fr-FR" sz="1600" b="0" i="0" u="none" strike="noStrike" kern="1200" baseline="0" dirty="0" smtClean="0">
                          <a:solidFill>
                            <a:schemeClr val="dk1"/>
                          </a:solidFill>
                          <a:latin typeface="+mn-lt"/>
                          <a:ea typeface="+mn-ea"/>
                          <a:cs typeface="+mn-cs"/>
                        </a:rPr>
                        <a:t>Sont astreintes à la mise en place d’une</a:t>
                      </a:r>
                    </a:p>
                    <a:p>
                      <a:r>
                        <a:rPr lang="fr-FR" sz="1600" b="0" i="0" u="none" strike="noStrike" kern="1200" baseline="0" dirty="0" smtClean="0">
                          <a:solidFill>
                            <a:schemeClr val="dk1"/>
                          </a:solidFill>
                          <a:latin typeface="+mn-lt"/>
                          <a:ea typeface="+mn-ea"/>
                          <a:cs typeface="+mn-cs"/>
                        </a:rPr>
                        <a:t>comptabilité, dite comptabilité générale, les</a:t>
                      </a:r>
                    </a:p>
                    <a:p>
                      <a:r>
                        <a:rPr lang="fr-FR" sz="1600" b="1" i="0" u="none" strike="noStrike" kern="1200" baseline="0" dirty="0" smtClean="0">
                          <a:solidFill>
                            <a:schemeClr val="dk1"/>
                          </a:solidFill>
                          <a:latin typeface="+mn-lt"/>
                          <a:ea typeface="+mn-ea"/>
                          <a:cs typeface="+mn-cs"/>
                        </a:rPr>
                        <a:t>entreprises</a:t>
                      </a:r>
                      <a:r>
                        <a:rPr lang="fr-FR" sz="1600" b="0" i="0" u="none" strike="noStrike" kern="1200" baseline="0" dirty="0" smtClean="0">
                          <a:solidFill>
                            <a:schemeClr val="dk1"/>
                          </a:solidFill>
                          <a:latin typeface="+mn-lt"/>
                          <a:ea typeface="+mn-ea"/>
                          <a:cs typeface="+mn-cs"/>
                        </a:rPr>
                        <a:t> soumises aux dispositions du</a:t>
                      </a:r>
                    </a:p>
                    <a:p>
                      <a:r>
                        <a:rPr lang="fr-FR" sz="1600" b="1" i="0" u="none" strike="noStrike" kern="1200" baseline="0" dirty="0" smtClean="0">
                          <a:solidFill>
                            <a:schemeClr val="dk1"/>
                          </a:solidFill>
                          <a:latin typeface="+mn-lt"/>
                          <a:ea typeface="+mn-ea"/>
                          <a:cs typeface="+mn-cs"/>
                        </a:rPr>
                        <a:t>Droit commercial</a:t>
                      </a:r>
                      <a:r>
                        <a:rPr lang="fr-FR" sz="1600" b="0" i="0" u="none" strike="noStrike" kern="1200" baseline="0" dirty="0" smtClean="0">
                          <a:solidFill>
                            <a:schemeClr val="dk1"/>
                          </a:solidFill>
                          <a:latin typeface="+mn-lt"/>
                          <a:ea typeface="+mn-ea"/>
                          <a:cs typeface="+mn-cs"/>
                        </a:rPr>
                        <a:t>, les entreprises publiques,</a:t>
                      </a:r>
                    </a:p>
                    <a:p>
                      <a:r>
                        <a:rPr lang="fr-FR" sz="1600" b="0" i="0" u="none" strike="noStrike" kern="1200" baseline="0" dirty="0" smtClean="0">
                          <a:solidFill>
                            <a:schemeClr val="dk1"/>
                          </a:solidFill>
                          <a:latin typeface="+mn-lt"/>
                          <a:ea typeface="+mn-ea"/>
                          <a:cs typeface="+mn-cs"/>
                        </a:rPr>
                        <a:t>parapubliques, d’économie mixte, les</a:t>
                      </a:r>
                    </a:p>
                    <a:p>
                      <a:r>
                        <a:rPr lang="fr-FR" sz="1600" b="0" i="0" u="none" strike="noStrike" kern="1200" baseline="0" dirty="0" smtClean="0">
                          <a:solidFill>
                            <a:schemeClr val="dk1"/>
                          </a:solidFill>
                          <a:latin typeface="+mn-lt"/>
                          <a:ea typeface="+mn-ea"/>
                          <a:cs typeface="+mn-cs"/>
                        </a:rPr>
                        <a:t>coopératives et, plus généralement, les</a:t>
                      </a:r>
                    </a:p>
                    <a:p>
                      <a:r>
                        <a:rPr lang="fr-FR" sz="1600" b="0" i="0" u="none" strike="noStrike" kern="1200" baseline="0" dirty="0" smtClean="0">
                          <a:solidFill>
                            <a:schemeClr val="dk1"/>
                          </a:solidFill>
                          <a:latin typeface="+mn-lt"/>
                          <a:ea typeface="+mn-ea"/>
                          <a:cs typeface="+mn-cs"/>
                        </a:rPr>
                        <a:t>entités produisant des biens et des services</a:t>
                      </a:r>
                    </a:p>
                    <a:p>
                      <a:r>
                        <a:rPr lang="fr-FR" sz="1600" b="0" i="0" u="none" strike="noStrike" kern="1200" baseline="0" dirty="0" smtClean="0">
                          <a:solidFill>
                            <a:schemeClr val="dk1"/>
                          </a:solidFill>
                          <a:latin typeface="+mn-lt"/>
                          <a:ea typeface="+mn-ea"/>
                          <a:cs typeface="+mn-cs"/>
                        </a:rPr>
                        <a:t>marchands ou non marchands, dans la</a:t>
                      </a:r>
                    </a:p>
                    <a:p>
                      <a:r>
                        <a:rPr lang="fr-FR" sz="1600" b="0" i="0" u="none" strike="noStrike" kern="1200" baseline="0" dirty="0" smtClean="0">
                          <a:solidFill>
                            <a:schemeClr val="dk1"/>
                          </a:solidFill>
                          <a:latin typeface="+mn-lt"/>
                          <a:ea typeface="+mn-ea"/>
                          <a:cs typeface="+mn-cs"/>
                        </a:rPr>
                        <a:t>mesure où elles exercent, dans un but lucratif ou non, des activités économiques à titre principal ou accessoire qui se fondent sur des actes répétitifs, à l’exception de celles soumises aux règles de la comptabilité</a:t>
                      </a:r>
                    </a:p>
                    <a:p>
                      <a:r>
                        <a:rPr lang="fr-FR" sz="1600" b="0" i="0" u="none" strike="noStrike" kern="1200" baseline="0" dirty="0" smtClean="0">
                          <a:solidFill>
                            <a:schemeClr val="dk1"/>
                          </a:solidFill>
                          <a:latin typeface="+mn-lt"/>
                          <a:ea typeface="+mn-ea"/>
                          <a:cs typeface="+mn-cs"/>
                        </a:rPr>
                        <a:t>publique.</a:t>
                      </a:r>
                      <a:endParaRPr lang="fr-FR" sz="1600" dirty="0"/>
                    </a:p>
                  </a:txBody>
                  <a:tcPr marL="7590" marR="7590" marT="7590" marB="0"/>
                </a:tc>
              </a:tr>
            </a:tbl>
          </a:graphicData>
        </a:graphic>
      </p:graphicFrame>
    </p:spTree>
    <p:extLst>
      <p:ext uri="{BB962C8B-B14F-4D97-AF65-F5344CB8AC3E}">
        <p14:creationId xmlns:p14="http://schemas.microsoft.com/office/powerpoint/2010/main" xmlns="" val="339685861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Guide d’application pratique IFRS</a:t>
            </a:r>
          </a:p>
        </p:txBody>
      </p:sp>
      <p:sp>
        <p:nvSpPr>
          <p:cNvPr id="4" name="Espace réservé de la date 3"/>
          <p:cNvSpPr>
            <a:spLocks noGrp="1"/>
          </p:cNvSpPr>
          <p:nvPr>
            <p:ph type="dt" sz="half" idx="10"/>
          </p:nvPr>
        </p:nvSpPr>
        <p:spPr/>
        <p:txBody>
          <a:bodyPr/>
          <a:lstStyle/>
          <a:p>
            <a:fld id="{A3031601-A8D6-4D45-A1A1-E54402BB99E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280</a:t>
            </a:fld>
            <a:endParaRPr lang="en-US" dirty="0"/>
          </a:p>
        </p:txBody>
      </p:sp>
    </p:spTree>
    <p:extLst>
      <p:ext uri="{BB962C8B-B14F-4D97-AF65-F5344CB8AC3E}">
        <p14:creationId xmlns:p14="http://schemas.microsoft.com/office/powerpoint/2010/main" xmlns="" val="1557520658"/>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Guide d’application pratique IFRS</a:t>
            </a:r>
            <a:br>
              <a:rPr lang="fr-FR" dirty="0"/>
            </a:br>
            <a:endParaRPr lang="fr-FR" dirty="0"/>
          </a:p>
        </p:txBody>
      </p:sp>
      <p:sp>
        <p:nvSpPr>
          <p:cNvPr id="3" name="Espace réservé de la date 2"/>
          <p:cNvSpPr>
            <a:spLocks noGrp="1"/>
          </p:cNvSpPr>
          <p:nvPr>
            <p:ph type="dt" sz="half" idx="10"/>
          </p:nvPr>
        </p:nvSpPr>
        <p:spPr/>
        <p:txBody>
          <a:bodyPr/>
          <a:lstStyle/>
          <a:p>
            <a:fld id="{DC5475FD-CD70-488B-B6DF-AF0439CBBDE9}" type="datetime1">
              <a:rPr lang="fr-FR" smtClean="0"/>
              <a:pPr/>
              <a:t>06/03/2019</a:t>
            </a:fld>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281</a:t>
            </a:fld>
            <a:endParaRPr lang="en-US" dirty="0"/>
          </a:p>
        </p:txBody>
      </p:sp>
      <p:pic>
        <p:nvPicPr>
          <p:cNvPr id="8" name="Image 7"/>
          <p:cNvPicPr>
            <a:picLocks noChangeAspect="1"/>
          </p:cNvPicPr>
          <p:nvPr/>
        </p:nvPicPr>
        <p:blipFill>
          <a:blip r:embed="rId2"/>
          <a:stretch>
            <a:fillRect/>
          </a:stretch>
        </p:blipFill>
        <p:spPr>
          <a:xfrm>
            <a:off x="3665537" y="1355481"/>
            <a:ext cx="5191125" cy="5324475"/>
          </a:xfrm>
          <a:prstGeom prst="rect">
            <a:avLst/>
          </a:prstGeom>
        </p:spPr>
      </p:pic>
    </p:spTree>
    <p:extLst>
      <p:ext uri="{BB962C8B-B14F-4D97-AF65-F5344CB8AC3E}">
        <p14:creationId xmlns:p14="http://schemas.microsoft.com/office/powerpoint/2010/main" xmlns="" val="518013917"/>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Guide d’application pratique IFRS</a:t>
            </a:r>
            <a:br>
              <a:rPr lang="fr-FR" dirty="0"/>
            </a:br>
            <a:endParaRPr lang="fr-FR" dirty="0"/>
          </a:p>
        </p:txBody>
      </p:sp>
      <p:sp>
        <p:nvSpPr>
          <p:cNvPr id="3" name="Espace réservé de la date 2"/>
          <p:cNvSpPr>
            <a:spLocks noGrp="1"/>
          </p:cNvSpPr>
          <p:nvPr>
            <p:ph type="dt" sz="half" idx="10"/>
          </p:nvPr>
        </p:nvSpPr>
        <p:spPr/>
        <p:txBody>
          <a:bodyPr/>
          <a:lstStyle/>
          <a:p>
            <a:fld id="{DC5475FD-CD70-488B-B6DF-AF0439CBBDE9}" type="datetime1">
              <a:rPr lang="fr-FR" smtClean="0"/>
              <a:pPr/>
              <a:t>06/03/2019</a:t>
            </a:fld>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282</a:t>
            </a:fld>
            <a:endParaRPr lang="en-US" dirty="0"/>
          </a:p>
        </p:txBody>
      </p:sp>
      <p:pic>
        <p:nvPicPr>
          <p:cNvPr id="6" name="Image 5"/>
          <p:cNvPicPr>
            <a:picLocks noChangeAspect="1"/>
          </p:cNvPicPr>
          <p:nvPr/>
        </p:nvPicPr>
        <p:blipFill>
          <a:blip r:embed="rId2"/>
          <a:stretch>
            <a:fillRect/>
          </a:stretch>
        </p:blipFill>
        <p:spPr>
          <a:xfrm>
            <a:off x="4092575" y="1322144"/>
            <a:ext cx="5353050" cy="5391150"/>
          </a:xfrm>
          <a:prstGeom prst="rect">
            <a:avLst/>
          </a:prstGeom>
        </p:spPr>
      </p:pic>
    </p:spTree>
    <p:extLst>
      <p:ext uri="{BB962C8B-B14F-4D97-AF65-F5344CB8AC3E}">
        <p14:creationId xmlns:p14="http://schemas.microsoft.com/office/powerpoint/2010/main" xmlns="" val="3448611787"/>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6208" y="13082"/>
            <a:ext cx="8911687" cy="1280890"/>
          </a:xfrm>
        </p:spPr>
        <p:txBody>
          <a:bodyPr/>
          <a:lstStyle/>
          <a:p>
            <a:r>
              <a:rPr lang="fr-FR" dirty="0"/>
              <a:t>Guide d’application pratique IFRS</a:t>
            </a:r>
            <a:br>
              <a:rPr lang="fr-FR" dirty="0"/>
            </a:br>
            <a:endParaRPr lang="fr-FR" dirty="0"/>
          </a:p>
        </p:txBody>
      </p:sp>
      <p:sp>
        <p:nvSpPr>
          <p:cNvPr id="3" name="Espace réservé de la date 2"/>
          <p:cNvSpPr>
            <a:spLocks noGrp="1"/>
          </p:cNvSpPr>
          <p:nvPr>
            <p:ph type="dt" sz="half" idx="10"/>
          </p:nvPr>
        </p:nvSpPr>
        <p:spPr/>
        <p:txBody>
          <a:bodyPr/>
          <a:lstStyle/>
          <a:p>
            <a:fld id="{DC5475FD-CD70-488B-B6DF-AF0439CBBDE9}" type="datetime1">
              <a:rPr lang="fr-FR" smtClean="0"/>
              <a:pPr/>
              <a:t>06/03/2019</a:t>
            </a:fld>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283</a:t>
            </a:fld>
            <a:endParaRPr lang="en-US" dirty="0"/>
          </a:p>
        </p:txBody>
      </p:sp>
      <p:pic>
        <p:nvPicPr>
          <p:cNvPr id="5" name="Image 4"/>
          <p:cNvPicPr>
            <a:picLocks noChangeAspect="1"/>
          </p:cNvPicPr>
          <p:nvPr/>
        </p:nvPicPr>
        <p:blipFill>
          <a:blip r:embed="rId2"/>
          <a:stretch>
            <a:fillRect/>
          </a:stretch>
        </p:blipFill>
        <p:spPr>
          <a:xfrm>
            <a:off x="4589462" y="640392"/>
            <a:ext cx="5324475" cy="6143625"/>
          </a:xfrm>
          <a:prstGeom prst="rect">
            <a:avLst/>
          </a:prstGeom>
        </p:spPr>
      </p:pic>
    </p:spTree>
    <p:extLst>
      <p:ext uri="{BB962C8B-B14F-4D97-AF65-F5344CB8AC3E}">
        <p14:creationId xmlns:p14="http://schemas.microsoft.com/office/powerpoint/2010/main" xmlns="" val="366327109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a:t>
            </a:r>
            <a:br>
              <a:rPr lang="fr-FR" dirty="0" smtClean="0"/>
            </a:br>
            <a:r>
              <a:rPr lang="fr-FR" dirty="0" smtClean="0"/>
              <a:t>SYSCOHADA/SYSCOA</a:t>
            </a:r>
            <a:endParaRPr lang="fr-FR" dirty="0"/>
          </a:p>
        </p:txBody>
      </p:sp>
      <p:sp>
        <p:nvSpPr>
          <p:cNvPr id="3" name="Espace réservé du texte 2"/>
          <p:cNvSpPr>
            <a:spLocks noGrp="1"/>
          </p:cNvSpPr>
          <p:nvPr>
            <p:ph type="body" idx="1"/>
          </p:nvPr>
        </p:nvSpPr>
        <p:spPr/>
        <p:txBody>
          <a:bodyPr/>
          <a:lstStyle/>
          <a:p>
            <a:r>
              <a:rPr lang="fr-FR" dirty="0" smtClean="0"/>
              <a:t>Support de formation officiel : Formation des formateurs</a:t>
            </a:r>
          </a:p>
        </p:txBody>
      </p:sp>
      <p:sp>
        <p:nvSpPr>
          <p:cNvPr id="4" name="Espace réservé de la date 3"/>
          <p:cNvSpPr>
            <a:spLocks noGrp="1"/>
          </p:cNvSpPr>
          <p:nvPr>
            <p:ph type="dt" sz="half" idx="10"/>
          </p:nvPr>
        </p:nvSpPr>
        <p:spPr/>
        <p:txBody>
          <a:bodyPr/>
          <a:lstStyle/>
          <a:p>
            <a:fld id="{A3031601-A8D6-4D45-A1A1-E54402BB99E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284</a:t>
            </a:fld>
            <a:endParaRPr lang="en-US" dirty="0"/>
          </a:p>
        </p:txBody>
      </p:sp>
    </p:spTree>
    <p:extLst>
      <p:ext uri="{BB962C8B-B14F-4D97-AF65-F5344CB8AC3E}">
        <p14:creationId xmlns:p14="http://schemas.microsoft.com/office/powerpoint/2010/main" xmlns="" val="13111596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6051" y="316735"/>
            <a:ext cx="8298756" cy="6224067"/>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1946053" y="4846474"/>
            <a:ext cx="8298753" cy="1694329"/>
          </a:xfrm>
          <a:prstGeom prst="rect">
            <a:avLst/>
          </a:prstGeom>
          <a:blipFill>
            <a:blip r:embed="rId3" cstate="print"/>
            <a:stretch>
              <a:fillRect/>
            </a:stretch>
          </a:blipFill>
        </p:spPr>
        <p:txBody>
          <a:bodyPr wrap="square" lIns="0" tIns="0" rIns="0" bIns="0" rtlCol="0"/>
          <a:lstStyle/>
          <a:p>
            <a:endParaRPr sz="1634"/>
          </a:p>
        </p:txBody>
      </p:sp>
      <p:sp>
        <p:nvSpPr>
          <p:cNvPr id="6" name="object 6"/>
          <p:cNvSpPr/>
          <p:nvPr/>
        </p:nvSpPr>
        <p:spPr>
          <a:xfrm>
            <a:off x="9056702" y="316735"/>
            <a:ext cx="1188104" cy="1128630"/>
          </a:xfrm>
          <a:prstGeom prst="rect">
            <a:avLst/>
          </a:prstGeom>
          <a:blipFill>
            <a:blip r:embed="rId4" cstate="print"/>
            <a:stretch>
              <a:fillRect/>
            </a:stretch>
          </a:blipFill>
        </p:spPr>
        <p:txBody>
          <a:bodyPr wrap="square" lIns="0" tIns="0" rIns="0" bIns="0" rtlCol="0"/>
          <a:lstStyle/>
          <a:p>
            <a:endParaRPr sz="1634"/>
          </a:p>
        </p:txBody>
      </p:sp>
      <p:sp>
        <p:nvSpPr>
          <p:cNvPr id="7" name="object 7"/>
          <p:cNvSpPr/>
          <p:nvPr/>
        </p:nvSpPr>
        <p:spPr>
          <a:xfrm>
            <a:off x="1946053" y="5313971"/>
            <a:ext cx="2438448" cy="1226832"/>
          </a:xfrm>
          <a:prstGeom prst="rect">
            <a:avLst/>
          </a:prstGeom>
          <a:blipFill>
            <a:blip r:embed="rId5" cstate="print"/>
            <a:stretch>
              <a:fillRect/>
            </a:stretch>
          </a:blipFill>
        </p:spPr>
        <p:txBody>
          <a:bodyPr wrap="square" lIns="0" tIns="0" rIns="0" bIns="0" rtlCol="0"/>
          <a:lstStyle/>
          <a:p>
            <a:endParaRPr sz="1634"/>
          </a:p>
        </p:txBody>
      </p:sp>
      <p:sp>
        <p:nvSpPr>
          <p:cNvPr id="8" name="object 8"/>
          <p:cNvSpPr/>
          <p:nvPr/>
        </p:nvSpPr>
        <p:spPr>
          <a:xfrm>
            <a:off x="2206079" y="511757"/>
            <a:ext cx="1341632" cy="760719"/>
          </a:xfrm>
          <a:prstGeom prst="rect">
            <a:avLst/>
          </a:prstGeom>
          <a:blipFill>
            <a:blip r:embed="rId6" cstate="print"/>
            <a:stretch>
              <a:fillRect/>
            </a:stretch>
          </a:blipFill>
        </p:spPr>
        <p:txBody>
          <a:bodyPr wrap="square" lIns="0" tIns="0" rIns="0" bIns="0" rtlCol="0"/>
          <a:lstStyle/>
          <a:p>
            <a:endParaRPr sz="1634"/>
          </a:p>
        </p:txBody>
      </p:sp>
      <p:sp>
        <p:nvSpPr>
          <p:cNvPr id="9" name="object 9"/>
          <p:cNvSpPr/>
          <p:nvPr/>
        </p:nvSpPr>
        <p:spPr>
          <a:xfrm>
            <a:off x="2197780" y="950208"/>
            <a:ext cx="7719226" cy="4829875"/>
          </a:xfrm>
          <a:prstGeom prst="rect">
            <a:avLst/>
          </a:prstGeom>
          <a:blipFill>
            <a:blip r:embed="rId7" cstate="print"/>
            <a:stretch>
              <a:fillRect/>
            </a:stretch>
          </a:blipFill>
        </p:spPr>
        <p:txBody>
          <a:bodyPr wrap="square" lIns="0" tIns="0" rIns="0" bIns="0" rtlCol="0"/>
          <a:lstStyle/>
          <a:p>
            <a:endParaRPr sz="1634"/>
          </a:p>
        </p:txBody>
      </p:sp>
      <p:sp>
        <p:nvSpPr>
          <p:cNvPr id="10" name="object 10"/>
          <p:cNvSpPr/>
          <p:nvPr/>
        </p:nvSpPr>
        <p:spPr>
          <a:xfrm>
            <a:off x="3744113" y="3597510"/>
            <a:ext cx="401106" cy="374827"/>
          </a:xfrm>
          <a:prstGeom prst="rect">
            <a:avLst/>
          </a:prstGeom>
          <a:blipFill>
            <a:blip r:embed="rId8" cstate="print"/>
            <a:stretch>
              <a:fillRect/>
            </a:stretch>
          </a:blipFill>
        </p:spPr>
        <p:txBody>
          <a:bodyPr wrap="square" lIns="0" tIns="0" rIns="0" bIns="0" rtlCol="0"/>
          <a:lstStyle/>
          <a:p>
            <a:endParaRPr sz="1634"/>
          </a:p>
        </p:txBody>
      </p:sp>
      <p:sp>
        <p:nvSpPr>
          <p:cNvPr id="11" name="object 11"/>
          <p:cNvSpPr/>
          <p:nvPr/>
        </p:nvSpPr>
        <p:spPr>
          <a:xfrm>
            <a:off x="4894875" y="2983403"/>
            <a:ext cx="385891" cy="385891"/>
          </a:xfrm>
          <a:prstGeom prst="rect">
            <a:avLst/>
          </a:prstGeom>
          <a:blipFill>
            <a:blip r:embed="rId9" cstate="print"/>
            <a:stretch>
              <a:fillRect/>
            </a:stretch>
          </a:blipFill>
        </p:spPr>
        <p:txBody>
          <a:bodyPr wrap="square" lIns="0" tIns="0" rIns="0" bIns="0" rtlCol="0"/>
          <a:lstStyle/>
          <a:p>
            <a:endParaRPr sz="1634"/>
          </a:p>
        </p:txBody>
      </p:sp>
      <p:sp>
        <p:nvSpPr>
          <p:cNvPr id="12" name="object 12"/>
          <p:cNvSpPr/>
          <p:nvPr/>
        </p:nvSpPr>
        <p:spPr>
          <a:xfrm>
            <a:off x="7769010" y="1998617"/>
            <a:ext cx="492393" cy="495158"/>
          </a:xfrm>
          <a:prstGeom prst="rect">
            <a:avLst/>
          </a:prstGeom>
          <a:blipFill>
            <a:blip r:embed="rId10" cstate="print"/>
            <a:stretch>
              <a:fillRect/>
            </a:stretch>
          </a:blipFill>
        </p:spPr>
        <p:txBody>
          <a:bodyPr wrap="square" lIns="0" tIns="0" rIns="0" bIns="0" rtlCol="0"/>
          <a:lstStyle/>
          <a:p>
            <a:endParaRPr sz="1634"/>
          </a:p>
        </p:txBody>
      </p:sp>
      <p:sp>
        <p:nvSpPr>
          <p:cNvPr id="13" name="object 13"/>
          <p:cNvSpPr txBox="1">
            <a:spLocks noGrp="1"/>
          </p:cNvSpPr>
          <p:nvPr>
            <p:ph type="title"/>
          </p:nvPr>
        </p:nvSpPr>
        <p:spPr>
          <a:xfrm>
            <a:off x="6924848" y="1408022"/>
            <a:ext cx="1512794" cy="512961"/>
          </a:xfrm>
          <a:prstGeom prst="rect">
            <a:avLst/>
          </a:prstGeom>
        </p:spPr>
        <p:txBody>
          <a:bodyPr vert="horz" wrap="square" lIns="0" tIns="0" rIns="0" bIns="0" rtlCol="0" anchor="t">
            <a:spAutoFit/>
          </a:bodyPr>
          <a:lstStyle/>
          <a:p>
            <a:pPr marL="186730" marR="4611" indent="-175779">
              <a:lnSpc>
                <a:spcPts val="1960"/>
              </a:lnSpc>
            </a:pPr>
            <a:r>
              <a:rPr sz="1815" spc="-5" dirty="0">
                <a:solidFill>
                  <a:srgbClr val="00B04F"/>
                </a:solidFill>
              </a:rPr>
              <a:t>Di</a:t>
            </a:r>
            <a:r>
              <a:rPr sz="1815" dirty="0">
                <a:solidFill>
                  <a:srgbClr val="00B04F"/>
                </a:solidFill>
              </a:rPr>
              <a:t>sp</a:t>
            </a:r>
            <a:r>
              <a:rPr sz="1815" spc="5" dirty="0">
                <a:solidFill>
                  <a:srgbClr val="00B04F"/>
                </a:solidFill>
              </a:rPr>
              <a:t>o</a:t>
            </a:r>
            <a:r>
              <a:rPr sz="1815" dirty="0">
                <a:solidFill>
                  <a:srgbClr val="00B04F"/>
                </a:solidFill>
              </a:rPr>
              <a:t>s</a:t>
            </a:r>
            <a:r>
              <a:rPr sz="1815" spc="-5" dirty="0">
                <a:solidFill>
                  <a:srgbClr val="00B04F"/>
                </a:solidFill>
              </a:rPr>
              <a:t>i</a:t>
            </a:r>
            <a:r>
              <a:rPr sz="1815" dirty="0">
                <a:solidFill>
                  <a:srgbClr val="00B04F"/>
                </a:solidFill>
              </a:rPr>
              <a:t>t</a:t>
            </a:r>
            <a:r>
              <a:rPr sz="1815" spc="-5" dirty="0">
                <a:solidFill>
                  <a:srgbClr val="00B04F"/>
                </a:solidFill>
              </a:rPr>
              <a:t>i</a:t>
            </a:r>
            <a:r>
              <a:rPr sz="1815" spc="5" dirty="0">
                <a:solidFill>
                  <a:srgbClr val="00B04F"/>
                </a:solidFill>
              </a:rPr>
              <a:t>o</a:t>
            </a:r>
            <a:r>
              <a:rPr sz="1815" dirty="0">
                <a:solidFill>
                  <a:srgbClr val="00B04F"/>
                </a:solidFill>
              </a:rPr>
              <a:t>ns </a:t>
            </a:r>
            <a:r>
              <a:rPr sz="1815" dirty="0">
                <a:solidFill>
                  <a:srgbClr val="00B04F"/>
                </a:solidFill>
                <a:latin typeface="Times New Roman"/>
                <a:cs typeface="Times New Roman"/>
              </a:rPr>
              <a:t> </a:t>
            </a:r>
            <a:r>
              <a:rPr sz="1815" dirty="0">
                <a:solidFill>
                  <a:srgbClr val="00B04F"/>
                </a:solidFill>
              </a:rPr>
              <a:t>nouvelles</a:t>
            </a:r>
            <a:endParaRPr sz="1815">
              <a:latin typeface="Times New Roman"/>
              <a:cs typeface="Times New Roman"/>
            </a:endParaRPr>
          </a:p>
        </p:txBody>
      </p:sp>
      <p:sp>
        <p:nvSpPr>
          <p:cNvPr id="14" name="object 14"/>
          <p:cNvSpPr/>
          <p:nvPr/>
        </p:nvSpPr>
        <p:spPr>
          <a:xfrm>
            <a:off x="6412163" y="2420470"/>
            <a:ext cx="502075" cy="413555"/>
          </a:xfrm>
          <a:prstGeom prst="rect">
            <a:avLst/>
          </a:prstGeom>
          <a:blipFill>
            <a:blip r:embed="rId11" cstate="print"/>
            <a:stretch>
              <a:fillRect/>
            </a:stretch>
          </a:blipFill>
        </p:spPr>
        <p:txBody>
          <a:bodyPr wrap="square" lIns="0" tIns="0" rIns="0" bIns="0" rtlCol="0"/>
          <a:lstStyle/>
          <a:p>
            <a:endParaRPr sz="1634"/>
          </a:p>
        </p:txBody>
      </p:sp>
      <p:sp>
        <p:nvSpPr>
          <p:cNvPr id="15" name="object 15"/>
          <p:cNvSpPr txBox="1"/>
          <p:nvPr/>
        </p:nvSpPr>
        <p:spPr>
          <a:xfrm>
            <a:off x="3151681" y="2197786"/>
            <a:ext cx="5621831" cy="2941062"/>
          </a:xfrm>
          <a:prstGeom prst="rect">
            <a:avLst/>
          </a:prstGeom>
        </p:spPr>
        <p:txBody>
          <a:bodyPr vert="horz" wrap="square" lIns="0" tIns="0" rIns="0" bIns="0" rtlCol="0">
            <a:spAutoFit/>
          </a:bodyPr>
          <a:lstStyle/>
          <a:p>
            <a:pPr marL="698507" marR="3143858" indent="-274331">
              <a:lnSpc>
                <a:spcPts val="1960"/>
              </a:lnSpc>
            </a:pPr>
            <a:r>
              <a:rPr sz="1815" b="1" dirty="0">
                <a:solidFill>
                  <a:srgbClr val="FF0000"/>
                </a:solidFill>
                <a:latin typeface="Bookman Old Style"/>
                <a:cs typeface="Bookman Old Style"/>
              </a:rPr>
              <a:t>Amélioration</a:t>
            </a:r>
            <a:r>
              <a:rPr sz="1815" b="1" spc="-91" dirty="0">
                <a:solidFill>
                  <a:srgbClr val="FF0000"/>
                </a:solidFill>
                <a:latin typeface="Bookman Old Style"/>
                <a:cs typeface="Bookman Old Style"/>
              </a:rPr>
              <a:t> </a:t>
            </a:r>
            <a:r>
              <a:rPr sz="1815" b="1" dirty="0">
                <a:solidFill>
                  <a:srgbClr val="FF0000"/>
                </a:solidFill>
                <a:latin typeface="Bookman Old Style"/>
                <a:cs typeface="Bookman Old Style"/>
              </a:rPr>
              <a:t>des  traitements  comptables</a:t>
            </a:r>
            <a:endParaRPr sz="1815">
              <a:latin typeface="Bookman Old Style"/>
              <a:cs typeface="Bookman Old Style"/>
            </a:endParaRPr>
          </a:p>
          <a:p>
            <a:pPr marL="2906988" algn="ctr">
              <a:lnSpc>
                <a:spcPts val="1669"/>
              </a:lnSpc>
            </a:pPr>
            <a:r>
              <a:rPr sz="1815" b="1" dirty="0">
                <a:solidFill>
                  <a:srgbClr val="1F1F1F"/>
                </a:solidFill>
                <a:latin typeface="Bookman Old Style"/>
                <a:cs typeface="Bookman Old Style"/>
              </a:rPr>
              <a:t>Présentation des</a:t>
            </a:r>
            <a:r>
              <a:rPr sz="1815" b="1" spc="-103" dirty="0">
                <a:solidFill>
                  <a:srgbClr val="1F1F1F"/>
                </a:solidFill>
                <a:latin typeface="Bookman Old Style"/>
                <a:cs typeface="Bookman Old Style"/>
              </a:rPr>
              <a:t> </a:t>
            </a:r>
            <a:r>
              <a:rPr sz="1815" b="1" dirty="0">
                <a:solidFill>
                  <a:srgbClr val="1F1F1F"/>
                </a:solidFill>
                <a:latin typeface="Bookman Old Style"/>
                <a:cs typeface="Bookman Old Style"/>
              </a:rPr>
              <a:t>états</a:t>
            </a:r>
            <a:endParaRPr sz="1815">
              <a:latin typeface="Bookman Old Style"/>
              <a:cs typeface="Bookman Old Style"/>
            </a:endParaRPr>
          </a:p>
          <a:p>
            <a:pPr marL="2906988" algn="ctr">
              <a:lnSpc>
                <a:spcPts val="1856"/>
              </a:lnSpc>
            </a:pPr>
            <a:r>
              <a:rPr sz="1815" b="1" dirty="0">
                <a:solidFill>
                  <a:srgbClr val="1F1F1F"/>
                </a:solidFill>
                <a:latin typeface="Bookman Old Style"/>
                <a:cs typeface="Bookman Old Style"/>
              </a:rPr>
              <a:t>financiers</a:t>
            </a:r>
            <a:r>
              <a:rPr sz="1815" b="1" spc="-86" dirty="0">
                <a:solidFill>
                  <a:srgbClr val="1F1F1F"/>
                </a:solidFill>
                <a:latin typeface="Bookman Old Style"/>
                <a:cs typeface="Bookman Old Style"/>
              </a:rPr>
              <a:t> </a:t>
            </a:r>
            <a:r>
              <a:rPr sz="1815" b="1" dirty="0">
                <a:solidFill>
                  <a:srgbClr val="1F1F1F"/>
                </a:solidFill>
                <a:latin typeface="Bookman Old Style"/>
                <a:cs typeface="Bookman Old Style"/>
              </a:rPr>
              <a:t>annuels</a:t>
            </a:r>
            <a:endParaRPr sz="1815">
              <a:latin typeface="Bookman Old Style"/>
              <a:cs typeface="Bookman Old Style"/>
            </a:endParaRPr>
          </a:p>
          <a:p>
            <a:pPr marL="11527">
              <a:lnSpc>
                <a:spcPts val="5491"/>
              </a:lnSpc>
            </a:pPr>
            <a:r>
              <a:rPr sz="5446" spc="-495" dirty="0">
                <a:latin typeface="Wingdings"/>
                <a:cs typeface="Wingdings"/>
              </a:rPr>
              <a:t></a:t>
            </a:r>
            <a:endParaRPr sz="5446">
              <a:latin typeface="Wingdings"/>
              <a:cs typeface="Wingdings"/>
            </a:endParaRPr>
          </a:p>
          <a:p>
            <a:pPr marR="2306457" algn="ctr">
              <a:lnSpc>
                <a:spcPts val="1348"/>
              </a:lnSpc>
            </a:pPr>
            <a:r>
              <a:rPr sz="1815" b="1" dirty="0">
                <a:solidFill>
                  <a:srgbClr val="03102D"/>
                </a:solidFill>
                <a:latin typeface="Bookman Old Style"/>
                <a:cs typeface="Bookman Old Style"/>
              </a:rPr>
              <a:t>Composantes</a:t>
            </a:r>
            <a:r>
              <a:rPr sz="1815" b="1" spc="-118" dirty="0">
                <a:solidFill>
                  <a:srgbClr val="03102D"/>
                </a:solidFill>
                <a:latin typeface="Bookman Old Style"/>
                <a:cs typeface="Bookman Old Style"/>
              </a:rPr>
              <a:t> </a:t>
            </a:r>
            <a:r>
              <a:rPr sz="1815" b="1" dirty="0">
                <a:solidFill>
                  <a:srgbClr val="03102D"/>
                </a:solidFill>
                <a:latin typeface="Bookman Old Style"/>
                <a:cs typeface="Bookman Old Style"/>
              </a:rPr>
              <a:t>du</a:t>
            </a:r>
            <a:endParaRPr sz="1815">
              <a:latin typeface="Bookman Old Style"/>
              <a:cs typeface="Bookman Old Style"/>
            </a:endParaRPr>
          </a:p>
          <a:p>
            <a:pPr marL="504862" marR="2811895" indent="576" algn="ctr"/>
            <a:r>
              <a:rPr sz="1815" b="1" dirty="0">
                <a:solidFill>
                  <a:srgbClr val="03102D"/>
                </a:solidFill>
                <a:latin typeface="Bookman Old Style"/>
                <a:cs typeface="Bookman Old Style"/>
              </a:rPr>
              <a:t>nouveau dispositif  comptable et</a:t>
            </a:r>
            <a:r>
              <a:rPr sz="1815" b="1" spc="-109" dirty="0">
                <a:solidFill>
                  <a:srgbClr val="03102D"/>
                </a:solidFill>
                <a:latin typeface="Bookman Old Style"/>
                <a:cs typeface="Bookman Old Style"/>
              </a:rPr>
              <a:t> </a:t>
            </a:r>
            <a:r>
              <a:rPr sz="1815" b="1" dirty="0">
                <a:solidFill>
                  <a:srgbClr val="03102D"/>
                </a:solidFill>
                <a:latin typeface="Bookman Old Style"/>
                <a:cs typeface="Bookman Old Style"/>
              </a:rPr>
              <a:t>cadre  conceptuel</a:t>
            </a:r>
            <a:endParaRPr sz="1815">
              <a:latin typeface="Bookman Old Style"/>
              <a:cs typeface="Bookman Old Style"/>
            </a:endParaRPr>
          </a:p>
        </p:txBody>
      </p:sp>
    </p:spTree>
    <p:extLst>
      <p:ext uri="{BB962C8B-B14F-4D97-AF65-F5344CB8AC3E}">
        <p14:creationId xmlns:p14="http://schemas.microsoft.com/office/powerpoint/2010/main" xmlns="" val="3287410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9B6330-D09B-4D57-AA16-BBB80533B4B6}"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100750352"/>
              </p:ext>
            </p:extLst>
          </p:nvPr>
        </p:nvGraphicFramePr>
        <p:xfrm>
          <a:off x="2600696" y="1881497"/>
          <a:ext cx="9445632" cy="4032416"/>
        </p:xfrm>
        <a:graphic>
          <a:graphicData uri="http://schemas.openxmlformats.org/drawingml/2006/table">
            <a:tbl>
              <a:tblPr>
                <a:tableStyleId>{5C22544A-7EE6-4342-B048-85BDC9FD1C3A}</a:tableStyleId>
              </a:tblPr>
              <a:tblGrid>
                <a:gridCol w="854475"/>
                <a:gridCol w="4124774"/>
                <a:gridCol w="4466383"/>
              </a:tblGrid>
              <a:tr h="564357">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468059">
                <a:tc>
                  <a:txBody>
                    <a:bodyPr/>
                    <a:lstStyle/>
                    <a:p>
                      <a:pPr algn="ctr" fontAlgn="ctr"/>
                      <a:r>
                        <a:rPr lang="fr-FR" sz="1600" b="0" i="0" u="none" strike="noStrike" dirty="0" smtClean="0">
                          <a:solidFill>
                            <a:schemeClr val="dk1"/>
                          </a:solidFill>
                          <a:effectLst/>
                          <a:latin typeface="+mn-lt"/>
                        </a:rPr>
                        <a:t>3</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La comptabilité doit satisfaire, dans le respect de la </a:t>
                      </a:r>
                      <a:r>
                        <a:rPr lang="fr-FR" sz="1600" b="0" i="0" u="none" strike="noStrike" kern="1200" baseline="0" dirty="0" smtClean="0">
                          <a:solidFill>
                            <a:srgbClr val="C00000"/>
                          </a:solidFill>
                          <a:latin typeface="+mn-lt"/>
                          <a:ea typeface="+mn-ea"/>
                          <a:cs typeface="+mn-cs"/>
                        </a:rPr>
                        <a:t>convention</a:t>
                      </a:r>
                      <a:r>
                        <a:rPr lang="fr-FR" sz="1600" b="0" i="0" u="none" strike="noStrike" kern="1200" baseline="0" dirty="0" smtClean="0">
                          <a:solidFill>
                            <a:schemeClr val="dk1"/>
                          </a:solidFill>
                          <a:latin typeface="+mn-lt"/>
                          <a:ea typeface="+mn-ea"/>
                          <a:cs typeface="+mn-cs"/>
                        </a:rPr>
                        <a:t> de prudence, aux obligations de régularité, de sincérité et de transparence inhérentes à la tenue, au contrôle, à la présentation et à la communication des informations qu'elle a traitées.</a:t>
                      </a:r>
                      <a:endParaRPr lang="fr-FR" sz="14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La comptabilité doit satisfaire, dans le respect de la </a:t>
                      </a:r>
                      <a:r>
                        <a:rPr lang="fr-FR" sz="1600" b="1" i="0" u="none" strike="noStrike" kern="1200" baseline="0" dirty="0" smtClean="0">
                          <a:solidFill>
                            <a:schemeClr val="dk1"/>
                          </a:solidFill>
                          <a:latin typeface="+mn-lt"/>
                          <a:ea typeface="+mn-ea"/>
                          <a:cs typeface="+mn-cs"/>
                        </a:rPr>
                        <a:t>règle</a:t>
                      </a:r>
                      <a:r>
                        <a:rPr lang="fr-FR" sz="1600" b="0" i="0" u="none" strike="noStrike" kern="1200" baseline="0" dirty="0" smtClean="0">
                          <a:solidFill>
                            <a:schemeClr val="dk1"/>
                          </a:solidFill>
                          <a:latin typeface="+mn-lt"/>
                          <a:ea typeface="+mn-ea"/>
                          <a:cs typeface="+mn-cs"/>
                        </a:rPr>
                        <a:t> de prudence, aux obligations de régularité, de sincérité et de transparence inhérentes à la tenue, au contrôle, à la présentation et à la communication des informations qu’elle a traitées.</a:t>
                      </a:r>
                      <a:endParaRPr lang="fr-FR" sz="1400" dirty="0"/>
                    </a:p>
                  </a:txBody>
                  <a:tcPr marL="7590" marR="7590" marT="7590" marB="0" anchor="ctr"/>
                </a:tc>
              </a:tr>
            </a:tbl>
          </a:graphicData>
        </a:graphic>
      </p:graphicFrame>
    </p:spTree>
    <p:extLst>
      <p:ext uri="{BB962C8B-B14F-4D97-AF65-F5344CB8AC3E}">
        <p14:creationId xmlns:p14="http://schemas.microsoft.com/office/powerpoint/2010/main" xmlns="" val="153371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 de la présentation</a:t>
            </a:r>
            <a:endParaRPr lang="fr-FR" dirty="0"/>
          </a:p>
        </p:txBody>
      </p:sp>
      <p:sp>
        <p:nvSpPr>
          <p:cNvPr id="3" name="Espace réservé du contenu 2"/>
          <p:cNvSpPr>
            <a:spLocks noGrp="1"/>
          </p:cNvSpPr>
          <p:nvPr>
            <p:ph idx="1"/>
          </p:nvPr>
        </p:nvSpPr>
        <p:spPr>
          <a:xfrm>
            <a:off x="2589212" y="2402966"/>
            <a:ext cx="8915400" cy="4097867"/>
          </a:xfrm>
        </p:spPr>
        <p:txBody>
          <a:bodyPr>
            <a:normAutofit/>
          </a:bodyPr>
          <a:lstStyle/>
          <a:p>
            <a:r>
              <a:rPr lang="fr-FR" sz="2000" dirty="0" smtClean="0"/>
              <a:t>Composantes du nouveau dispositif (1</a:t>
            </a:r>
            <a:r>
              <a:rPr lang="fr-FR" sz="2000" baseline="30000" dirty="0" smtClean="0"/>
              <a:t>er</a:t>
            </a:r>
            <a:r>
              <a:rPr lang="fr-FR" sz="2000" dirty="0" smtClean="0"/>
              <a:t>  support)</a:t>
            </a:r>
          </a:p>
          <a:p>
            <a:pPr lvl="1">
              <a:buFont typeface="Arial" panose="020B0604020202020204" pitchFamily="34" charset="0"/>
              <a:buChar char="•"/>
            </a:pPr>
            <a:r>
              <a:rPr lang="fr-FR" sz="2000" dirty="0" smtClean="0"/>
              <a:t>Acte uniforme (123 articles de 1 à 113 – 59 pages)</a:t>
            </a:r>
          </a:p>
          <a:p>
            <a:pPr lvl="1">
              <a:buFont typeface="Arial" panose="020B0604020202020204" pitchFamily="34" charset="0"/>
              <a:buChar char="•"/>
            </a:pPr>
            <a:r>
              <a:rPr lang="fr-FR" sz="2000" dirty="0" smtClean="0"/>
              <a:t>SYSCOHADA REVISE (1145 pages)</a:t>
            </a:r>
          </a:p>
          <a:p>
            <a:pPr lvl="1">
              <a:buFont typeface="Arial" panose="020B0604020202020204" pitchFamily="34" charset="0"/>
              <a:buChar char="•"/>
            </a:pPr>
            <a:r>
              <a:rPr lang="fr-FR" sz="2000" dirty="0" smtClean="0"/>
              <a:t>Guide d’application du SYSCOAHADA REVISE (142 cas, 437 pages)</a:t>
            </a:r>
          </a:p>
          <a:p>
            <a:pPr lvl="1">
              <a:buFont typeface="Arial" panose="020B0604020202020204" pitchFamily="34" charset="0"/>
              <a:buChar char="•"/>
            </a:pPr>
            <a:r>
              <a:rPr lang="fr-FR" sz="2000" dirty="0" smtClean="0"/>
              <a:t>Guide d’application IFRS (212 pages)</a:t>
            </a:r>
          </a:p>
          <a:p>
            <a:pPr lvl="1">
              <a:buFont typeface="Courier New" panose="02070309020205020404" pitchFamily="49" charset="0"/>
              <a:buChar char="o"/>
            </a:pPr>
            <a:endParaRPr lang="fr-FR" sz="2000" dirty="0"/>
          </a:p>
          <a:p>
            <a:pPr lvl="1">
              <a:buFont typeface="Courier New" panose="02070309020205020404" pitchFamily="49" charset="0"/>
              <a:buChar char="o"/>
            </a:pPr>
            <a:endParaRPr lang="fr-FR" sz="2000" dirty="0"/>
          </a:p>
          <a:p>
            <a:endParaRPr lang="fr-FR" sz="2000" dirty="0" smtClean="0"/>
          </a:p>
          <a:p>
            <a:endParaRPr lang="fr-FR" sz="2000" dirty="0" smtClean="0"/>
          </a:p>
          <a:p>
            <a:endParaRPr lang="fr-FR" sz="2000" dirty="0" smtClean="0"/>
          </a:p>
        </p:txBody>
      </p:sp>
      <p:sp>
        <p:nvSpPr>
          <p:cNvPr id="4" name="Espace réservé de la date 3"/>
          <p:cNvSpPr>
            <a:spLocks noGrp="1"/>
          </p:cNvSpPr>
          <p:nvPr>
            <p:ph type="dt" sz="half" idx="10"/>
          </p:nvPr>
        </p:nvSpPr>
        <p:spPr/>
        <p:txBody>
          <a:bodyPr/>
          <a:lstStyle/>
          <a:p>
            <a:fld id="{E95FA228-0DFF-48E6-AECE-B7CCEE244538}"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3784882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891B0B-BBB0-4A6E-9595-695B5634B5A9}"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115466705"/>
              </p:ext>
            </p:extLst>
          </p:nvPr>
        </p:nvGraphicFramePr>
        <p:xfrm>
          <a:off x="2591989" y="290867"/>
          <a:ext cx="9445632" cy="6284385"/>
        </p:xfrm>
        <a:graphic>
          <a:graphicData uri="http://schemas.openxmlformats.org/drawingml/2006/table">
            <a:tbl>
              <a:tblPr>
                <a:tableStyleId>{5C22544A-7EE6-4342-B048-85BDC9FD1C3A}</a:tableStyleId>
              </a:tblPr>
              <a:tblGrid>
                <a:gridCol w="854475"/>
                <a:gridCol w="4141869"/>
                <a:gridCol w="4449288"/>
              </a:tblGrid>
              <a:tr h="564357">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77356">
                <a:tc>
                  <a:txBody>
                    <a:bodyPr/>
                    <a:lstStyle/>
                    <a:p>
                      <a:pPr algn="ctr" fontAlgn="ctr"/>
                      <a:r>
                        <a:rPr lang="fr-FR" sz="1600" b="0" i="0" u="none" strike="noStrike" dirty="0" smtClean="0">
                          <a:solidFill>
                            <a:schemeClr val="dk1"/>
                          </a:solidFill>
                          <a:effectLst/>
                          <a:latin typeface="+mn-lt"/>
                        </a:rPr>
                        <a:t>4</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postulats </a:t>
                      </a:r>
                      <a:r>
                        <a:rPr lang="fr-FR" sz="1600" b="0" i="0" u="none" strike="noStrike" dirty="0" smtClean="0">
                          <a:solidFill>
                            <a:srgbClr val="000000"/>
                          </a:solidFill>
                          <a:effectLst/>
                          <a:latin typeface="+mn-lt"/>
                        </a:rPr>
                        <a:t> (…)</a:t>
                      </a:r>
                    </a:p>
                    <a:p>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Mot inexistant</a:t>
                      </a:r>
                      <a:r>
                        <a:rPr lang="fr-FR" sz="1600" b="0" i="0" u="none" strike="noStrike" baseline="0" dirty="0" smtClean="0">
                          <a:solidFill>
                            <a:srgbClr val="000000"/>
                          </a:solidFill>
                          <a:effectLst/>
                          <a:latin typeface="+mn-lt"/>
                        </a:rPr>
                        <a:t> – il a été rajouté</a:t>
                      </a:r>
                      <a:endParaRPr lang="fr-FR" sz="1600" b="0" i="0" u="none" strike="noStrike" dirty="0" smtClean="0">
                        <a:solidFill>
                          <a:srgbClr val="000000"/>
                        </a:solidFill>
                        <a:effectLst/>
                        <a:latin typeface="+mn-lt"/>
                      </a:endParaRPr>
                    </a:p>
                    <a:p>
                      <a:endParaRPr lang="fr-FR" sz="1600" dirty="0"/>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convention</a:t>
                      </a:r>
                      <a:r>
                        <a:rPr lang="fr-FR" sz="1600" b="0" i="0" u="none" strike="noStrike" dirty="0" smtClean="0">
                          <a:solidFill>
                            <a:srgbClr val="000000"/>
                          </a:solidFill>
                          <a:effectLst/>
                          <a:latin typeface="+mn-lt"/>
                        </a:rPr>
                        <a:t> de prudence (…)</a:t>
                      </a:r>
                    </a:p>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a:solidFill>
                          <a:srgbClr val="000000"/>
                        </a:solidFill>
                        <a:effectLst/>
                        <a:latin typeface="+mn-lt"/>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règle de prudence</a:t>
                      </a:r>
                      <a:r>
                        <a:rPr lang="fr-FR" sz="1600" b="0" i="0" u="none" strike="noStrike" dirty="0" smtClean="0">
                          <a:solidFill>
                            <a:srgbClr val="000000"/>
                          </a:solidFill>
                          <a:effectLst/>
                          <a:latin typeface="+mn-lt"/>
                        </a:rPr>
                        <a:t> (…) </a:t>
                      </a:r>
                    </a:p>
                    <a:p>
                      <a:endParaRPr lang="fr-FR" sz="1600" b="0" i="0" u="none" strike="noStrike" dirty="0" smtClean="0">
                        <a:solidFill>
                          <a:srgbClr val="000000"/>
                        </a:solidFill>
                        <a:effectLst/>
                        <a:latin typeface="+mn-lt"/>
                      </a:endParaRPr>
                    </a:p>
                    <a:p>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9</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a:solidFill>
                          <a:srgbClr val="000000"/>
                        </a:solidFill>
                        <a:effectLst/>
                        <a:latin typeface="+mn-lt"/>
                      </a:endParaRP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p>
                      <a:endParaRPr lang="fr-FR" sz="1600" dirty="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10</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p>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chemeClr val="tx1"/>
                          </a:solidFill>
                          <a:effectLst/>
                          <a:latin typeface="+mn-lt"/>
                        </a:rPr>
                        <a:t>Etat annexé </a:t>
                      </a:r>
                      <a:r>
                        <a:rPr lang="fr-FR" sz="1600" b="0" i="0" u="none" strike="noStrike" dirty="0" smtClean="0">
                          <a:solidFill>
                            <a:srgbClr val="000000"/>
                          </a:solidFill>
                          <a:effectLst/>
                          <a:latin typeface="+mn-lt"/>
                        </a:rPr>
                        <a:t>(…)</a:t>
                      </a:r>
                    </a:p>
                    <a:p>
                      <a:endParaRPr lang="fr-FR" sz="1600" dirty="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14</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18</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19</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7590" marR="7590" marT="7590" marB="0" anchor="ctr"/>
                </a:tc>
              </a:tr>
            </a:tbl>
          </a:graphicData>
        </a:graphic>
      </p:graphicFrame>
    </p:spTree>
    <p:extLst>
      <p:ext uri="{BB962C8B-B14F-4D97-AF65-F5344CB8AC3E}">
        <p14:creationId xmlns:p14="http://schemas.microsoft.com/office/powerpoint/2010/main" xmlns="" val="1798303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653891-A574-434B-A095-82579F565F7B}"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859082681"/>
              </p:ext>
            </p:extLst>
          </p:nvPr>
        </p:nvGraphicFramePr>
        <p:xfrm>
          <a:off x="2101931" y="0"/>
          <a:ext cx="9923813" cy="6717901"/>
        </p:xfrm>
        <a:graphic>
          <a:graphicData uri="http://schemas.openxmlformats.org/drawingml/2006/table">
            <a:tbl>
              <a:tblPr>
                <a:tableStyleId>{5C22544A-7EE6-4342-B048-85BDC9FD1C3A}</a:tableStyleId>
              </a:tblPr>
              <a:tblGrid>
                <a:gridCol w="886931"/>
                <a:gridCol w="4356757"/>
                <a:gridCol w="4680125"/>
              </a:tblGrid>
              <a:tr h="564357">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77356">
                <a:tc>
                  <a:txBody>
                    <a:bodyPr/>
                    <a:lstStyle/>
                    <a:p>
                      <a:pPr algn="ctr" fontAlgn="ctr"/>
                      <a:r>
                        <a:rPr lang="fr-FR" sz="1600" b="0" i="0" u="none" strike="noStrike" dirty="0" smtClean="0">
                          <a:solidFill>
                            <a:schemeClr val="dk1"/>
                          </a:solidFill>
                          <a:effectLst/>
                          <a:latin typeface="+mn-lt"/>
                        </a:rPr>
                        <a:t>21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endParaRPr lang="fr-FR" sz="1600" dirty="0"/>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25</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chemeClr val="tx1"/>
                          </a:solidFill>
                          <a:effectLst/>
                          <a:latin typeface="+mn-lt"/>
                        </a:rPr>
                        <a:t>Etat annexé </a:t>
                      </a:r>
                      <a:r>
                        <a:rPr lang="fr-FR" sz="1600" b="0" i="0" u="none" strike="noStrike" dirty="0" smtClean="0">
                          <a:solidFill>
                            <a:srgbClr val="000000"/>
                          </a:solidFill>
                          <a:effectLst/>
                          <a:latin typeface="+mn-lt"/>
                        </a:rPr>
                        <a:t>(…)</a:t>
                      </a:r>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34</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36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38</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chemeClr val="tx1"/>
                          </a:solidFill>
                          <a:effectLst/>
                          <a:latin typeface="+mn-lt"/>
                        </a:rPr>
                        <a:t>Etat annexé </a:t>
                      </a:r>
                      <a:r>
                        <a:rPr lang="fr-FR" sz="1600" b="0" i="0" u="none" strike="noStrike" dirty="0" smtClean="0">
                          <a:solidFill>
                            <a:srgbClr val="000000"/>
                          </a:solidFill>
                          <a:effectLst/>
                          <a:latin typeface="+mn-lt"/>
                        </a:rPr>
                        <a:t>(…)</a:t>
                      </a:r>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39</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C00000"/>
                          </a:solidFill>
                          <a:effectLst/>
                          <a:latin typeface="+mn-lt"/>
                        </a:rPr>
                        <a:t>Pour tenir compte de l’hypothèse </a:t>
                      </a:r>
                      <a:r>
                        <a:rPr lang="fr-FR" sz="1600" b="0" i="0" u="none" strike="noStrike" dirty="0" smtClean="0">
                          <a:solidFill>
                            <a:srgbClr val="000000"/>
                          </a:solidFill>
                          <a:effectLst/>
                          <a:latin typeface="+mn-lt"/>
                        </a:rPr>
                        <a:t>de continuité</a:t>
                      </a:r>
                      <a:r>
                        <a:rPr lang="fr-FR" sz="1600" b="0" i="0" u="none" strike="noStrike" baseline="0" dirty="0" smtClean="0">
                          <a:solidFill>
                            <a:srgbClr val="000000"/>
                          </a:solidFill>
                          <a:effectLst/>
                          <a:latin typeface="+mn-lt"/>
                        </a:rPr>
                        <a:t> de l’exploitation (…)</a:t>
                      </a:r>
                    </a:p>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a:solidFill>
                          <a:srgbClr val="000000"/>
                        </a:solidFill>
                        <a:effectLst/>
                        <a:latin typeface="+mn-lt"/>
                      </a:endParaRPr>
                    </a:p>
                  </a:txBody>
                  <a:tcPr marL="7590" marR="7590" marT="7590" marB="0"/>
                </a:tc>
                <a:tc>
                  <a:txBody>
                    <a:bodyPr/>
                    <a:lstStyle/>
                    <a:p>
                      <a:r>
                        <a:rPr lang="fr-FR" sz="1600" b="1" strike="sngStrike" baseline="0" dirty="0" smtClean="0"/>
                        <a:t>En application du principe </a:t>
                      </a:r>
                      <a:r>
                        <a:rPr lang="fr-FR" sz="1600" dirty="0" smtClean="0"/>
                        <a:t>(…) de continuité de l’exploitation</a:t>
                      </a:r>
                    </a:p>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41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chemeClr val="tx1"/>
                          </a:solidFill>
                          <a:effectLst/>
                          <a:latin typeface="+mn-lt"/>
                        </a:rPr>
                        <a:t>Etat annexé </a:t>
                      </a:r>
                      <a:r>
                        <a:rPr lang="fr-FR" sz="1600" b="0" i="0" u="none" strike="noStrike" dirty="0" smtClean="0">
                          <a:solidFill>
                            <a:srgbClr val="000000"/>
                          </a:solidFill>
                          <a:effectLst/>
                          <a:latin typeface="+mn-lt"/>
                        </a:rPr>
                        <a:t>(…)</a:t>
                      </a:r>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42</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7590" marR="7590" marT="7590" marB="0" anchor="ctr"/>
                </a:tc>
              </a:tr>
            </a:tbl>
          </a:graphicData>
        </a:graphic>
      </p:graphicFrame>
    </p:spTree>
    <p:extLst>
      <p:ext uri="{BB962C8B-B14F-4D97-AF65-F5344CB8AC3E}">
        <p14:creationId xmlns:p14="http://schemas.microsoft.com/office/powerpoint/2010/main" xmlns="" val="3442127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49F37A-7A92-4CAF-92FA-B517D8D52303}"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039491605"/>
              </p:ext>
            </p:extLst>
          </p:nvPr>
        </p:nvGraphicFramePr>
        <p:xfrm>
          <a:off x="2090057" y="433372"/>
          <a:ext cx="9956271" cy="5692587"/>
        </p:xfrm>
        <a:graphic>
          <a:graphicData uri="http://schemas.openxmlformats.org/drawingml/2006/table">
            <a:tbl>
              <a:tblPr>
                <a:tableStyleId>{5C22544A-7EE6-4342-B048-85BDC9FD1C3A}</a:tableStyleId>
              </a:tblPr>
              <a:tblGrid>
                <a:gridCol w="876212"/>
                <a:gridCol w="4372219"/>
                <a:gridCol w="4707840"/>
              </a:tblGrid>
              <a:tr h="564357">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468059">
                <a:tc>
                  <a:txBody>
                    <a:bodyPr/>
                    <a:lstStyle/>
                    <a:p>
                      <a:pPr algn="ctr" fontAlgn="ctr"/>
                      <a:r>
                        <a:rPr lang="fr-FR" sz="1600" b="0" i="0" u="none" strike="noStrike" dirty="0" smtClean="0">
                          <a:solidFill>
                            <a:srgbClr val="000000"/>
                          </a:solidFill>
                          <a:effectLst/>
                          <a:latin typeface="Calibri" panose="020F0502020204030204" pitchFamily="34" charset="0"/>
                        </a:rPr>
                        <a:t>5</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rgbClr val="C00000"/>
                          </a:solidFill>
                          <a:latin typeface="+mn-lt"/>
                          <a:ea typeface="+mn-ea"/>
                          <a:cs typeface="+mn-cs"/>
                        </a:rPr>
                        <a:t>Il est institué un système comptable unique, commun à tous les Etats parties composé, d’un plan comptable général OHADA et du Dispositif comptable relatif aux comptes consolidés et combinés, dénommé Système comptable OHADA en abrégé SYSCOHADA et annexé au présent Acte uniforme.</a:t>
                      </a:r>
                    </a:p>
                    <a:p>
                      <a:r>
                        <a:rPr lang="fr-FR" sz="1600" b="0" i="0" u="none" strike="noStrike" kern="1200" baseline="0" dirty="0" smtClean="0">
                          <a:solidFill>
                            <a:srgbClr val="C00000"/>
                          </a:solidFill>
                          <a:latin typeface="+mn-lt"/>
                          <a:ea typeface="+mn-ea"/>
                          <a:cs typeface="+mn-cs"/>
                        </a:rPr>
                        <a:t>Le SYSCOHADA a pour objet </a:t>
                      </a:r>
                      <a:r>
                        <a:rPr lang="fr-FR" sz="1600" b="0" i="0" u="none" strike="noStrike" kern="1200" baseline="0" dirty="0" smtClean="0">
                          <a:solidFill>
                            <a:schemeClr val="dk1"/>
                          </a:solidFill>
                          <a:latin typeface="+mn-lt"/>
                          <a:ea typeface="+mn-ea"/>
                          <a:cs typeface="+mn-cs"/>
                        </a:rPr>
                        <a:t>la collecte, la tenue, le contrôle, la présentation et la communication par les </a:t>
                      </a:r>
                      <a:r>
                        <a:rPr lang="fr-FR" sz="1600" b="0" i="0" u="none" strike="noStrike" kern="1200" baseline="0" dirty="0" smtClean="0">
                          <a:solidFill>
                            <a:srgbClr val="C00000"/>
                          </a:solidFill>
                          <a:latin typeface="+mn-lt"/>
                          <a:ea typeface="+mn-ea"/>
                          <a:cs typeface="+mn-cs"/>
                        </a:rPr>
                        <a:t>entités</a:t>
                      </a:r>
                      <a:r>
                        <a:rPr lang="fr-FR" sz="1600" b="0" i="0" u="none" strike="noStrike" kern="1200" baseline="0" dirty="0" smtClean="0">
                          <a:solidFill>
                            <a:schemeClr val="dk1"/>
                          </a:solidFill>
                          <a:latin typeface="+mn-lt"/>
                          <a:ea typeface="+mn-ea"/>
                          <a:cs typeface="+mn-cs"/>
                        </a:rPr>
                        <a:t>, d'informations </a:t>
                      </a:r>
                      <a:r>
                        <a:rPr lang="fr-FR" sz="1600" b="0" i="0" u="none" strike="noStrike" kern="1200" baseline="0" dirty="0" smtClean="0">
                          <a:solidFill>
                            <a:srgbClr val="C00000"/>
                          </a:solidFill>
                          <a:latin typeface="+mn-lt"/>
                          <a:ea typeface="+mn-ea"/>
                          <a:cs typeface="+mn-cs"/>
                        </a:rPr>
                        <a:t>financières</a:t>
                      </a:r>
                      <a:r>
                        <a:rPr lang="fr-FR" sz="1600" b="0" i="0" u="none" strike="noStrike" kern="1200" baseline="0" dirty="0" smtClean="0">
                          <a:solidFill>
                            <a:schemeClr val="dk1"/>
                          </a:solidFill>
                          <a:latin typeface="+mn-lt"/>
                          <a:ea typeface="+mn-ea"/>
                          <a:cs typeface="+mn-cs"/>
                        </a:rPr>
                        <a:t> établies dans les mêmes</a:t>
                      </a:r>
                    </a:p>
                    <a:p>
                      <a:r>
                        <a:rPr lang="fr-FR" sz="1600" b="0" i="0" u="none" strike="noStrike" kern="1200" baseline="0" dirty="0" smtClean="0">
                          <a:solidFill>
                            <a:schemeClr val="dk1"/>
                          </a:solidFill>
                          <a:latin typeface="+mn-lt"/>
                          <a:ea typeface="+mn-ea"/>
                          <a:cs typeface="+mn-cs"/>
                        </a:rPr>
                        <a:t>conditions de fiabilité, de compréhension et de comparabilité.  </a:t>
                      </a:r>
                    </a:p>
                    <a:p>
                      <a:r>
                        <a:rPr lang="fr-FR" sz="1600" b="0" i="0" u="none" strike="noStrike" kern="1200" baseline="0" dirty="0" smtClean="0">
                          <a:solidFill>
                            <a:schemeClr val="dk1"/>
                          </a:solidFill>
                          <a:latin typeface="+mn-lt"/>
                          <a:ea typeface="+mn-ea"/>
                          <a:cs typeface="+mn-cs"/>
                        </a:rPr>
                        <a:t>Toutefois, les établissements de crédit, </a:t>
                      </a:r>
                      <a:r>
                        <a:rPr lang="fr-FR" sz="1600" b="0" i="0" u="none" strike="noStrike" kern="1200" baseline="0" dirty="0" smtClean="0">
                          <a:solidFill>
                            <a:srgbClr val="C00000"/>
                          </a:solidFill>
                          <a:latin typeface="+mn-lt"/>
                          <a:ea typeface="+mn-ea"/>
                          <a:cs typeface="+mn-cs"/>
                        </a:rPr>
                        <a:t>les établissements de microfinance, les acteurs du marché financier, les sociétés </a:t>
                      </a:r>
                      <a:r>
                        <a:rPr lang="fr-FR" sz="1600" b="0" i="0" u="none" strike="noStrike" kern="1200" baseline="0" dirty="0" smtClean="0">
                          <a:solidFill>
                            <a:schemeClr val="dk1"/>
                          </a:solidFill>
                          <a:latin typeface="+mn-lt"/>
                          <a:ea typeface="+mn-ea"/>
                          <a:cs typeface="+mn-cs"/>
                        </a:rPr>
                        <a:t>d’assurance </a:t>
                      </a:r>
                      <a:r>
                        <a:rPr lang="fr-FR" sz="1600" b="0" i="0" u="none" strike="noStrike" kern="1200" baseline="0" dirty="0" smtClean="0">
                          <a:solidFill>
                            <a:srgbClr val="C00000"/>
                          </a:solidFill>
                          <a:latin typeface="+mn-lt"/>
                          <a:ea typeface="+mn-ea"/>
                          <a:cs typeface="+mn-cs"/>
                        </a:rPr>
                        <a:t>et de réassurance</a:t>
                      </a:r>
                      <a:r>
                        <a:rPr lang="fr-FR" sz="1600" b="0" i="0" u="none" strike="noStrike" kern="1200" baseline="0" dirty="0" smtClean="0">
                          <a:solidFill>
                            <a:schemeClr val="dk1"/>
                          </a:solidFill>
                          <a:latin typeface="+mn-lt"/>
                          <a:ea typeface="+mn-ea"/>
                          <a:cs typeface="+mn-cs"/>
                        </a:rPr>
                        <a:t>, </a:t>
                      </a:r>
                      <a:r>
                        <a:rPr lang="fr-FR" sz="1600" b="0" i="0" u="none" strike="noStrike" kern="1200" baseline="0" dirty="0" smtClean="0">
                          <a:solidFill>
                            <a:srgbClr val="C00000"/>
                          </a:solidFill>
                          <a:latin typeface="+mn-lt"/>
                          <a:ea typeface="+mn-ea"/>
                          <a:cs typeface="+mn-cs"/>
                        </a:rPr>
                        <a:t>les organismes de sécurité et de prévoyance sociales et les entités à but non lucratif ne sont pas assujettis au SYSCOHADA.</a:t>
                      </a:r>
                      <a:endParaRPr lang="fr-FR" sz="1200" b="0" i="0" u="none" strike="noStrike" dirty="0">
                        <a:solidFill>
                          <a:srgbClr val="000000"/>
                        </a:solidFill>
                        <a:effectLst/>
                        <a:latin typeface="Calibri" panose="020F0502020204030204" pitchFamily="34" charset="0"/>
                      </a:endParaRPr>
                    </a:p>
                  </a:txBody>
                  <a:tcPr marL="7590" marR="7590" marT="759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mn-ea"/>
                          <a:cs typeface="+mn-cs"/>
                        </a:rPr>
                        <a:t>La poursuite des objectifs assignés à la comptabilité pour la collecte, la tenue, le contrôle, la présentation et la communication par les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d’informations établies dans les mêmes conditions de fiabilité, de compréhension et de comparabilité, est assurée par l’application correcte d’un système comptable commun à tous les États parties, dénommé Système comptable OHADA </a:t>
                      </a:r>
                      <a:r>
                        <a:rPr lang="fr-FR" sz="1600" b="1" kern="1200" dirty="0" smtClean="0">
                          <a:solidFill>
                            <a:schemeClr val="dk1"/>
                          </a:solidFill>
                          <a:effectLst/>
                          <a:latin typeface="+mn-lt"/>
                          <a:ea typeface="+mn-ea"/>
                          <a:cs typeface="+mn-cs"/>
                        </a:rPr>
                        <a:t>et annexé au présent Acte Uniforme portant organisation et harmonisation des comptabilités des entreprises</a:t>
                      </a:r>
                      <a:r>
                        <a:rPr lang="fr-FR" sz="1600" kern="1200" dirty="0" smtClean="0">
                          <a:solidFill>
                            <a:schemeClr val="dk1"/>
                          </a:solidFill>
                          <a:effectLst/>
                          <a:latin typeface="+mn-lt"/>
                          <a:ea typeface="+mn-ea"/>
                          <a:cs typeface="+mn-cs"/>
                        </a:rPr>
                        <a:t>. Toutefois, les banques, les établissements financiers </a:t>
                      </a:r>
                      <a:r>
                        <a:rPr lang="fr-FR" sz="1600" b="1" kern="1200" dirty="0" smtClean="0">
                          <a:solidFill>
                            <a:schemeClr val="dk1"/>
                          </a:solidFill>
                          <a:effectLst/>
                          <a:latin typeface="+mn-lt"/>
                          <a:ea typeface="+mn-ea"/>
                          <a:cs typeface="+mn-cs"/>
                        </a:rPr>
                        <a:t>et les </a:t>
                      </a:r>
                      <a:r>
                        <a:rPr lang="fr-FR" sz="1600" kern="1200" dirty="0" smtClean="0">
                          <a:solidFill>
                            <a:schemeClr val="dk1"/>
                          </a:solidFill>
                          <a:effectLst/>
                          <a:latin typeface="+mn-lt"/>
                          <a:ea typeface="+mn-ea"/>
                          <a:cs typeface="+mn-cs"/>
                        </a:rPr>
                        <a:t>assurances sont assujettis à des plans comptables spécifiques.</a:t>
                      </a:r>
                    </a:p>
                    <a:p>
                      <a:endParaRPr lang="fr-FR" sz="1400" dirty="0"/>
                    </a:p>
                  </a:txBody>
                  <a:tcPr marL="7590" marR="7590" marT="7590" marB="0"/>
                </a:tc>
              </a:tr>
            </a:tbl>
          </a:graphicData>
        </a:graphic>
      </p:graphicFrame>
    </p:spTree>
    <p:extLst>
      <p:ext uri="{BB962C8B-B14F-4D97-AF65-F5344CB8AC3E}">
        <p14:creationId xmlns:p14="http://schemas.microsoft.com/office/powerpoint/2010/main" xmlns="" val="406492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4BE7B5-6F2C-4BEA-89FE-7FEC44F9F8E5}"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512673979"/>
              </p:ext>
            </p:extLst>
          </p:nvPr>
        </p:nvGraphicFramePr>
        <p:xfrm>
          <a:off x="2090057" y="433372"/>
          <a:ext cx="9956271" cy="4032416"/>
        </p:xfrm>
        <a:graphic>
          <a:graphicData uri="http://schemas.openxmlformats.org/drawingml/2006/table">
            <a:tbl>
              <a:tblPr>
                <a:tableStyleId>{5C22544A-7EE6-4342-B048-85BDC9FD1C3A}</a:tableStyleId>
              </a:tblPr>
              <a:tblGrid>
                <a:gridCol w="876212"/>
                <a:gridCol w="4372219"/>
                <a:gridCol w="4707840"/>
              </a:tblGrid>
              <a:tr h="564357">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468059">
                <a:tc>
                  <a:txBody>
                    <a:bodyPr/>
                    <a:lstStyle/>
                    <a:p>
                      <a:pPr algn="ctr" fontAlgn="ctr"/>
                      <a:r>
                        <a:rPr lang="fr-FR" sz="1600" b="0" i="0" u="none" strike="noStrike" dirty="0" smtClean="0">
                          <a:solidFill>
                            <a:srgbClr val="000000"/>
                          </a:solidFill>
                          <a:effectLst/>
                          <a:latin typeface="Calibri" panose="020F0502020204030204" pitchFamily="34" charset="0"/>
                        </a:rPr>
                        <a:t>5 </a:t>
                      </a:r>
                    </a:p>
                    <a:p>
                      <a:pPr algn="ctr" fontAlgn="ctr"/>
                      <a:r>
                        <a:rPr lang="fr-FR" sz="1600" b="0" i="0" u="none" strike="noStrike" dirty="0" smtClean="0">
                          <a:solidFill>
                            <a:srgbClr val="000000"/>
                          </a:solidFill>
                          <a:effectLst/>
                          <a:latin typeface="Calibri" panose="020F0502020204030204" pitchFamily="34" charset="0"/>
                        </a:rPr>
                        <a:t>(suite &amp; fin)</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C00000"/>
                          </a:solidFill>
                          <a:effectLst/>
                          <a:latin typeface="Century Gothic" panose="020B0502020202020204" pitchFamily="34" charset="0"/>
                        </a:rPr>
                        <a:t>Il est procédé régulièrement,</a:t>
                      </a:r>
                      <a:r>
                        <a:rPr lang="fr-FR" sz="1600" b="0" i="0" u="none" strike="noStrike" baseline="0" dirty="0" smtClean="0">
                          <a:solidFill>
                            <a:srgbClr val="C00000"/>
                          </a:solidFill>
                          <a:effectLst/>
                          <a:latin typeface="Century Gothic" panose="020B0502020202020204" pitchFamily="34" charset="0"/>
                        </a:rPr>
                        <a:t> par voie de décision, à la mise à jour du Plan comptable général OHADA et du Dispositif comptable relatif aux comptes consolidés et combinés, sur avis ou recommandation de la Commission de normalisation comptable de l’OHADA conformément au Règlement n°002/2009 portant création, organisation et fonctionnement de ladite Commission. </a:t>
                      </a:r>
                      <a:endParaRPr lang="fr-FR" sz="1600" b="0" i="0" u="none" strike="noStrike" dirty="0">
                        <a:solidFill>
                          <a:srgbClr val="C00000"/>
                        </a:solidFill>
                        <a:effectLst/>
                        <a:latin typeface="Century Gothic" panose="020B0502020202020204" pitchFamily="34" charset="0"/>
                      </a:endParaRPr>
                    </a:p>
                  </a:txBody>
                  <a:tcPr marL="7590" marR="7590" marT="7590" marB="0"/>
                </a:tc>
                <a:tc>
                  <a:txBody>
                    <a:bodyPr/>
                    <a:lstStyle/>
                    <a:p>
                      <a:endParaRPr lang="fr-FR" sz="1400" dirty="0"/>
                    </a:p>
                  </a:txBody>
                  <a:tcPr marL="7590" marR="7590" marT="7590" marB="0"/>
                </a:tc>
              </a:tr>
            </a:tbl>
          </a:graphicData>
        </a:graphic>
      </p:graphicFrame>
    </p:spTree>
    <p:extLst>
      <p:ext uri="{BB962C8B-B14F-4D97-AF65-F5344CB8AC3E}">
        <p14:creationId xmlns:p14="http://schemas.microsoft.com/office/powerpoint/2010/main" xmlns="" val="834339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82AB1AB-AD32-46AA-A129-5F58CF33B4F5}" type="datetime1">
              <a:rPr lang="fr-FR" smtClean="0"/>
              <a:pPr/>
              <a:t>06/03/2019</a:t>
            </a:fld>
            <a:endParaRPr lang="en-US" dirty="0"/>
          </a:p>
        </p:txBody>
      </p:sp>
      <p:sp>
        <p:nvSpPr>
          <p:cNvPr id="3" name="Espace réservé du numéro de diapositive 2"/>
          <p:cNvSpPr>
            <a:spLocks noGrp="1"/>
          </p:cNvSpPr>
          <p:nvPr>
            <p:ph type="sldNum" sz="quarter" idx="12"/>
          </p:nvPr>
        </p:nvSpPr>
        <p:spPr>
          <a:xfrm>
            <a:off x="1" y="855023"/>
            <a:ext cx="522514" cy="274133"/>
          </a:xfrm>
        </p:spPr>
        <p:txBody>
          <a:bodyPr/>
          <a:lstStyle/>
          <a:p>
            <a:fld id="{D57F1E4F-1CFF-5643-939E-217C01CDF565}" type="slidenum">
              <a:rPr lang="en-US" smtClean="0"/>
              <a:pPr/>
              <a:t>34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111627182"/>
              </p:ext>
            </p:extLst>
          </p:nvPr>
        </p:nvGraphicFramePr>
        <p:xfrm>
          <a:off x="779766" y="88322"/>
          <a:ext cx="11278440" cy="6633112"/>
        </p:xfrm>
        <a:graphic>
          <a:graphicData uri="http://schemas.openxmlformats.org/drawingml/2006/table">
            <a:tbl>
              <a:tblPr>
                <a:tableStyleId>{5C22544A-7EE6-4342-B048-85BDC9FD1C3A}</a:tableStyleId>
              </a:tblPr>
              <a:tblGrid>
                <a:gridCol w="787389"/>
                <a:gridCol w="6329936"/>
                <a:gridCol w="4161115"/>
              </a:tblGrid>
              <a:tr h="59511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038000">
                <a:tc>
                  <a:txBody>
                    <a:bodyPr/>
                    <a:lstStyle/>
                    <a:p>
                      <a:pPr algn="ctr" fontAlgn="ctr"/>
                      <a:r>
                        <a:rPr lang="fr-FR" sz="1600" u="none" strike="noStrike" dirty="0">
                          <a:effectLst/>
                        </a:rPr>
                        <a:t>8</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Un jeu complet d’états financiers annuels comprend le Bilan, le Compte de résultat, </a:t>
                      </a:r>
                      <a:r>
                        <a:rPr lang="fr-FR" sz="1600" b="0" i="0" u="none" strike="noStrike" kern="1200" baseline="0" dirty="0" smtClean="0">
                          <a:solidFill>
                            <a:srgbClr val="C00000"/>
                          </a:solidFill>
                          <a:latin typeface="+mn-lt"/>
                          <a:ea typeface="+mn-ea"/>
                          <a:cs typeface="+mn-cs"/>
                        </a:rPr>
                        <a:t>le Tableau des flux de trésorerie ainsi que les Notes annexes.</a:t>
                      </a:r>
                    </a:p>
                    <a:p>
                      <a:endParaRPr lang="fr-FR" sz="1600" b="0" i="0" u="none" strike="noStrike" kern="1200" baseline="0" dirty="0" smtClean="0">
                        <a:solidFill>
                          <a:schemeClr val="dk1"/>
                        </a:solidFill>
                        <a:effectLst/>
                        <a:latin typeface="+mn-lt"/>
                        <a:ea typeface="+mn-ea"/>
                        <a:cs typeface="+mn-cs"/>
                      </a:endParaRPr>
                    </a:p>
                    <a:p>
                      <a:r>
                        <a:rPr lang="fr-FR" sz="1600" b="0" i="0" u="none" strike="noStrike" kern="1200" baseline="0" dirty="0" smtClean="0">
                          <a:solidFill>
                            <a:schemeClr val="dk1"/>
                          </a:solidFill>
                          <a:latin typeface="+mn-lt"/>
                          <a:ea typeface="+mn-ea"/>
                          <a:cs typeface="+mn-cs"/>
                        </a:rPr>
                        <a:t>Ils forment un tout indissociable et décrivent de façon régulière et sincère les événements, opérations et situations de l'exercice pour donner une image fidèle du patrimoine, de la situation financière et du résultat de l'</a:t>
                      </a:r>
                      <a:r>
                        <a:rPr lang="fr-FR" sz="1600" b="0" i="0" u="none" strike="noStrike" kern="1200" baseline="0" dirty="0" smtClean="0">
                          <a:solidFill>
                            <a:srgbClr val="C00000"/>
                          </a:solidFill>
                          <a:latin typeface="+mn-lt"/>
                          <a:ea typeface="+mn-ea"/>
                          <a:cs typeface="+mn-cs"/>
                        </a:rPr>
                        <a:t>entité</a:t>
                      </a:r>
                      <a:r>
                        <a:rPr lang="fr-FR" sz="1600" b="0" i="0" u="none" strike="noStrike" kern="1200" baseline="0" dirty="0" smtClean="0">
                          <a:solidFill>
                            <a:schemeClr val="dk1"/>
                          </a:solidFill>
                          <a:latin typeface="+mn-lt"/>
                          <a:ea typeface="+mn-ea"/>
                          <a:cs typeface="+mn-cs"/>
                        </a:rPr>
                        <a:t>.</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Ils sont établis et présentés conformément aux dispositions des articles 25 à 34 ci-après, de façon à permettre leur comparaison dans le temps, exercice par exercice, et leur comparaison avec les états financiers annuels des autres </a:t>
                      </a:r>
                      <a:r>
                        <a:rPr lang="fr-FR" sz="1600" b="0" i="0" u="none" strike="noStrike" kern="1200" baseline="0" dirty="0" smtClean="0">
                          <a:solidFill>
                            <a:srgbClr val="C00000"/>
                          </a:solidFill>
                          <a:latin typeface="+mn-lt"/>
                          <a:ea typeface="+mn-ea"/>
                          <a:cs typeface="+mn-cs"/>
                        </a:rPr>
                        <a:t>entités</a:t>
                      </a:r>
                      <a:r>
                        <a:rPr lang="fr-FR" sz="1600" b="0" i="0" u="none" strike="noStrike" kern="1200" baseline="0" dirty="0" smtClean="0">
                          <a:solidFill>
                            <a:schemeClr val="dk1"/>
                          </a:solidFill>
                          <a:latin typeface="+mn-lt"/>
                          <a:ea typeface="+mn-ea"/>
                          <a:cs typeface="+mn-cs"/>
                        </a:rPr>
                        <a:t> dressés dans les mêmes conditions de régularité, de fidélité et de comparabilité.</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rgbClr val="C00000"/>
                          </a:solidFill>
                          <a:latin typeface="+mn-lt"/>
                          <a:ea typeface="+mn-ea"/>
                          <a:cs typeface="+mn-cs"/>
                        </a:rPr>
                        <a:t>Les entités dont les titres sont inscrits à une bourse de valeurs ou faisant appel public à l’épargne et celles qui sollicitent des financements dans le cadre d’un appel public à l’épargne, doivent établir et présenter les états financiers annuels en normes internationales d’information financière (appelées normes IFRS) en sus des états financiers visées aux alinéas précédents.</a:t>
                      </a:r>
                      <a:endParaRPr lang="fr-FR" sz="1400" b="0" i="0" u="none" strike="noStrike" dirty="0">
                        <a:solidFill>
                          <a:srgbClr val="C00000"/>
                        </a:solidFill>
                        <a:effectLst/>
                        <a:latin typeface="Calibri" panose="020F0502020204030204" pitchFamily="34" charset="0"/>
                      </a:endParaRPr>
                    </a:p>
                  </a:txBody>
                  <a:tcPr marL="7590" marR="7590" marT="7590" marB="0"/>
                </a:tc>
                <a:tc>
                  <a:txBody>
                    <a:bodyPr/>
                    <a:lstStyle/>
                    <a:p>
                      <a:r>
                        <a:rPr lang="fr-FR" sz="1600" kern="1200" dirty="0" smtClean="0">
                          <a:solidFill>
                            <a:schemeClr val="dk1"/>
                          </a:solidFill>
                          <a:effectLst/>
                          <a:latin typeface="+mn-lt"/>
                          <a:ea typeface="+mn-ea"/>
                          <a:cs typeface="+mn-cs"/>
                        </a:rPr>
                        <a:t>Les états financiers annuels comprennent le Bilan, le Compte de résultat, </a:t>
                      </a:r>
                      <a:r>
                        <a:rPr lang="fr-FR" sz="1600" b="1" kern="1200" dirty="0" smtClean="0">
                          <a:solidFill>
                            <a:schemeClr val="dk1"/>
                          </a:solidFill>
                          <a:effectLst/>
                          <a:latin typeface="+mn-lt"/>
                          <a:ea typeface="+mn-ea"/>
                          <a:cs typeface="+mn-cs"/>
                        </a:rPr>
                        <a:t>le Tableau financier des ressources et des emplois, ainsi que l’État annexé</a:t>
                      </a:r>
                      <a:r>
                        <a:rPr lang="fr-FR" sz="1600" kern="1200" dirty="0" smtClean="0">
                          <a:solidFill>
                            <a:schemeClr val="dk1"/>
                          </a:solidFill>
                          <a:effectLst/>
                          <a:latin typeface="+mn-lt"/>
                          <a:ea typeface="+mn-ea"/>
                          <a:cs typeface="+mn-cs"/>
                        </a:rPr>
                        <a:t>. </a:t>
                      </a:r>
                    </a:p>
                    <a:p>
                      <a:r>
                        <a:rPr lang="fr-FR" sz="1600" kern="1200" dirty="0" smtClean="0">
                          <a:solidFill>
                            <a:schemeClr val="dk1"/>
                          </a:solidFill>
                          <a:effectLst/>
                          <a:latin typeface="+mn-lt"/>
                          <a:ea typeface="+mn-ea"/>
                          <a:cs typeface="+mn-cs"/>
                        </a:rPr>
                        <a:t>Ils forment un tout indissociable et décrivent de façon régulière et sincère les événements, opérations et situations de l’exercice pour donner une image fidèle du patrimoine, de la situation financière et du résultat de l’</a:t>
                      </a:r>
                      <a:r>
                        <a:rPr lang="fr-FR" sz="1600" b="1" kern="1200" dirty="0" smtClean="0">
                          <a:solidFill>
                            <a:schemeClr val="dk1"/>
                          </a:solidFill>
                          <a:effectLst/>
                          <a:latin typeface="+mn-lt"/>
                          <a:ea typeface="+mn-ea"/>
                          <a:cs typeface="+mn-cs"/>
                        </a:rPr>
                        <a:t>entreprise</a:t>
                      </a:r>
                      <a:r>
                        <a:rPr lang="fr-FR" sz="1600" kern="1200" dirty="0" smtClean="0">
                          <a:solidFill>
                            <a:schemeClr val="dk1"/>
                          </a:solidFill>
                          <a:effectLst/>
                          <a:latin typeface="+mn-lt"/>
                          <a:ea typeface="+mn-ea"/>
                          <a:cs typeface="+mn-cs"/>
                        </a:rPr>
                        <a:t>. </a:t>
                      </a:r>
                    </a:p>
                    <a:p>
                      <a:r>
                        <a:rPr lang="fr-FR" sz="1600" kern="1200" dirty="0" smtClean="0">
                          <a:solidFill>
                            <a:schemeClr val="dk1"/>
                          </a:solidFill>
                          <a:effectLst/>
                          <a:latin typeface="+mn-lt"/>
                          <a:ea typeface="+mn-ea"/>
                          <a:cs typeface="+mn-cs"/>
                        </a:rPr>
                        <a:t>Ils sont établis et présentés conformément aux dispositions des articles 25 à 34 ci-après, de façon à permettre leur comparaison dans le temps, exercice par exercice, et leur comparaison avec les états financiers annuels des autres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dressés dans les mêmes conditions de régularité, de fidélité et de comparabilité.</a:t>
                      </a:r>
                      <a:endParaRPr lang="fr-FR" sz="1600" kern="1200" dirty="0">
                        <a:solidFill>
                          <a:schemeClr val="dk1"/>
                        </a:solidFill>
                        <a:effectLst/>
                        <a:latin typeface="+mn-lt"/>
                        <a:ea typeface="+mn-ea"/>
                        <a:cs typeface="+mn-cs"/>
                      </a:endParaRPr>
                    </a:p>
                  </a:txBody>
                  <a:tcPr marL="7590" marR="7590" marT="7590" marB="0"/>
                </a:tc>
              </a:tr>
            </a:tbl>
          </a:graphicData>
        </a:graphic>
      </p:graphicFrame>
    </p:spTree>
    <p:extLst>
      <p:ext uri="{BB962C8B-B14F-4D97-AF65-F5344CB8AC3E}">
        <p14:creationId xmlns:p14="http://schemas.microsoft.com/office/powerpoint/2010/main" xmlns="" val="1724080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C967D0-8620-490E-BB7D-685CA334D56B}" type="datetime1">
              <a:rPr lang="fr-FR" smtClean="0"/>
              <a:pPr/>
              <a:t>06/03/2019</a:t>
            </a:fld>
            <a:endParaRPr lang="en-US" dirty="0"/>
          </a:p>
        </p:txBody>
      </p:sp>
      <p:sp>
        <p:nvSpPr>
          <p:cNvPr id="3" name="Espace réservé du numéro de diapositive 2"/>
          <p:cNvSpPr>
            <a:spLocks noGrp="1"/>
          </p:cNvSpPr>
          <p:nvPr>
            <p:ph type="sldNum" sz="quarter" idx="12"/>
          </p:nvPr>
        </p:nvSpPr>
        <p:spPr>
          <a:xfrm>
            <a:off x="1" y="855023"/>
            <a:ext cx="522514" cy="274133"/>
          </a:xfrm>
        </p:spPr>
        <p:txBody>
          <a:bodyPr/>
          <a:lstStyle/>
          <a:p>
            <a:fld id="{D57F1E4F-1CFF-5643-939E-217C01CDF565}" type="slidenum">
              <a:rPr lang="en-US" smtClean="0"/>
              <a:pPr/>
              <a:t>35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348268341"/>
              </p:ext>
            </p:extLst>
          </p:nvPr>
        </p:nvGraphicFramePr>
        <p:xfrm>
          <a:off x="779766" y="88322"/>
          <a:ext cx="11278440" cy="6633112"/>
        </p:xfrm>
        <a:graphic>
          <a:graphicData uri="http://schemas.openxmlformats.org/drawingml/2006/table">
            <a:tbl>
              <a:tblPr>
                <a:tableStyleId>{5C22544A-7EE6-4342-B048-85BDC9FD1C3A}</a:tableStyleId>
              </a:tblPr>
              <a:tblGrid>
                <a:gridCol w="787389"/>
                <a:gridCol w="6329936"/>
                <a:gridCol w="4161115"/>
              </a:tblGrid>
              <a:tr h="59511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038000">
                <a:tc>
                  <a:txBody>
                    <a:bodyPr/>
                    <a:lstStyle/>
                    <a:p>
                      <a:pPr algn="ctr" fontAlgn="ctr"/>
                      <a:r>
                        <a:rPr lang="fr-FR" sz="1600" u="none" strike="noStrike" dirty="0" smtClean="0">
                          <a:effectLst/>
                        </a:rPr>
                        <a:t>8</a:t>
                      </a:r>
                    </a:p>
                    <a:p>
                      <a:pPr algn="ctr" fontAlgn="ctr"/>
                      <a:r>
                        <a:rPr lang="fr-FR" sz="1600" b="0" i="0" u="none" strike="noStrike" dirty="0" smtClean="0">
                          <a:solidFill>
                            <a:srgbClr val="000000"/>
                          </a:solidFill>
                          <a:effectLst/>
                          <a:latin typeface="Calibri" panose="020F0502020204030204" pitchFamily="34" charset="0"/>
                        </a:rPr>
                        <a:t>(suite et fin)</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solidFill>
                            <a:srgbClr val="C00000"/>
                          </a:solidFill>
                        </a:rPr>
                        <a:t>Les états financiers annuels établis selon</a:t>
                      </a:r>
                      <a:r>
                        <a:rPr lang="fr-FR" sz="1600" baseline="0" dirty="0" smtClean="0">
                          <a:solidFill>
                            <a:srgbClr val="C00000"/>
                          </a:solidFill>
                        </a:rPr>
                        <a:t> les normes IFRS sont destinés exclusivement aux marchés financiers. Ils </a:t>
                      </a:r>
                      <a:r>
                        <a:rPr lang="fr-FR" sz="1600" dirty="0" smtClean="0">
                          <a:solidFill>
                            <a:srgbClr val="C00000"/>
                          </a:solidFill>
                        </a:rPr>
                        <a:t>ne peuvent servir de support de base pour la détermination du bénéfice distribuable visé par l’Acte uniforme relatif au droit des sociétés commerciales et du groupement d’intérêt économique.</a:t>
                      </a:r>
                      <a:endParaRPr lang="fr-FR" sz="1400" dirty="0" smtClean="0">
                        <a:solidFill>
                          <a:srgbClr val="C00000"/>
                        </a:solidFill>
                      </a:endParaRPr>
                    </a:p>
                    <a:p>
                      <a:endParaRPr lang="fr-FR" sz="1600" b="0" i="0" u="none" strike="noStrike" kern="1200" baseline="0" dirty="0" smtClean="0">
                        <a:solidFill>
                          <a:srgbClr val="C00000"/>
                        </a:solidFill>
                        <a:latin typeface="+mn-lt"/>
                        <a:ea typeface="+mn-ea"/>
                        <a:cs typeface="+mn-cs"/>
                      </a:endParaRPr>
                    </a:p>
                  </a:txBody>
                  <a:tcPr marL="7590" marR="7590" marT="7590" marB="0"/>
                </a:tc>
                <a:tc>
                  <a:txBody>
                    <a:bodyPr/>
                    <a:lstStyle/>
                    <a:p>
                      <a:endParaRPr lang="fr-FR" sz="1600" kern="1200" dirty="0">
                        <a:solidFill>
                          <a:schemeClr val="dk1"/>
                        </a:solidFill>
                        <a:effectLst/>
                        <a:latin typeface="+mn-lt"/>
                        <a:ea typeface="+mn-ea"/>
                        <a:cs typeface="+mn-cs"/>
                      </a:endParaRPr>
                    </a:p>
                  </a:txBody>
                  <a:tcPr marL="7590" marR="7590" marT="7590" marB="0"/>
                </a:tc>
              </a:tr>
            </a:tbl>
          </a:graphicData>
        </a:graphic>
      </p:graphicFrame>
    </p:spTree>
    <p:extLst>
      <p:ext uri="{BB962C8B-B14F-4D97-AF65-F5344CB8AC3E}">
        <p14:creationId xmlns:p14="http://schemas.microsoft.com/office/powerpoint/2010/main" xmlns="" val="875156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367989-46C7-4BC2-82A9-CD8BB573ED0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097956014"/>
              </p:ext>
            </p:extLst>
          </p:nvPr>
        </p:nvGraphicFramePr>
        <p:xfrm>
          <a:off x="1722168" y="1667740"/>
          <a:ext cx="10046279" cy="4165257"/>
        </p:xfrm>
        <a:graphic>
          <a:graphicData uri="http://schemas.openxmlformats.org/drawingml/2006/table">
            <a:tbl>
              <a:tblPr>
                <a:tableStyleId>{5C22544A-7EE6-4342-B048-85BDC9FD1C3A}</a:tableStyleId>
              </a:tblPr>
              <a:tblGrid>
                <a:gridCol w="1119735"/>
                <a:gridCol w="4176144"/>
                <a:gridCol w="4750400"/>
              </a:tblGrid>
              <a:tr h="46205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a:effectLst/>
                        </a:rPr>
                        <a:t>SYSCOHADA Révisé</a:t>
                      </a:r>
                      <a:endParaRPr lang="fr-FR" sz="1600" b="1" i="0" u="none" strike="noStrike">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a:effectLst/>
                        </a:rPr>
                        <a:t>SYSCOHADA/SYSCOA</a:t>
                      </a:r>
                      <a:endParaRPr lang="fr-FR" sz="1600" b="1" i="0" u="none" strike="noStrike">
                        <a:solidFill>
                          <a:srgbClr val="000000"/>
                        </a:solidFill>
                        <a:effectLst/>
                        <a:latin typeface="Calibri" panose="020F0502020204030204" pitchFamily="34" charset="0"/>
                      </a:endParaRPr>
                    </a:p>
                  </a:txBody>
                  <a:tcPr marL="7590" marR="7590" marT="7590" marB="0" anchor="ctr"/>
                </a:tc>
              </a:tr>
              <a:tr h="1275631">
                <a:tc>
                  <a:txBody>
                    <a:bodyPr/>
                    <a:lstStyle/>
                    <a:p>
                      <a:pPr algn="ctr" fontAlgn="ctr"/>
                      <a:r>
                        <a:rPr lang="fr-FR" sz="1600" u="none" strike="noStrike" dirty="0" smtClean="0">
                          <a:effectLst/>
                        </a:rPr>
                        <a:t>11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tc>
                <a:tc>
                  <a:txBody>
                    <a:bodyPr/>
                    <a:lstStyle/>
                    <a:p>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endParaRPr lang="fr-FR" sz="1600" b="0" i="0" u="none" strike="noStrike" dirty="0" smtClean="0">
                        <a:solidFill>
                          <a:srgbClr val="000000"/>
                        </a:solidFill>
                        <a:effectLst/>
                        <a:latin typeface="+mn-lt"/>
                      </a:endParaRPr>
                    </a:p>
                    <a:p>
                      <a:r>
                        <a:rPr lang="fr-FR" sz="1800" b="1" i="0" u="none" strike="sngStrike" kern="1200" baseline="0" dirty="0" smtClean="0">
                          <a:solidFill>
                            <a:schemeClr val="dk1"/>
                          </a:solidFill>
                          <a:latin typeface="+mn-lt"/>
                          <a:ea typeface="+mn-ea"/>
                          <a:cs typeface="+mn-cs"/>
                        </a:rPr>
                        <a:t>Toutefois, si le chiffre d’affaires ne dépasse</a:t>
                      </a:r>
                    </a:p>
                    <a:p>
                      <a:r>
                        <a:rPr lang="fr-FR" sz="1800" b="1" i="0" u="none" strike="sngStrike" kern="1200" baseline="0" dirty="0" smtClean="0">
                          <a:solidFill>
                            <a:schemeClr val="dk1"/>
                          </a:solidFill>
                          <a:latin typeface="+mn-lt"/>
                          <a:ea typeface="+mn-ea"/>
                          <a:cs typeface="+mn-cs"/>
                        </a:rPr>
                        <a:t>pas 100.000.000 (cent millions) de francs</a:t>
                      </a:r>
                    </a:p>
                    <a:p>
                      <a:r>
                        <a:rPr lang="fr-FR" sz="1800" b="1" i="0" u="none" strike="sngStrike" kern="1200" baseline="0" dirty="0" smtClean="0">
                          <a:solidFill>
                            <a:schemeClr val="dk1"/>
                          </a:solidFill>
                          <a:latin typeface="+mn-lt"/>
                          <a:ea typeface="+mn-ea"/>
                          <a:cs typeface="+mn-cs"/>
                        </a:rPr>
                        <a:t>CFA, l’entreprise peut utiliser le “ système</a:t>
                      </a:r>
                    </a:p>
                    <a:p>
                      <a:r>
                        <a:rPr lang="fr-FR" sz="1800" b="1" i="0" u="none" strike="sngStrike" kern="1200" baseline="0" dirty="0" smtClean="0">
                          <a:solidFill>
                            <a:schemeClr val="dk1"/>
                          </a:solidFill>
                          <a:latin typeface="+mn-lt"/>
                          <a:ea typeface="+mn-ea"/>
                          <a:cs typeface="+mn-cs"/>
                        </a:rPr>
                        <a:t>allégé ”.</a:t>
                      </a:r>
                      <a:endParaRPr lang="fr-FR" sz="1600" b="1" strike="sngStrike" baseline="0" dirty="0"/>
                    </a:p>
                  </a:txBody>
                  <a:tcPr marL="7590" marR="7590" marT="7590" marB="0" anchor="ctr"/>
                </a:tc>
              </a:tr>
              <a:tr h="2110649">
                <a:tc>
                  <a:txBody>
                    <a:bodyPr/>
                    <a:lstStyle/>
                    <a:p>
                      <a:pPr algn="ctr" fontAlgn="ctr"/>
                      <a:r>
                        <a:rPr lang="fr-FR" sz="1600" u="none" strike="noStrike">
                          <a:effectLst/>
                        </a:rPr>
                        <a:t>12</a:t>
                      </a:r>
                      <a:endParaRPr lang="fr-FR" sz="1600" b="0" i="0" u="none" strike="noStrike">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ABROGE</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l" fontAlgn="b"/>
                      <a:r>
                        <a:rPr lang="fr-FR" sz="1600" u="none" strike="noStrike" dirty="0">
                          <a:effectLst/>
                        </a:rPr>
                        <a:t>Dans le Système normal est rendu obligatoire l'établissement d'un état fournissant des informations additionnelles, dénommé "Etat supplémentaire". </a:t>
                      </a:r>
                      <a:endParaRPr lang="fr-FR" sz="1600" b="0" i="0" u="none" strike="noStrike" dirty="0">
                        <a:solidFill>
                          <a:srgbClr val="000000"/>
                        </a:solidFill>
                        <a:effectLst/>
                        <a:latin typeface="Calibri" panose="020F0502020204030204" pitchFamily="34" charset="0"/>
                      </a:endParaRPr>
                    </a:p>
                  </a:txBody>
                  <a:tcPr marL="7590" marR="7590" marT="7590" marB="0" anchor="ctr"/>
                </a:tc>
              </a:tr>
            </a:tbl>
          </a:graphicData>
        </a:graphic>
      </p:graphicFrame>
    </p:spTree>
    <p:extLst>
      <p:ext uri="{BB962C8B-B14F-4D97-AF65-F5344CB8AC3E}">
        <p14:creationId xmlns:p14="http://schemas.microsoft.com/office/powerpoint/2010/main" xmlns="" val="345687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9E77CC-C00F-425F-BF3C-5C15D0684149}"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146367858"/>
              </p:ext>
            </p:extLst>
          </p:nvPr>
        </p:nvGraphicFramePr>
        <p:xfrm>
          <a:off x="2101933" y="162821"/>
          <a:ext cx="9956271" cy="5967615"/>
        </p:xfrm>
        <a:graphic>
          <a:graphicData uri="http://schemas.openxmlformats.org/drawingml/2006/table">
            <a:tbl>
              <a:tblPr>
                <a:tableStyleId>{5C22544A-7EE6-4342-B048-85BDC9FD1C3A}</a:tableStyleId>
              </a:tblPr>
              <a:tblGrid>
                <a:gridCol w="876212"/>
                <a:gridCol w="4372219"/>
                <a:gridCol w="4707840"/>
              </a:tblGrid>
              <a:tr h="61809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349516">
                <a:tc>
                  <a:txBody>
                    <a:bodyPr/>
                    <a:lstStyle/>
                    <a:p>
                      <a:pPr algn="ctr" fontAlgn="ctr"/>
                      <a:r>
                        <a:rPr lang="fr-FR" sz="1600" b="0" i="0" u="none" strike="noStrike" dirty="0" smtClean="0">
                          <a:solidFill>
                            <a:srgbClr val="000000"/>
                          </a:solidFill>
                          <a:effectLst/>
                          <a:latin typeface="Calibri" panose="020F0502020204030204" pitchFamily="34" charset="0"/>
                        </a:rPr>
                        <a:t>13</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Les très petites </a:t>
                      </a:r>
                      <a:r>
                        <a:rPr lang="fr-FR" sz="1600" b="0" i="0" u="none" strike="noStrike" kern="1200" baseline="0" dirty="0" smtClean="0">
                          <a:solidFill>
                            <a:schemeClr val="accent1"/>
                          </a:solidFill>
                          <a:latin typeface="+mn-lt"/>
                          <a:ea typeface="+mn-ea"/>
                          <a:cs typeface="+mn-cs"/>
                        </a:rPr>
                        <a:t>entités</a:t>
                      </a:r>
                      <a:r>
                        <a:rPr lang="fr-FR" sz="1600" b="0" i="0" u="none" strike="noStrike" kern="1200" baseline="0" dirty="0" smtClean="0">
                          <a:solidFill>
                            <a:schemeClr val="dk1"/>
                          </a:solidFill>
                          <a:latin typeface="+mn-lt"/>
                          <a:ea typeface="+mn-ea"/>
                          <a:cs typeface="+mn-cs"/>
                        </a:rPr>
                        <a:t> sont assujetties, sauf option, au Système Minimal de Trésorerie (SMT), de caractère dérogatoire aux dispositions générales du présent Acte Uniforme.</a:t>
                      </a:r>
                    </a:p>
                    <a:p>
                      <a:r>
                        <a:rPr lang="fr-FR" sz="1600" b="0" i="0" u="none" strike="noStrike" kern="1200" baseline="0" dirty="0" smtClean="0">
                          <a:solidFill>
                            <a:schemeClr val="accent1"/>
                          </a:solidFill>
                          <a:latin typeface="+mn-lt"/>
                          <a:ea typeface="+mn-ea"/>
                          <a:cs typeface="+mn-cs"/>
                        </a:rPr>
                        <a:t>Sont éligibles au Système Minimal de Trésorerie, les entités </a:t>
                      </a:r>
                      <a:r>
                        <a:rPr lang="fr-FR" sz="1600" b="0" i="0" u="none" strike="noStrike" kern="1200" baseline="0" dirty="0" smtClean="0">
                          <a:solidFill>
                            <a:schemeClr val="dk1"/>
                          </a:solidFill>
                          <a:latin typeface="+mn-lt"/>
                          <a:ea typeface="+mn-ea"/>
                          <a:cs typeface="+mn-cs"/>
                        </a:rPr>
                        <a:t>dont le chiffre hors taxes d’affaires annuel est inférieur aux seuils suivants :</a:t>
                      </a:r>
                    </a:p>
                    <a:p>
                      <a:pPr marL="285750" indent="-285750">
                        <a:buClr>
                          <a:srgbClr val="C00000"/>
                        </a:buClr>
                        <a:buFont typeface="Arial" panose="020B0604020202020204" pitchFamily="34" charset="0"/>
                        <a:buChar char="•"/>
                      </a:pPr>
                      <a:r>
                        <a:rPr lang="fr-FR" sz="1600" b="0" i="0" u="none" strike="noStrike" kern="1200" baseline="0" dirty="0" smtClean="0">
                          <a:solidFill>
                            <a:srgbClr val="C00000"/>
                          </a:solidFill>
                          <a:latin typeface="+mn-lt"/>
                          <a:ea typeface="+mn-ea"/>
                          <a:cs typeface="+mn-cs"/>
                        </a:rPr>
                        <a:t>soixante (60) </a:t>
                      </a:r>
                      <a:r>
                        <a:rPr lang="fr-FR" sz="1600" b="0" i="0" u="none" strike="noStrike" kern="1200" baseline="0" dirty="0" smtClean="0">
                          <a:solidFill>
                            <a:schemeClr val="dk1"/>
                          </a:solidFill>
                          <a:latin typeface="+mn-lt"/>
                          <a:ea typeface="+mn-ea"/>
                          <a:cs typeface="+mn-cs"/>
                        </a:rPr>
                        <a:t>millions de F CFA </a:t>
                      </a:r>
                      <a:r>
                        <a:rPr lang="fr-FR" sz="1600" b="0" i="0" u="none" strike="noStrike" kern="1200" baseline="0" dirty="0" smtClean="0">
                          <a:solidFill>
                            <a:schemeClr val="accent1"/>
                          </a:solidFill>
                          <a:latin typeface="+mn-lt"/>
                          <a:ea typeface="+mn-ea"/>
                          <a:cs typeface="+mn-cs"/>
                        </a:rPr>
                        <a:t>ou l’équivalent dans l’unité monétaire ayant cours légal dans l’Etat partie, pour  les entités</a:t>
                      </a:r>
                      <a:r>
                        <a:rPr lang="fr-FR" sz="1600" b="0" i="0" u="none" strike="noStrike" kern="1200" baseline="0" dirty="0" smtClean="0">
                          <a:solidFill>
                            <a:schemeClr val="dk1"/>
                          </a:solidFill>
                          <a:latin typeface="+mn-lt"/>
                          <a:ea typeface="+mn-ea"/>
                          <a:cs typeface="+mn-cs"/>
                        </a:rPr>
                        <a:t> de négoce,</a:t>
                      </a:r>
                    </a:p>
                    <a:p>
                      <a:pPr marL="285750" indent="-285750">
                        <a:buClr>
                          <a:srgbClr val="C00000"/>
                        </a:buClr>
                        <a:buFont typeface="Arial" panose="020B0604020202020204" pitchFamily="34" charset="0"/>
                        <a:buChar char="•"/>
                      </a:pPr>
                      <a:r>
                        <a:rPr lang="fr-FR" sz="1600" b="0" i="0" u="none" strike="noStrike" kern="1200" baseline="0" dirty="0" smtClean="0">
                          <a:solidFill>
                            <a:srgbClr val="C00000"/>
                          </a:solidFill>
                          <a:latin typeface="+mn-lt"/>
                          <a:ea typeface="+mn-ea"/>
                          <a:cs typeface="+mn-cs"/>
                        </a:rPr>
                        <a:t>quarante (40) millions de F CFA </a:t>
                      </a:r>
                      <a:r>
                        <a:rPr lang="fr-FR" sz="1600" b="0" i="0" u="none" strike="noStrike" kern="1200" baseline="0" dirty="0" smtClean="0">
                          <a:solidFill>
                            <a:schemeClr val="accent1"/>
                          </a:solidFill>
                          <a:latin typeface="+mn-lt"/>
                          <a:ea typeface="+mn-ea"/>
                          <a:cs typeface="+mn-cs"/>
                        </a:rPr>
                        <a:t>ou l’équivalent dans l’unité monétaire ayant cours légal dans l’Etat partie pour les entités </a:t>
                      </a:r>
                      <a:r>
                        <a:rPr lang="fr-FR" sz="1600" b="0" i="0" u="none" strike="noStrike" kern="1200" baseline="0" dirty="0" smtClean="0">
                          <a:solidFill>
                            <a:schemeClr val="dk1"/>
                          </a:solidFill>
                          <a:latin typeface="+mn-lt"/>
                          <a:ea typeface="+mn-ea"/>
                          <a:cs typeface="+mn-cs"/>
                        </a:rPr>
                        <a:t>artisanales et assimilées,</a:t>
                      </a:r>
                    </a:p>
                    <a:p>
                      <a:pPr marL="285750" indent="-285750">
                        <a:buClr>
                          <a:srgbClr val="C00000"/>
                        </a:buClr>
                        <a:buFont typeface="Arial" panose="020B0604020202020204" pitchFamily="34" charset="0"/>
                        <a:buChar char="•"/>
                      </a:pPr>
                      <a:r>
                        <a:rPr lang="fr-FR" sz="1600" b="0" i="0" u="none" strike="noStrike" kern="1200" baseline="0" dirty="0" smtClean="0">
                          <a:solidFill>
                            <a:srgbClr val="C00000"/>
                          </a:solidFill>
                          <a:latin typeface="+mn-lt"/>
                          <a:ea typeface="+mn-ea"/>
                          <a:cs typeface="+mn-cs"/>
                        </a:rPr>
                        <a:t>trente (30) millions de F CFA </a:t>
                      </a:r>
                      <a:r>
                        <a:rPr lang="fr-FR" sz="1600" b="0" i="0" u="none" strike="noStrike" kern="1200" baseline="0" dirty="0" smtClean="0">
                          <a:solidFill>
                            <a:schemeClr val="accent1"/>
                          </a:solidFill>
                          <a:latin typeface="+mn-lt"/>
                          <a:ea typeface="+mn-ea"/>
                          <a:cs typeface="+mn-cs"/>
                        </a:rPr>
                        <a:t>ou l’équivalent dans l’unité monétaire ayant cours légal dans l’Etat partie pour les entités </a:t>
                      </a:r>
                      <a:r>
                        <a:rPr lang="fr-FR" sz="1600" b="0" i="0" u="none" strike="noStrike" kern="1200" baseline="0" dirty="0" smtClean="0">
                          <a:solidFill>
                            <a:schemeClr val="dk1"/>
                          </a:solidFill>
                          <a:latin typeface="+mn-lt"/>
                          <a:ea typeface="+mn-ea"/>
                          <a:cs typeface="+mn-cs"/>
                        </a:rPr>
                        <a:t>de services</a:t>
                      </a:r>
                      <a:endParaRPr lang="fr-FR" sz="1600" b="0" i="0" u="none" strike="noStrike" dirty="0">
                        <a:solidFill>
                          <a:srgbClr val="000000"/>
                        </a:solidFill>
                        <a:effectLst/>
                        <a:latin typeface="Calibri" panose="020F0502020204030204" pitchFamily="34" charset="0"/>
                      </a:endParaRPr>
                    </a:p>
                  </a:txBody>
                  <a:tcPr marL="7590" marR="7590" marT="7590" marB="0"/>
                </a:tc>
                <a:tc>
                  <a:txBody>
                    <a:bodyPr/>
                    <a:lstStyle/>
                    <a:p>
                      <a:r>
                        <a:rPr lang="fr-FR" sz="1600" b="0" i="0" u="none" strike="noStrike" kern="1200" baseline="0" dirty="0" smtClean="0">
                          <a:solidFill>
                            <a:schemeClr val="dk1"/>
                          </a:solidFill>
                          <a:latin typeface="+mn-lt"/>
                          <a:ea typeface="+mn-ea"/>
                          <a:cs typeface="+mn-cs"/>
                        </a:rPr>
                        <a:t>Les très petites </a:t>
                      </a:r>
                      <a:r>
                        <a:rPr lang="fr-FR" sz="1600" b="1" i="0" u="none" strike="noStrike" kern="1200" baseline="0" dirty="0" smtClean="0">
                          <a:solidFill>
                            <a:schemeClr val="dk1"/>
                          </a:solidFill>
                          <a:latin typeface="+mn-lt"/>
                          <a:ea typeface="+mn-ea"/>
                          <a:cs typeface="+mn-cs"/>
                        </a:rPr>
                        <a:t>entreprises</a:t>
                      </a:r>
                      <a:r>
                        <a:rPr lang="fr-FR" sz="1600" b="0" i="0" u="none" strike="noStrike" kern="1200" baseline="0" dirty="0" smtClean="0">
                          <a:solidFill>
                            <a:schemeClr val="dk1"/>
                          </a:solidFill>
                          <a:latin typeface="+mn-lt"/>
                          <a:ea typeface="+mn-ea"/>
                          <a:cs typeface="+mn-cs"/>
                        </a:rPr>
                        <a:t>, </a:t>
                      </a:r>
                      <a:r>
                        <a:rPr lang="fr-FR" sz="1600" b="1" i="0" u="none" strike="noStrike" kern="1200" baseline="0" dirty="0" smtClean="0">
                          <a:solidFill>
                            <a:schemeClr val="dk1"/>
                          </a:solidFill>
                          <a:latin typeface="+mn-lt"/>
                          <a:ea typeface="+mn-ea"/>
                          <a:cs typeface="+mn-cs"/>
                        </a:rPr>
                        <a:t>dont les recettes annuelles ne sont pas supérieures aux seuils fixés à l’alinéa 2 du présent article, sont assujetties, sauf utilisation de l’un des deux systèmes prévus à l’article 11 ci-dessus</a:t>
                      </a:r>
                      <a:r>
                        <a:rPr lang="fr-FR" sz="1600" b="0" i="0" u="none" strike="noStrike" kern="1200" baseline="0" dirty="0" smtClean="0">
                          <a:solidFill>
                            <a:schemeClr val="dk1"/>
                          </a:solidFill>
                          <a:latin typeface="+mn-lt"/>
                          <a:ea typeface="+mn-ea"/>
                          <a:cs typeface="+mn-cs"/>
                        </a:rPr>
                        <a:t>, au</a:t>
                      </a:r>
                    </a:p>
                    <a:p>
                      <a:r>
                        <a:rPr lang="fr-FR" sz="1600" b="0" i="0" u="none" strike="noStrike" kern="1200" baseline="0" dirty="0" smtClean="0">
                          <a:solidFill>
                            <a:schemeClr val="dk1"/>
                          </a:solidFill>
                          <a:latin typeface="+mn-lt"/>
                          <a:ea typeface="+mn-ea"/>
                          <a:cs typeface="+mn-cs"/>
                        </a:rPr>
                        <a:t>“ Système minimal de trésorerie ”, de</a:t>
                      </a:r>
                    </a:p>
                    <a:p>
                      <a:r>
                        <a:rPr lang="fr-FR" sz="1600" b="0" i="0" u="none" strike="noStrike" kern="1200" baseline="0" dirty="0" smtClean="0">
                          <a:solidFill>
                            <a:schemeClr val="dk1"/>
                          </a:solidFill>
                          <a:latin typeface="+mn-lt"/>
                          <a:ea typeface="+mn-ea"/>
                          <a:cs typeface="+mn-cs"/>
                        </a:rPr>
                        <a:t>caractère dérogatoire aux dispositions  générales du présent Acte Uniforme.</a:t>
                      </a:r>
                    </a:p>
                    <a:p>
                      <a:r>
                        <a:rPr lang="fr-FR" sz="1600" b="0" i="0" u="none" strike="noStrike" kern="1200" baseline="0" dirty="0" smtClean="0">
                          <a:solidFill>
                            <a:schemeClr val="dk1"/>
                          </a:solidFill>
                          <a:latin typeface="+mn-lt"/>
                          <a:ea typeface="+mn-ea"/>
                          <a:cs typeface="+mn-cs"/>
                        </a:rPr>
                        <a:t>Ces seuils sont les suivants :</a:t>
                      </a:r>
                    </a:p>
                    <a:p>
                      <a:r>
                        <a:rPr lang="fr-FR" sz="1600" b="0" i="0" u="none" strike="noStrike" kern="1200" baseline="0" dirty="0" smtClean="0">
                          <a:solidFill>
                            <a:schemeClr val="dk1"/>
                          </a:solidFill>
                          <a:latin typeface="+mn-lt"/>
                          <a:ea typeface="+mn-ea"/>
                          <a:cs typeface="+mn-cs"/>
                        </a:rPr>
                        <a:t>- trente (30) millions de F CFA pour les</a:t>
                      </a:r>
                    </a:p>
                    <a:p>
                      <a:r>
                        <a:rPr lang="fr-FR" sz="1600" b="0" i="0" u="none" strike="noStrike" kern="1200" baseline="0" dirty="0" smtClean="0">
                          <a:solidFill>
                            <a:schemeClr val="dk1"/>
                          </a:solidFill>
                          <a:latin typeface="+mn-lt"/>
                          <a:ea typeface="+mn-ea"/>
                          <a:cs typeface="+mn-cs"/>
                        </a:rPr>
                        <a:t>entreprises de négoce,</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 vingt (20) millions de F CFA pour les</a:t>
                      </a:r>
                    </a:p>
                    <a:p>
                      <a:r>
                        <a:rPr lang="fr-FR" sz="1600" b="0" i="0" u="none" strike="noStrike" kern="1200" baseline="0" dirty="0" smtClean="0">
                          <a:solidFill>
                            <a:schemeClr val="dk1"/>
                          </a:solidFill>
                          <a:latin typeface="+mn-lt"/>
                          <a:ea typeface="+mn-ea"/>
                          <a:cs typeface="+mn-cs"/>
                        </a:rPr>
                        <a:t>entreprises artisanales et assimilées,</a:t>
                      </a:r>
                    </a:p>
                    <a:p>
                      <a:endParaRPr lang="fr-FR" sz="1600" b="0" i="0" u="none" strike="noStrike" kern="1200" baseline="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 dix (10) millions de F CFA pour les</a:t>
                      </a:r>
                    </a:p>
                    <a:p>
                      <a:r>
                        <a:rPr lang="fr-FR" sz="1600" b="0" i="0" u="none" strike="noStrike" kern="1200" baseline="0" dirty="0" smtClean="0">
                          <a:solidFill>
                            <a:schemeClr val="dk1"/>
                          </a:solidFill>
                          <a:latin typeface="+mn-lt"/>
                          <a:ea typeface="+mn-ea"/>
                          <a:cs typeface="+mn-cs"/>
                        </a:rPr>
                        <a:t>entreprises de services.</a:t>
                      </a:r>
                      <a:endParaRPr lang="fr-FR" sz="1200" dirty="0"/>
                    </a:p>
                  </a:txBody>
                  <a:tcPr marL="7590" marR="7590" marT="7590" marB="0"/>
                </a:tc>
              </a:tr>
            </a:tbl>
          </a:graphicData>
        </a:graphic>
      </p:graphicFrame>
    </p:spTree>
    <p:extLst>
      <p:ext uri="{BB962C8B-B14F-4D97-AF65-F5344CB8AC3E}">
        <p14:creationId xmlns:p14="http://schemas.microsoft.com/office/powerpoint/2010/main" xmlns="" val="2267377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86FF6F-0881-457E-8A8D-FF1EA058168C}"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713724768"/>
              </p:ext>
            </p:extLst>
          </p:nvPr>
        </p:nvGraphicFramePr>
        <p:xfrm>
          <a:off x="2101933" y="162821"/>
          <a:ext cx="9956271" cy="6721689"/>
        </p:xfrm>
        <a:graphic>
          <a:graphicData uri="http://schemas.openxmlformats.org/drawingml/2006/table">
            <a:tbl>
              <a:tblPr>
                <a:tableStyleId>{5C22544A-7EE6-4342-B048-85BDC9FD1C3A}</a:tableStyleId>
              </a:tblPr>
              <a:tblGrid>
                <a:gridCol w="876212"/>
                <a:gridCol w="4372219"/>
                <a:gridCol w="4707840"/>
              </a:tblGrid>
              <a:tr h="61809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349516">
                <a:tc>
                  <a:txBody>
                    <a:bodyPr/>
                    <a:lstStyle/>
                    <a:p>
                      <a:pPr algn="ctr" fontAlgn="ctr"/>
                      <a:r>
                        <a:rPr lang="fr-FR" sz="1600" b="0" i="0" u="none" strike="noStrike" dirty="0" smtClean="0">
                          <a:solidFill>
                            <a:srgbClr val="000000"/>
                          </a:solidFill>
                          <a:effectLst/>
                          <a:latin typeface="Calibri" panose="020F0502020204030204" pitchFamily="34" charset="0"/>
                        </a:rPr>
                        <a:t>16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Pour maintenir la continuité dans le temps de l'accès à l'information, toute </a:t>
                      </a:r>
                      <a:r>
                        <a:rPr lang="fr-FR" sz="1600" b="0" i="0" u="none" strike="noStrike" kern="1200" baseline="0" dirty="0" smtClean="0">
                          <a:solidFill>
                            <a:schemeClr val="accent1"/>
                          </a:solidFill>
                          <a:latin typeface="+mn-lt"/>
                          <a:ea typeface="+mn-ea"/>
                          <a:cs typeface="+mn-cs"/>
                        </a:rPr>
                        <a:t>entité </a:t>
                      </a:r>
                      <a:r>
                        <a:rPr lang="fr-FR" sz="1600" b="0" i="0" u="none" strike="noStrike" kern="1200" baseline="0" dirty="0" smtClean="0">
                          <a:solidFill>
                            <a:schemeClr val="dk1"/>
                          </a:solidFill>
                          <a:latin typeface="+mn-lt"/>
                          <a:ea typeface="+mn-ea"/>
                          <a:cs typeface="+mn-cs"/>
                        </a:rPr>
                        <a:t>établit une documentation décrivant les procédures et l'organisation comptables.</a:t>
                      </a:r>
                    </a:p>
                    <a:p>
                      <a:r>
                        <a:rPr lang="fr-FR" sz="1600" b="0" i="0" u="none" strike="noStrike" kern="1200" baseline="0" dirty="0" smtClean="0">
                          <a:solidFill>
                            <a:srgbClr val="C00000"/>
                          </a:solidFill>
                          <a:latin typeface="+mn-lt"/>
                          <a:ea typeface="+mn-ea"/>
                          <a:cs typeface="+mn-cs"/>
                        </a:rPr>
                        <a:t>Ce manuel, mis à jour périodiquement est destiné à garantir le caractère définitif de l’enregistrement des mouvements. Il </a:t>
                      </a:r>
                      <a:r>
                        <a:rPr lang="fr-FR" sz="1600" b="0" i="0" u="none" strike="noStrike" kern="1200" baseline="0" dirty="0" smtClean="0">
                          <a:solidFill>
                            <a:schemeClr val="dk1"/>
                          </a:solidFill>
                          <a:latin typeface="+mn-lt"/>
                          <a:ea typeface="+mn-ea"/>
                          <a:cs typeface="+mn-cs"/>
                        </a:rPr>
                        <a:t>est conservé aussi longtemps qu'est exigée la présentation des états financiers successifs auxquels il se rapporte.</a:t>
                      </a:r>
                    </a:p>
                    <a:p>
                      <a:r>
                        <a:rPr lang="fr-FR" sz="1600" b="0" i="0" u="none" strike="noStrike" kern="1200" baseline="0" dirty="0" smtClean="0">
                          <a:solidFill>
                            <a:schemeClr val="accent3">
                              <a:lumMod val="75000"/>
                            </a:schemeClr>
                          </a:solidFill>
                          <a:latin typeface="+mn-lt"/>
                          <a:ea typeface="+mn-ea"/>
                          <a:cs typeface="+mn-cs"/>
                        </a:rPr>
                        <a:t>Les mouvements affectant le patrimoine de l’entité sont enregistrés en comptabilité, opération par opération, dans l'ordre de leur date de valeur comptable. Cette date est celle de l'émission par l’entité de la pièce justificative de l'opération, ou celle de la réception des pièces d'origine</a:t>
                      </a:r>
                    </a:p>
                    <a:p>
                      <a:r>
                        <a:rPr lang="fr-FR" sz="1600" b="0" i="0" u="none" strike="noStrike" kern="1200" baseline="0" dirty="0" smtClean="0">
                          <a:solidFill>
                            <a:schemeClr val="accent3">
                              <a:lumMod val="75000"/>
                            </a:schemeClr>
                          </a:solidFill>
                          <a:latin typeface="+mn-lt"/>
                          <a:ea typeface="+mn-ea"/>
                          <a:cs typeface="+mn-cs"/>
                        </a:rPr>
                        <a:t>externe. Les opérations de même nature réalisées en un même lieu et au cours d'une même journée peuvent être récapitulées sur une pièce justificative unique.</a:t>
                      </a:r>
                    </a:p>
                    <a:p>
                      <a:endParaRPr lang="fr-FR" sz="1600" b="0" i="0" u="none" strike="noStrike" kern="1200" baseline="0" dirty="0" smtClean="0">
                        <a:solidFill>
                          <a:schemeClr val="accent3">
                            <a:lumMod val="75000"/>
                          </a:schemeClr>
                        </a:solidFill>
                        <a:latin typeface="+mn-lt"/>
                        <a:ea typeface="+mn-ea"/>
                        <a:cs typeface="+mn-cs"/>
                      </a:endParaRPr>
                    </a:p>
                    <a:p>
                      <a:r>
                        <a:rPr lang="fr-FR" sz="1600" b="0" i="0" u="none" strike="noStrike" kern="1200" baseline="0" dirty="0" smtClean="0">
                          <a:solidFill>
                            <a:schemeClr val="accent3">
                              <a:lumMod val="75000"/>
                            </a:schemeClr>
                          </a:solidFill>
                          <a:latin typeface="+mn-lt"/>
                          <a:ea typeface="+mn-ea"/>
                          <a:cs typeface="+mn-cs"/>
                        </a:rPr>
                        <a:t>Les mouvements sont récapitulés par période préalablement déterminée qui ne peut excéder un mois.</a:t>
                      </a:r>
                      <a:endParaRPr lang="fr-FR" sz="1200" b="0" i="0" u="none" strike="noStrike" dirty="0">
                        <a:solidFill>
                          <a:schemeClr val="accent3">
                            <a:lumMod val="75000"/>
                          </a:schemeClr>
                        </a:solidFill>
                        <a:effectLst/>
                        <a:latin typeface="Calibri" panose="020F0502020204030204" pitchFamily="34" charset="0"/>
                      </a:endParaRPr>
                    </a:p>
                  </a:txBody>
                  <a:tcPr marL="7590" marR="7590" marT="7590" marB="0"/>
                </a:tc>
                <a:tc>
                  <a:txBody>
                    <a:bodyPr/>
                    <a:lstStyle/>
                    <a:p>
                      <a:r>
                        <a:rPr lang="fr-FR" sz="1600" b="0" i="0" u="none" strike="noStrike" kern="1200" baseline="0" dirty="0" smtClean="0">
                          <a:solidFill>
                            <a:schemeClr val="dk1"/>
                          </a:solidFill>
                          <a:latin typeface="+mn-lt"/>
                          <a:ea typeface="+mn-ea"/>
                          <a:cs typeface="+mn-cs"/>
                        </a:rPr>
                        <a:t>Pour maintenir la continuité dans le temps de l’accès à l’information, toute </a:t>
                      </a:r>
                      <a:r>
                        <a:rPr lang="fr-FR" sz="1600" b="1" i="0" u="none" strike="noStrike" kern="1200" baseline="0" dirty="0" smtClean="0">
                          <a:solidFill>
                            <a:schemeClr val="dk1"/>
                          </a:solidFill>
                          <a:latin typeface="+mn-lt"/>
                          <a:ea typeface="+mn-ea"/>
                          <a:cs typeface="+mn-cs"/>
                        </a:rPr>
                        <a:t>entreprise</a:t>
                      </a:r>
                      <a:r>
                        <a:rPr lang="fr-FR" sz="1600" b="0" i="0" u="none" strike="noStrike" kern="1200" baseline="0" dirty="0" smtClean="0">
                          <a:solidFill>
                            <a:schemeClr val="dk1"/>
                          </a:solidFill>
                          <a:latin typeface="+mn-lt"/>
                          <a:ea typeface="+mn-ea"/>
                          <a:cs typeface="+mn-cs"/>
                        </a:rPr>
                        <a:t> établit une documentation décrivant les procédures et l’organisation comptables.</a:t>
                      </a:r>
                    </a:p>
                    <a:p>
                      <a:r>
                        <a:rPr lang="fr-FR" sz="1600" b="0" i="0" u="none" strike="noStrike" kern="1200" baseline="0" dirty="0" smtClean="0">
                          <a:solidFill>
                            <a:schemeClr val="dk1"/>
                          </a:solidFill>
                          <a:latin typeface="+mn-lt"/>
                          <a:ea typeface="+mn-ea"/>
                          <a:cs typeface="+mn-cs"/>
                        </a:rPr>
                        <a:t>Cette documentation est conservée aussi</a:t>
                      </a:r>
                    </a:p>
                    <a:p>
                      <a:r>
                        <a:rPr lang="fr-FR" sz="1600" b="0" i="0" u="none" strike="noStrike" kern="1200" baseline="0" dirty="0" smtClean="0">
                          <a:solidFill>
                            <a:schemeClr val="dk1"/>
                          </a:solidFill>
                          <a:latin typeface="+mn-lt"/>
                          <a:ea typeface="+mn-ea"/>
                          <a:cs typeface="+mn-cs"/>
                        </a:rPr>
                        <a:t>longtemps qu’est exigée la présentation des états financiers successifs auxquels elle se rapporte.</a:t>
                      </a:r>
                      <a:endParaRPr lang="fr-FR" sz="1100" dirty="0"/>
                    </a:p>
                  </a:txBody>
                  <a:tcPr marL="7590" marR="7590" marT="7590" marB="0"/>
                </a:tc>
              </a:tr>
            </a:tbl>
          </a:graphicData>
        </a:graphic>
      </p:graphicFrame>
    </p:spTree>
    <p:extLst>
      <p:ext uri="{BB962C8B-B14F-4D97-AF65-F5344CB8AC3E}">
        <p14:creationId xmlns:p14="http://schemas.microsoft.com/office/powerpoint/2010/main" xmlns="" val="3033212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70F2A0-F025-4E07-9DD5-12056676B975}"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540124628"/>
              </p:ext>
            </p:extLst>
          </p:nvPr>
        </p:nvGraphicFramePr>
        <p:xfrm>
          <a:off x="2182639" y="2015373"/>
          <a:ext cx="8752114" cy="3969792"/>
        </p:xfrm>
        <a:graphic>
          <a:graphicData uri="http://schemas.openxmlformats.org/drawingml/2006/table">
            <a:tbl>
              <a:tblPr>
                <a:tableStyleId>{5C22544A-7EE6-4342-B048-85BDC9FD1C3A}</a:tableStyleId>
              </a:tblPr>
              <a:tblGrid>
                <a:gridCol w="1468607"/>
                <a:gridCol w="7283507"/>
              </a:tblGrid>
              <a:tr h="411173">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3558619">
                <a:tc>
                  <a:txBody>
                    <a:bodyPr/>
                    <a:lstStyle/>
                    <a:p>
                      <a:pPr algn="ctr" fontAlgn="ctr"/>
                      <a:r>
                        <a:rPr lang="fr-FR" sz="1600" b="0" i="0" u="none" strike="noStrike" dirty="0" smtClean="0">
                          <a:solidFill>
                            <a:srgbClr val="000000"/>
                          </a:solidFill>
                          <a:effectLst/>
                          <a:latin typeface="Calibri" panose="020F0502020204030204" pitchFamily="34" charset="0"/>
                        </a:rPr>
                        <a:t>16 </a:t>
                      </a:r>
                    </a:p>
                    <a:p>
                      <a:pPr algn="ctr" fontAlgn="ctr"/>
                      <a:r>
                        <a:rPr lang="fr-FR" sz="1600" b="0" i="0" u="none" strike="noStrike" dirty="0" smtClean="0">
                          <a:solidFill>
                            <a:srgbClr val="000000"/>
                          </a:solidFill>
                          <a:effectLst/>
                          <a:latin typeface="Calibri" panose="020F0502020204030204" pitchFamily="34" charset="0"/>
                        </a:rPr>
                        <a:t>suite &amp; fin</a:t>
                      </a:r>
                    </a:p>
                    <a:p>
                      <a:pPr algn="ctr" fontAlgn="ct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endParaRPr lang="fr-FR" sz="1600" b="0" i="0" u="none" strike="noStrike" baseline="0" dirty="0" smtClean="0">
                        <a:solidFill>
                          <a:srgbClr val="C00000"/>
                        </a:solidFill>
                        <a:effectLst/>
                        <a:latin typeface="+mn-lt"/>
                      </a:endParaRPr>
                    </a:p>
                    <a:p>
                      <a:r>
                        <a:rPr lang="fr-FR" sz="1600" b="0" i="0" u="none" strike="noStrike" baseline="0" dirty="0" smtClean="0">
                          <a:solidFill>
                            <a:srgbClr val="C00000"/>
                          </a:solidFill>
                          <a:effectLst/>
                          <a:latin typeface="+mn-lt"/>
                        </a:rPr>
                        <a:t>L’entité </a:t>
                      </a:r>
                      <a:r>
                        <a:rPr lang="fr-FR" sz="1600" b="0" i="0" u="none" strike="noStrike" baseline="0" dirty="0" smtClean="0">
                          <a:solidFill>
                            <a:schemeClr val="accent3">
                              <a:lumMod val="75000"/>
                            </a:schemeClr>
                          </a:solidFill>
                          <a:effectLst/>
                          <a:latin typeface="+mn-lt"/>
                        </a:rPr>
                        <a:t>procède à l’opération d’inventaire par le relevé physique de tous les éléments de son patrimoine avec la mention de la nature, de la quantité et de la valeur de chacun d’eux à la date de l’inventaire.</a:t>
                      </a:r>
                    </a:p>
                    <a:p>
                      <a:endParaRPr lang="fr-FR" sz="1600" b="0" i="0" u="none" strike="noStrike" baseline="0" dirty="0" smtClean="0">
                        <a:solidFill>
                          <a:schemeClr val="accent3">
                            <a:lumMod val="75000"/>
                          </a:schemeClr>
                        </a:solidFill>
                        <a:effectLst/>
                        <a:latin typeface="+mn-lt"/>
                      </a:endParaRPr>
                    </a:p>
                    <a:p>
                      <a:r>
                        <a:rPr lang="fr-FR" sz="1600" b="0" i="0" u="none" strike="noStrike" baseline="0" dirty="0" smtClean="0">
                          <a:solidFill>
                            <a:schemeClr val="accent3">
                              <a:lumMod val="75000"/>
                            </a:schemeClr>
                          </a:solidFill>
                          <a:effectLst/>
                          <a:latin typeface="+mn-lt"/>
                        </a:rPr>
                        <a:t>Les données d’inventaire sont organisées et conservées de manière à justifier le contenu de chacun des éléments recensés du patrimoine.</a:t>
                      </a:r>
                      <a:endParaRPr lang="fr-FR" sz="1600" b="0" i="0" u="none" strike="noStrike" dirty="0">
                        <a:solidFill>
                          <a:schemeClr val="accent3">
                            <a:lumMod val="75000"/>
                          </a:schemeClr>
                        </a:solidFill>
                        <a:effectLst/>
                        <a:latin typeface="+mn-lt"/>
                      </a:endParaRPr>
                    </a:p>
                  </a:txBody>
                  <a:tcPr marL="7590" marR="7590" marT="7590" marB="0"/>
                </a:tc>
              </a:tr>
            </a:tbl>
          </a:graphicData>
        </a:graphic>
      </p:graphicFrame>
    </p:spTree>
    <p:extLst>
      <p:ext uri="{BB962C8B-B14F-4D97-AF65-F5344CB8AC3E}">
        <p14:creationId xmlns:p14="http://schemas.microsoft.com/office/powerpoint/2010/main" xmlns="" val="379492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 de la présentation</a:t>
            </a:r>
            <a:endParaRPr lang="fr-FR" dirty="0"/>
          </a:p>
        </p:txBody>
      </p:sp>
      <p:sp>
        <p:nvSpPr>
          <p:cNvPr id="3" name="Espace réservé du contenu 2"/>
          <p:cNvSpPr>
            <a:spLocks noGrp="1"/>
          </p:cNvSpPr>
          <p:nvPr>
            <p:ph idx="1"/>
          </p:nvPr>
        </p:nvSpPr>
        <p:spPr>
          <a:xfrm>
            <a:off x="2589212" y="2402966"/>
            <a:ext cx="8915400" cy="4097867"/>
          </a:xfrm>
        </p:spPr>
        <p:txBody>
          <a:bodyPr>
            <a:normAutofit/>
          </a:bodyPr>
          <a:lstStyle/>
          <a:p>
            <a:r>
              <a:rPr lang="fr-FR" sz="2000" dirty="0" smtClean="0"/>
              <a:t>Innovations SYSCOHADA REVISE/SYSCOHADA (1</a:t>
            </a:r>
            <a:r>
              <a:rPr lang="fr-FR" sz="2000" baseline="30000" dirty="0" smtClean="0"/>
              <a:t>er</a:t>
            </a:r>
            <a:r>
              <a:rPr lang="fr-FR" sz="2000" dirty="0" smtClean="0"/>
              <a:t> support)</a:t>
            </a:r>
          </a:p>
          <a:p>
            <a:pPr lvl="1">
              <a:buFont typeface="Arial" panose="020B0604020202020204" pitchFamily="34" charset="0"/>
              <a:buChar char="•"/>
            </a:pPr>
            <a:r>
              <a:rPr lang="fr-FR" sz="2000" dirty="0" smtClean="0"/>
              <a:t>Présentation générale</a:t>
            </a:r>
          </a:p>
          <a:p>
            <a:pPr lvl="1">
              <a:buFont typeface="Arial" panose="020B0604020202020204" pitchFamily="34" charset="0"/>
              <a:buChar char="•"/>
            </a:pPr>
            <a:r>
              <a:rPr lang="fr-FR" sz="2000" dirty="0" smtClean="0"/>
              <a:t>Articles de droit</a:t>
            </a:r>
          </a:p>
          <a:p>
            <a:pPr lvl="1">
              <a:buFont typeface="Arial" panose="020B0604020202020204" pitchFamily="34" charset="0"/>
              <a:buChar char="•"/>
            </a:pPr>
            <a:r>
              <a:rPr lang="fr-FR" sz="2000" dirty="0" smtClean="0"/>
              <a:t>Structure du droit comptable</a:t>
            </a:r>
          </a:p>
          <a:p>
            <a:pPr lvl="1">
              <a:buFont typeface="Arial" panose="020B0604020202020204" pitchFamily="34" charset="0"/>
              <a:buChar char="•"/>
            </a:pPr>
            <a:r>
              <a:rPr lang="fr-FR" sz="2000" dirty="0" smtClean="0"/>
              <a:t>Appellation du référentiel</a:t>
            </a:r>
          </a:p>
          <a:p>
            <a:pPr lvl="1">
              <a:buFont typeface="Arial" panose="020B0604020202020204" pitchFamily="34" charset="0"/>
              <a:buChar char="•"/>
            </a:pPr>
            <a:r>
              <a:rPr lang="fr-FR" sz="2000" dirty="0" smtClean="0"/>
              <a:t>Cadre conceptuel</a:t>
            </a:r>
          </a:p>
          <a:p>
            <a:pPr lvl="1">
              <a:buFont typeface="Arial" panose="020B0604020202020204" pitchFamily="34" charset="0"/>
              <a:buChar char="•"/>
            </a:pPr>
            <a:r>
              <a:rPr lang="fr-FR" sz="2000" dirty="0" smtClean="0"/>
              <a:t>Définitions des termes</a:t>
            </a:r>
          </a:p>
          <a:p>
            <a:pPr lvl="1">
              <a:buFont typeface="Arial" panose="020B0604020202020204" pitchFamily="34" charset="0"/>
              <a:buChar char="•"/>
            </a:pPr>
            <a:r>
              <a:rPr lang="fr-FR" sz="2000" dirty="0"/>
              <a:t>Structure, contenu et fonctionnement des </a:t>
            </a:r>
            <a:r>
              <a:rPr lang="fr-FR" sz="2000" dirty="0" smtClean="0"/>
              <a:t>comptes</a:t>
            </a:r>
          </a:p>
          <a:p>
            <a:pPr lvl="1">
              <a:buFont typeface="Arial" panose="020B0604020202020204" pitchFamily="34" charset="0"/>
              <a:buChar char="•"/>
            </a:pPr>
            <a:r>
              <a:rPr lang="fr-FR" sz="2000" dirty="0" smtClean="0"/>
              <a:t>Opérations et problèmes spécifiques</a:t>
            </a:r>
          </a:p>
          <a:p>
            <a:pPr lvl="1">
              <a:buFont typeface="Courier New" panose="02070309020205020404" pitchFamily="49" charset="0"/>
              <a:buChar char="o"/>
            </a:pPr>
            <a:endParaRPr lang="fr-FR" sz="2000" dirty="0"/>
          </a:p>
          <a:p>
            <a:pPr lvl="1">
              <a:buFont typeface="Courier New" panose="02070309020205020404" pitchFamily="49" charset="0"/>
              <a:buChar char="o"/>
            </a:pPr>
            <a:endParaRPr lang="fr-FR" sz="2000" dirty="0"/>
          </a:p>
          <a:p>
            <a:endParaRPr lang="fr-FR" sz="2000" dirty="0" smtClean="0"/>
          </a:p>
          <a:p>
            <a:endParaRPr lang="fr-FR" sz="2000" dirty="0" smtClean="0"/>
          </a:p>
          <a:p>
            <a:endParaRPr lang="fr-FR" sz="2000" dirty="0" smtClean="0"/>
          </a:p>
        </p:txBody>
      </p:sp>
      <p:sp>
        <p:nvSpPr>
          <p:cNvPr id="4" name="Espace réservé de la date 3"/>
          <p:cNvSpPr>
            <a:spLocks noGrp="1"/>
          </p:cNvSpPr>
          <p:nvPr>
            <p:ph type="dt" sz="half" idx="10"/>
          </p:nvPr>
        </p:nvSpPr>
        <p:spPr/>
        <p:txBody>
          <a:bodyPr/>
          <a:lstStyle/>
          <a:p>
            <a:fld id="{82C48A28-3A56-4D8F-B5A2-B2BCF021E654}"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130924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6AC6B1-E344-4C05-9979-E2FA60D930A6}"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056263222"/>
              </p:ext>
            </p:extLst>
          </p:nvPr>
        </p:nvGraphicFramePr>
        <p:xfrm>
          <a:off x="2101933" y="162821"/>
          <a:ext cx="9956271" cy="5967615"/>
        </p:xfrm>
        <a:graphic>
          <a:graphicData uri="http://schemas.openxmlformats.org/drawingml/2006/table">
            <a:tbl>
              <a:tblPr>
                <a:tableStyleId>{5C22544A-7EE6-4342-B048-85BDC9FD1C3A}</a:tableStyleId>
              </a:tblPr>
              <a:tblGrid>
                <a:gridCol w="876212"/>
                <a:gridCol w="4372219"/>
                <a:gridCol w="4707840"/>
              </a:tblGrid>
              <a:tr h="61809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349516">
                <a:tc>
                  <a:txBody>
                    <a:bodyPr/>
                    <a:lstStyle/>
                    <a:p>
                      <a:pPr algn="ctr" fontAlgn="ctr"/>
                      <a:r>
                        <a:rPr lang="fr-FR" sz="1600" b="0" i="0" u="none" strike="noStrike" dirty="0" smtClean="0">
                          <a:solidFill>
                            <a:srgbClr val="000000"/>
                          </a:solidFill>
                          <a:effectLst/>
                          <a:latin typeface="Calibri" panose="020F0502020204030204" pitchFamily="34" charset="0"/>
                        </a:rPr>
                        <a:t>17</a:t>
                      </a:r>
                    </a:p>
                    <a:p>
                      <a:pPr algn="ctr" fontAlgn="ctr"/>
                      <a:r>
                        <a:rPr lang="fr-FR" sz="1600" b="0" i="0" u="none" strike="noStrike" dirty="0" smtClean="0">
                          <a:solidFill>
                            <a:srgbClr val="000000"/>
                          </a:solidFill>
                          <a:effectLst/>
                          <a:latin typeface="Calibri" panose="020F0502020204030204" pitchFamily="34" charset="0"/>
                        </a:rPr>
                        <a:t>(suite)</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indent="0">
                        <a:buFont typeface="+mj-lt"/>
                        <a:buNone/>
                      </a:pPr>
                      <a:r>
                        <a:rPr lang="fr-FR" sz="1600" b="0" i="0" u="none" strike="noStrike" kern="1200" baseline="0" dirty="0" smtClean="0">
                          <a:solidFill>
                            <a:schemeClr val="dk1"/>
                          </a:solidFill>
                          <a:latin typeface="+mn-lt"/>
                          <a:ea typeface="+mn-ea"/>
                          <a:cs typeface="+mn-cs"/>
                        </a:rPr>
                        <a:t>4) le respect de l’enregistrement chronologique des opérations </a:t>
                      </a:r>
                      <a:r>
                        <a:rPr lang="fr-FR" sz="1600" b="0" i="0" u="none" strike="noStrike" kern="1200" baseline="0" dirty="0" smtClean="0">
                          <a:solidFill>
                            <a:schemeClr val="accent1"/>
                          </a:solidFill>
                          <a:latin typeface="+mn-lt"/>
                          <a:ea typeface="+mn-ea"/>
                          <a:cs typeface="+mn-cs"/>
                        </a:rPr>
                        <a:t>tel qu’il est prévu par les alinéas 3, 4 et 5 de l’article 16 ci-dessus;</a:t>
                      </a:r>
                    </a:p>
                    <a:p>
                      <a:pPr marL="0" indent="0">
                        <a:buFont typeface="+mj-lt"/>
                        <a:buNone/>
                      </a:pPr>
                      <a:endParaRPr lang="fr-FR" sz="1600" b="0" i="0" u="none" strike="noStrike" kern="1200" baseline="0" dirty="0" smtClean="0">
                        <a:solidFill>
                          <a:schemeClr val="dk1"/>
                        </a:solidFill>
                        <a:latin typeface="+mn-lt"/>
                        <a:ea typeface="+mn-ea"/>
                        <a:cs typeface="+mn-cs"/>
                      </a:endParaRPr>
                    </a:p>
                    <a:p>
                      <a:endParaRPr lang="fr-FR" sz="1200" b="0" i="0" u="none" strike="noStrike" kern="1200" baseline="0" dirty="0" smtClean="0">
                        <a:solidFill>
                          <a:schemeClr val="dk1"/>
                        </a:solidFill>
                        <a:latin typeface="+mn-lt"/>
                        <a:ea typeface="+mn-ea"/>
                        <a:cs typeface="+mn-cs"/>
                      </a:endParaRPr>
                    </a:p>
                    <a:p>
                      <a:endParaRPr lang="fr-FR" sz="1200" b="0" i="0" u="none" strike="noStrike" dirty="0">
                        <a:solidFill>
                          <a:srgbClr val="000000"/>
                        </a:solidFill>
                        <a:effectLst/>
                        <a:latin typeface="Calibri" panose="020F0502020204030204" pitchFamily="34" charset="0"/>
                      </a:endParaRPr>
                    </a:p>
                  </a:txBody>
                  <a:tcPr marL="7590" marR="7590" marT="7590" marB="0"/>
                </a:tc>
                <a:tc>
                  <a:txBody>
                    <a:bodyPr/>
                    <a:lstStyle/>
                    <a:p>
                      <a:r>
                        <a:rPr lang="fr-FR" sz="1600" b="0" i="0" u="none" strike="noStrike" kern="1200" baseline="0" dirty="0" smtClean="0">
                          <a:solidFill>
                            <a:schemeClr val="dk1"/>
                          </a:solidFill>
                          <a:latin typeface="+mn-lt"/>
                          <a:ea typeface="+mn-ea"/>
                          <a:cs typeface="+mn-cs"/>
                        </a:rPr>
                        <a:t>4. le respect de l’enregistrement chronologique des opérations.</a:t>
                      </a:r>
                    </a:p>
                    <a:p>
                      <a:r>
                        <a:rPr lang="fr-FR" sz="1600" b="0" i="0" u="none" strike="sngStrike" kern="1200" baseline="0" dirty="0" smtClean="0">
                          <a:solidFill>
                            <a:schemeClr val="dk1"/>
                          </a:solidFill>
                          <a:latin typeface="+mn-lt"/>
                          <a:ea typeface="+mn-ea"/>
                          <a:cs typeface="+mn-cs"/>
                        </a:rPr>
                        <a:t>Les mouvements affectant le patrimoine de l’entreprise sont enregistrés en comptabilité, opération par opération, dans l’ordre de leur date de valeur comptable. Cette date est celle de l’émission par l’entreprise de la pièce</a:t>
                      </a:r>
                    </a:p>
                    <a:p>
                      <a:r>
                        <a:rPr lang="fr-FR" sz="1600" b="0" i="0" u="none" strike="sngStrike" kern="1200" baseline="0" dirty="0" smtClean="0">
                          <a:solidFill>
                            <a:schemeClr val="dk1"/>
                          </a:solidFill>
                          <a:latin typeface="+mn-lt"/>
                          <a:ea typeface="+mn-ea"/>
                          <a:cs typeface="+mn-cs"/>
                        </a:rPr>
                        <a:t>justificative de l’opération, ou celle de la</a:t>
                      </a:r>
                    </a:p>
                    <a:p>
                      <a:r>
                        <a:rPr lang="fr-FR" sz="1600" b="0" i="0" u="none" strike="sngStrike" kern="1200" baseline="0" dirty="0" smtClean="0">
                          <a:solidFill>
                            <a:schemeClr val="dk1"/>
                          </a:solidFill>
                          <a:latin typeface="+mn-lt"/>
                          <a:ea typeface="+mn-ea"/>
                          <a:cs typeface="+mn-cs"/>
                        </a:rPr>
                        <a:t>réception des pièces d’origine externe. Les opérations de même nature réalisées en un même lieu et au cours d’une même journée peuvent être récapitulées sur une pièce justificative unique.</a:t>
                      </a:r>
                    </a:p>
                    <a:p>
                      <a:r>
                        <a:rPr lang="fr-FR" sz="1600" b="0" i="0" u="none" strike="sngStrike" kern="1200" baseline="0" dirty="0" smtClean="0">
                          <a:solidFill>
                            <a:schemeClr val="dk1"/>
                          </a:solidFill>
                          <a:latin typeface="+mn-lt"/>
                          <a:ea typeface="+mn-ea"/>
                          <a:cs typeface="+mn-cs"/>
                        </a:rPr>
                        <a:t>Les mouvements sont récapitulés par période préalablement déterminée qui ne peut excéder un mois.</a:t>
                      </a:r>
                    </a:p>
                    <a:p>
                      <a:r>
                        <a:rPr lang="fr-FR" sz="1600" b="0" i="0" u="none" strike="sngStrike" kern="1200" baseline="0" dirty="0" smtClean="0">
                          <a:solidFill>
                            <a:schemeClr val="dk1"/>
                          </a:solidFill>
                          <a:latin typeface="+mn-lt"/>
                          <a:ea typeface="+mn-ea"/>
                          <a:cs typeface="+mn-cs"/>
                        </a:rPr>
                        <a:t>Une procédure destinée à garantir le</a:t>
                      </a:r>
                    </a:p>
                    <a:p>
                      <a:r>
                        <a:rPr lang="fr-FR" sz="1600" b="0" i="0" u="none" strike="sngStrike" kern="1200" baseline="0" dirty="0" smtClean="0">
                          <a:solidFill>
                            <a:schemeClr val="dk1"/>
                          </a:solidFill>
                          <a:latin typeface="+mn-lt"/>
                          <a:ea typeface="+mn-ea"/>
                          <a:cs typeface="+mn-cs"/>
                        </a:rPr>
                        <a:t>caractère définitif de l’enregistrement de ces mouvements devra être mise en œuvre ;</a:t>
                      </a:r>
                      <a:endParaRPr lang="fr-FR" sz="1050" strike="sngStrike" baseline="0" dirty="0"/>
                    </a:p>
                  </a:txBody>
                  <a:tcPr marL="7590" marR="7590" marT="7590" marB="0"/>
                </a:tc>
              </a:tr>
            </a:tbl>
          </a:graphicData>
        </a:graphic>
      </p:graphicFrame>
    </p:spTree>
    <p:extLst>
      <p:ext uri="{BB962C8B-B14F-4D97-AF65-F5344CB8AC3E}">
        <p14:creationId xmlns:p14="http://schemas.microsoft.com/office/powerpoint/2010/main" xmlns="" val="3286272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4A7BAA-89E4-4A23-8144-CBC5CBBE9EB4}"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127794098"/>
              </p:ext>
            </p:extLst>
          </p:nvPr>
        </p:nvGraphicFramePr>
        <p:xfrm>
          <a:off x="1724743" y="2403101"/>
          <a:ext cx="9956271" cy="3576845"/>
        </p:xfrm>
        <a:graphic>
          <a:graphicData uri="http://schemas.openxmlformats.org/drawingml/2006/table">
            <a:tbl>
              <a:tblPr>
                <a:tableStyleId>{5C22544A-7EE6-4342-B048-85BDC9FD1C3A}</a:tableStyleId>
              </a:tblPr>
              <a:tblGrid>
                <a:gridCol w="876212"/>
                <a:gridCol w="4372219"/>
                <a:gridCol w="4707840"/>
              </a:tblGrid>
              <a:tr h="356054">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081575">
                <a:tc>
                  <a:txBody>
                    <a:bodyPr/>
                    <a:lstStyle/>
                    <a:p>
                      <a:pPr algn="ctr" fontAlgn="ctr"/>
                      <a:r>
                        <a:rPr lang="fr-FR" sz="1600" b="0" i="0" u="none" strike="noStrike" dirty="0" smtClean="0">
                          <a:solidFill>
                            <a:srgbClr val="000000"/>
                          </a:solidFill>
                          <a:effectLst/>
                          <a:latin typeface="Calibri" panose="020F0502020204030204" pitchFamily="34" charset="0"/>
                        </a:rPr>
                        <a:t>17</a:t>
                      </a:r>
                    </a:p>
                    <a:p>
                      <a:pPr algn="ctr" fontAlgn="ctr"/>
                      <a:r>
                        <a:rPr lang="fr-FR" sz="1600" b="0" i="0" u="none" strike="noStrike" dirty="0" smtClean="0">
                          <a:solidFill>
                            <a:srgbClr val="000000"/>
                          </a:solidFill>
                          <a:effectLst/>
                          <a:latin typeface="Calibri" panose="020F0502020204030204" pitchFamily="34" charset="0"/>
                        </a:rPr>
                        <a:t>(suite)</a:t>
                      </a:r>
                      <a:r>
                        <a:rPr lang="fr-FR" sz="1600" b="0" i="0" u="none" strike="noStrike" baseline="0" dirty="0" smtClean="0">
                          <a:solidFill>
                            <a:srgbClr val="000000"/>
                          </a:solidFill>
                          <a:effectLst/>
                          <a:latin typeface="Calibri" panose="020F0502020204030204" pitchFamily="34" charset="0"/>
                        </a:rPr>
                        <a:t> </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5) </a:t>
                      </a:r>
                      <a:r>
                        <a:rPr lang="fr-FR" sz="1600" b="0" i="0" u="none" strike="noStrike" kern="1200" baseline="0" dirty="0" smtClean="0">
                          <a:solidFill>
                            <a:srgbClr val="C00000"/>
                          </a:solidFill>
                          <a:latin typeface="+mn-lt"/>
                          <a:ea typeface="+mn-ea"/>
                          <a:cs typeface="+mn-cs"/>
                        </a:rPr>
                        <a:t>L’intégrité</a:t>
                      </a:r>
                      <a:r>
                        <a:rPr lang="fr-FR" sz="1600" b="0" i="0" u="none" strike="noStrike" kern="1200" baseline="0" dirty="0" smtClean="0">
                          <a:solidFill>
                            <a:schemeClr val="dk1"/>
                          </a:solidFill>
                          <a:latin typeface="+mn-lt"/>
                          <a:ea typeface="+mn-ea"/>
                          <a:cs typeface="+mn-cs"/>
                        </a:rPr>
                        <a:t> des données enregistrées offre des conditions de garantie et de conservation conformes à la réglementation en vigueur. Sera notamment réputée durable toute transcription indélébile des données qui entraîne une modification irréversible du support ;</a:t>
                      </a:r>
                      <a:endParaRPr lang="fr-FR" sz="1050" strike="sngStrike" baseline="0" dirty="0" smtClean="0"/>
                    </a:p>
                    <a:p>
                      <a:pPr marL="0" indent="0">
                        <a:buFont typeface="+mj-lt"/>
                        <a:buNone/>
                      </a:pPr>
                      <a:endParaRPr lang="fr-FR" sz="1600" b="0" i="0" u="none" strike="noStrike" kern="1200" baseline="0" dirty="0" smtClean="0">
                        <a:solidFill>
                          <a:schemeClr val="dk1"/>
                        </a:solidFill>
                        <a:latin typeface="+mn-lt"/>
                        <a:ea typeface="+mn-ea"/>
                        <a:cs typeface="+mn-cs"/>
                      </a:endParaRPr>
                    </a:p>
                    <a:p>
                      <a:endParaRPr lang="fr-FR" sz="1200" b="0" i="0" u="none" strike="noStrike" kern="1200" baseline="0" dirty="0" smtClean="0">
                        <a:solidFill>
                          <a:schemeClr val="dk1"/>
                        </a:solidFill>
                        <a:latin typeface="+mn-lt"/>
                        <a:ea typeface="+mn-ea"/>
                        <a:cs typeface="+mn-cs"/>
                      </a:endParaRPr>
                    </a:p>
                    <a:p>
                      <a:endParaRPr lang="fr-FR" sz="1200" b="0" i="0" u="none" strike="noStrike" dirty="0">
                        <a:solidFill>
                          <a:srgbClr val="000000"/>
                        </a:solidFill>
                        <a:effectLst/>
                        <a:latin typeface="Calibri" panose="020F0502020204030204" pitchFamily="34" charset="0"/>
                      </a:endParaRPr>
                    </a:p>
                  </a:txBody>
                  <a:tcPr marL="7590" marR="7590" marT="7590" marB="0"/>
                </a:tc>
                <a:tc>
                  <a:txBody>
                    <a:bodyPr/>
                    <a:lstStyle/>
                    <a:p>
                      <a:r>
                        <a:rPr lang="fr-FR" sz="1600" b="0" i="0" u="none" strike="noStrike" kern="1200" baseline="0" dirty="0" smtClean="0">
                          <a:solidFill>
                            <a:schemeClr val="dk1"/>
                          </a:solidFill>
                          <a:latin typeface="+mn-lt"/>
                          <a:ea typeface="+mn-ea"/>
                          <a:cs typeface="+mn-cs"/>
                        </a:rPr>
                        <a:t>5) La durabilité des données enregistrées offre des conditions de garantie et de conservation conformes à la réglementation en vigueur. Sera notamment réputée durable toute transcription indélébile des données qui entraîne une modification irréversible du support ;</a:t>
                      </a:r>
                      <a:endParaRPr lang="fr-FR" sz="1050" strike="sngStrike" baseline="0" dirty="0"/>
                    </a:p>
                  </a:txBody>
                  <a:tcPr marL="7590" marR="7590" marT="7590" marB="0"/>
                </a:tc>
              </a:tr>
            </a:tbl>
          </a:graphicData>
        </a:graphic>
      </p:graphicFrame>
    </p:spTree>
    <p:extLst>
      <p:ext uri="{BB962C8B-B14F-4D97-AF65-F5344CB8AC3E}">
        <p14:creationId xmlns:p14="http://schemas.microsoft.com/office/powerpoint/2010/main" xmlns="" val="2023677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0D90BE-FC7F-47CC-B3C6-CD2FA4E09524}"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471468323"/>
              </p:ext>
            </p:extLst>
          </p:nvPr>
        </p:nvGraphicFramePr>
        <p:xfrm>
          <a:off x="2235729" y="1948804"/>
          <a:ext cx="9402089" cy="4181633"/>
        </p:xfrm>
        <a:graphic>
          <a:graphicData uri="http://schemas.openxmlformats.org/drawingml/2006/table">
            <a:tbl>
              <a:tblPr>
                <a:tableStyleId>{5C22544A-7EE6-4342-B048-85BDC9FD1C3A}</a:tableStyleId>
              </a:tblPr>
              <a:tblGrid>
                <a:gridCol w="827441"/>
                <a:gridCol w="4128854"/>
                <a:gridCol w="4445794"/>
              </a:tblGrid>
              <a:tr h="425933">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686363">
                <a:tc>
                  <a:txBody>
                    <a:bodyPr/>
                    <a:lstStyle/>
                    <a:p>
                      <a:pPr algn="ctr" fontAlgn="ctr"/>
                      <a:r>
                        <a:rPr lang="fr-FR" sz="1600" b="0" i="0" u="none" strike="noStrike" dirty="0" smtClean="0">
                          <a:solidFill>
                            <a:srgbClr val="000000"/>
                          </a:solidFill>
                          <a:effectLst/>
                          <a:latin typeface="Calibri" panose="020F0502020204030204" pitchFamily="34" charset="0"/>
                        </a:rPr>
                        <a:t>17</a:t>
                      </a:r>
                    </a:p>
                    <a:p>
                      <a:pPr algn="ctr" fontAlgn="ctr"/>
                      <a:r>
                        <a:rPr lang="fr-FR" sz="1600" b="0" i="0" u="none" strike="noStrike" dirty="0" smtClean="0">
                          <a:solidFill>
                            <a:srgbClr val="000000"/>
                          </a:solidFill>
                          <a:effectLst/>
                          <a:latin typeface="Calibri" panose="020F0502020204030204" pitchFamily="34" charset="0"/>
                        </a:rPr>
                        <a:t>(Suite</a:t>
                      </a:r>
                      <a:r>
                        <a:rPr lang="fr-FR" sz="1600" b="0" i="0" u="none" strike="noStrike" baseline="0" dirty="0" smtClean="0">
                          <a:solidFill>
                            <a:srgbClr val="000000"/>
                          </a:solidFill>
                          <a:effectLst/>
                          <a:latin typeface="Calibri" panose="020F0502020204030204" pitchFamily="34" charset="0"/>
                        </a:rPr>
                        <a:t> &amp;</a:t>
                      </a:r>
                      <a:r>
                        <a:rPr lang="fr-FR" sz="1600" b="0" i="0" u="none" strike="noStrike" dirty="0" smtClean="0">
                          <a:solidFill>
                            <a:srgbClr val="000000"/>
                          </a:solidFill>
                          <a:effectLst/>
                          <a:latin typeface="Calibri" panose="020F0502020204030204" pitchFamily="34" charset="0"/>
                        </a:rPr>
                        <a:t> fin)</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6) le contrôle par inventaire de l'existence et de la valeur des biens, créances et dettes de l’</a:t>
                      </a:r>
                      <a:r>
                        <a:rPr lang="fr-FR" sz="1600" b="0" i="0" u="none" strike="noStrike" kern="1200" baseline="0" dirty="0" smtClean="0">
                          <a:solidFill>
                            <a:schemeClr val="accent1"/>
                          </a:solidFill>
                          <a:latin typeface="+mn-lt"/>
                          <a:ea typeface="+mn-ea"/>
                          <a:cs typeface="+mn-cs"/>
                        </a:rPr>
                        <a:t>entité</a:t>
                      </a:r>
                      <a:r>
                        <a:rPr lang="fr-FR" sz="1600" b="0"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accent1"/>
                          </a:solidFill>
                          <a:latin typeface="+mn-lt"/>
                          <a:ea typeface="+mn-ea"/>
                          <a:cs typeface="+mn-cs"/>
                        </a:rPr>
                        <a:t>conformément aux alinéas 6  et 7 de l’article 16 ci-dessus; </a:t>
                      </a:r>
                    </a:p>
                    <a:p>
                      <a:endParaRPr lang="fr-FR" sz="1600" b="0" i="0" u="none" strike="noStrike" kern="1200" baseline="0" dirty="0" smtClean="0">
                        <a:solidFill>
                          <a:schemeClr val="dk1"/>
                        </a:solidFill>
                        <a:effectLst/>
                        <a:latin typeface="+mn-lt"/>
                        <a:ea typeface="+mn-ea"/>
                        <a:cs typeface="+mn-cs"/>
                      </a:endParaRPr>
                    </a:p>
                    <a:p>
                      <a:endParaRPr lang="fr-FR" sz="1600" b="0" i="0" u="none" strike="noStrike" kern="1200" baseline="0" dirty="0" smtClean="0">
                        <a:solidFill>
                          <a:schemeClr val="dk1"/>
                        </a:solidFill>
                        <a:effectLst/>
                        <a:latin typeface="+mn-lt"/>
                        <a:ea typeface="+mn-ea"/>
                        <a:cs typeface="+mn-cs"/>
                      </a:endParaRPr>
                    </a:p>
                    <a:p>
                      <a:endParaRPr lang="fr-FR" sz="1600" b="0" i="0" u="none" strike="noStrike" kern="1200" baseline="0" dirty="0" smtClean="0">
                        <a:solidFill>
                          <a:schemeClr val="dk1"/>
                        </a:solidFill>
                        <a:effectLst/>
                        <a:latin typeface="+mn-lt"/>
                        <a:ea typeface="+mn-ea"/>
                        <a:cs typeface="+mn-cs"/>
                      </a:endParaRPr>
                    </a:p>
                    <a:p>
                      <a:endParaRPr lang="fr-FR" sz="1600" b="0" i="0" u="none" strike="noStrike" kern="1200" baseline="0" dirty="0" smtClean="0">
                        <a:solidFill>
                          <a:schemeClr val="dk1"/>
                        </a:solidFill>
                        <a:effectLst/>
                        <a:latin typeface="+mn-lt"/>
                        <a:ea typeface="+mn-ea"/>
                        <a:cs typeface="+mn-cs"/>
                      </a:endParaRPr>
                    </a:p>
                    <a:p>
                      <a:pPr marL="0" algn="l" defTabSz="457200" rtl="0" eaLnBrk="1" latinLnBrk="0" hangingPunct="1"/>
                      <a:r>
                        <a:rPr lang="fr-FR" sz="1600" b="0" i="0" u="none" strike="noStrike" kern="1200" baseline="0" dirty="0" smtClean="0">
                          <a:solidFill>
                            <a:schemeClr val="dk1"/>
                          </a:solidFill>
                          <a:latin typeface="+mn-lt"/>
                          <a:ea typeface="+mn-ea"/>
                          <a:cs typeface="+mn-cs"/>
                        </a:rPr>
                        <a:t>7°) le recours, pour la tenue de la comptabilité de l’</a:t>
                      </a:r>
                      <a:r>
                        <a:rPr lang="fr-FR" sz="1600" b="0" i="0" u="none" strike="noStrike" kern="1200" baseline="0" dirty="0" smtClean="0">
                          <a:solidFill>
                            <a:schemeClr val="accent1"/>
                          </a:solidFill>
                          <a:latin typeface="+mn-lt"/>
                          <a:ea typeface="+mn-ea"/>
                          <a:cs typeface="+mn-cs"/>
                        </a:rPr>
                        <a:t>entité</a:t>
                      </a:r>
                      <a:r>
                        <a:rPr lang="fr-FR" sz="1600" b="0" i="0" u="none" strike="noStrike" kern="1200" baseline="0" dirty="0" smtClean="0">
                          <a:solidFill>
                            <a:schemeClr val="dk1"/>
                          </a:solidFill>
                          <a:latin typeface="+mn-lt"/>
                          <a:ea typeface="+mn-ea"/>
                          <a:cs typeface="+mn-cs"/>
                        </a:rPr>
                        <a:t>, à un plan de comptes normalisé dont la liste figure dans le Système comptable OHADA ;</a:t>
                      </a:r>
                      <a:endParaRPr lang="fr-FR" sz="1600" b="0" i="0" u="none" strike="noStrike" kern="1200" baseline="0" dirty="0">
                        <a:solidFill>
                          <a:schemeClr val="dk1"/>
                        </a:solidFill>
                        <a:latin typeface="+mn-lt"/>
                        <a:ea typeface="+mn-ea"/>
                        <a:cs typeface="+mn-cs"/>
                      </a:endParaRPr>
                    </a:p>
                  </a:txBody>
                  <a:tcPr marL="7590" marR="7590" marT="7590" marB="0"/>
                </a:tc>
                <a:tc>
                  <a:txBody>
                    <a:bodyPr/>
                    <a:lstStyle/>
                    <a:p>
                      <a:r>
                        <a:rPr lang="fr-FR" sz="1600" b="0" i="0" u="none" strike="noStrike" kern="1200" baseline="0" dirty="0" smtClean="0">
                          <a:solidFill>
                            <a:schemeClr val="dk1"/>
                          </a:solidFill>
                          <a:latin typeface="+mn-lt"/>
                          <a:ea typeface="+mn-ea"/>
                          <a:cs typeface="+mn-cs"/>
                        </a:rPr>
                        <a:t>6. le contrôle par inventaire de l’existence et de la valeur des biens, créances et dettes de l’</a:t>
                      </a:r>
                      <a:r>
                        <a:rPr lang="fr-FR" sz="1600" b="1" i="0" u="none" strike="noStrike" kern="1200" baseline="0" dirty="0" smtClean="0">
                          <a:solidFill>
                            <a:schemeClr val="dk1"/>
                          </a:solidFill>
                          <a:latin typeface="+mn-lt"/>
                          <a:ea typeface="+mn-ea"/>
                          <a:cs typeface="+mn-cs"/>
                        </a:rPr>
                        <a:t>entreprise</a:t>
                      </a:r>
                      <a:r>
                        <a:rPr lang="fr-FR" sz="1600" b="0" i="0" u="none" strike="noStrike" kern="1200" baseline="0" dirty="0" smtClean="0">
                          <a:solidFill>
                            <a:schemeClr val="dk1"/>
                          </a:solidFill>
                          <a:latin typeface="+mn-lt"/>
                          <a:ea typeface="+mn-ea"/>
                          <a:cs typeface="+mn-cs"/>
                        </a:rPr>
                        <a:t>. </a:t>
                      </a:r>
                      <a:r>
                        <a:rPr lang="fr-FR" sz="1600" b="0" i="0" u="none" strike="sngStrike" kern="1200" baseline="0" dirty="0" smtClean="0">
                          <a:solidFill>
                            <a:schemeClr val="dk1"/>
                          </a:solidFill>
                          <a:latin typeface="+mn-lt"/>
                          <a:ea typeface="+mn-ea"/>
                          <a:cs typeface="+mn-cs"/>
                        </a:rPr>
                        <a:t>L’opération d’inventaire consiste à relever tous les éléments du patrimoine de l’entreprise en mentionnant la nature, la quantité et la valeur de chacun d’eux à la date de l’inventaire.</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7. le recours, pour la tenue de la comptabilité de l’</a:t>
                      </a:r>
                      <a:r>
                        <a:rPr lang="fr-FR" sz="1600" b="1" i="0" u="none" strike="noStrike" kern="1200" baseline="0" dirty="0" smtClean="0">
                          <a:solidFill>
                            <a:schemeClr val="dk1"/>
                          </a:solidFill>
                          <a:latin typeface="+mn-lt"/>
                          <a:ea typeface="+mn-ea"/>
                          <a:cs typeface="+mn-cs"/>
                        </a:rPr>
                        <a:t>entreprise</a:t>
                      </a:r>
                      <a:r>
                        <a:rPr lang="fr-FR" sz="1600" b="0" i="0" u="none" strike="noStrike" kern="1200" baseline="0" dirty="0" smtClean="0">
                          <a:solidFill>
                            <a:schemeClr val="dk1"/>
                          </a:solidFill>
                          <a:latin typeface="+mn-lt"/>
                          <a:ea typeface="+mn-ea"/>
                          <a:cs typeface="+mn-cs"/>
                        </a:rPr>
                        <a:t>, à un plan de comptes normalisé dont la liste figure dans le Système comptable OHADA ;</a:t>
                      </a:r>
                      <a:endParaRPr lang="fr-FR" sz="1600" b="0" i="0" u="none" strike="noStrike" kern="1200" baseline="0" dirty="0">
                        <a:solidFill>
                          <a:schemeClr val="dk1"/>
                        </a:solidFill>
                        <a:latin typeface="+mn-lt"/>
                        <a:ea typeface="+mn-ea"/>
                        <a:cs typeface="+mn-cs"/>
                      </a:endParaRPr>
                    </a:p>
                  </a:txBody>
                  <a:tcPr marL="7590" marR="7590" marT="7590" marB="0"/>
                </a:tc>
              </a:tr>
            </a:tbl>
          </a:graphicData>
        </a:graphic>
      </p:graphicFrame>
    </p:spTree>
    <p:extLst>
      <p:ext uri="{BB962C8B-B14F-4D97-AF65-F5344CB8AC3E}">
        <p14:creationId xmlns:p14="http://schemas.microsoft.com/office/powerpoint/2010/main" xmlns="" val="17269754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778F1E-62F4-4E7A-AF50-14965A75737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417578665"/>
              </p:ext>
            </p:extLst>
          </p:nvPr>
        </p:nvGraphicFramePr>
        <p:xfrm>
          <a:off x="2281449" y="1152907"/>
          <a:ext cx="9402089" cy="5347926"/>
        </p:xfrm>
        <a:graphic>
          <a:graphicData uri="http://schemas.openxmlformats.org/drawingml/2006/table">
            <a:tbl>
              <a:tblPr>
                <a:tableStyleId>{5C22544A-7EE6-4342-B048-85BDC9FD1C3A}</a:tableStyleId>
              </a:tblPr>
              <a:tblGrid>
                <a:gridCol w="827441"/>
                <a:gridCol w="4128854"/>
                <a:gridCol w="4445794"/>
              </a:tblGrid>
              <a:tr h="60138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746544">
                <a:tc>
                  <a:txBody>
                    <a:bodyPr/>
                    <a:lstStyle/>
                    <a:p>
                      <a:pPr algn="ctr" fontAlgn="ctr"/>
                      <a:r>
                        <a:rPr lang="fr-FR" sz="1600" b="0" i="0" u="none" strike="noStrike" dirty="0" smtClean="0">
                          <a:solidFill>
                            <a:srgbClr val="000000"/>
                          </a:solidFill>
                          <a:effectLst/>
                          <a:latin typeface="Calibri" panose="020F0502020204030204" pitchFamily="34" charset="0"/>
                        </a:rPr>
                        <a:t>20</a:t>
                      </a:r>
                    </a:p>
                  </a:txBody>
                  <a:tcPr marL="7590" marR="7590" marT="7590" marB="0" anchor="ctr"/>
                </a:tc>
                <a:tc>
                  <a:txBody>
                    <a:bodyPr/>
                    <a:lstStyle/>
                    <a:p>
                      <a:r>
                        <a:rPr lang="fr-FR" sz="1600" kern="1200" dirty="0" smtClean="0">
                          <a:solidFill>
                            <a:schemeClr val="dk1"/>
                          </a:solidFill>
                          <a:effectLst/>
                          <a:latin typeface="+mn-lt"/>
                          <a:ea typeface="+mn-ea"/>
                          <a:cs typeface="+mn-cs"/>
                        </a:rPr>
                        <a:t>Les livres comptables et autres supports doivent être tenus sans blanc ni altération d'aucune sorte.</a:t>
                      </a:r>
                    </a:p>
                    <a:p>
                      <a:endParaRPr lang="fr-FR" sz="1600" kern="1200" dirty="0" smtClean="0">
                        <a:solidFill>
                          <a:schemeClr val="dk1"/>
                        </a:solidFill>
                        <a:effectLst/>
                        <a:latin typeface="+mn-lt"/>
                        <a:ea typeface="+mn-ea"/>
                        <a:cs typeface="+mn-cs"/>
                      </a:endParaRPr>
                    </a:p>
                    <a:p>
                      <a:r>
                        <a:rPr lang="fr-FR" sz="1600" kern="1200" dirty="0" smtClean="0">
                          <a:solidFill>
                            <a:schemeClr val="dk1"/>
                          </a:solidFill>
                          <a:effectLst/>
                          <a:latin typeface="+mn-lt"/>
                          <a:ea typeface="+mn-ea"/>
                          <a:cs typeface="+mn-cs"/>
                        </a:rPr>
                        <a:t>Toute correction d'erreur s'effectue exclusivement par inscription en négatif des éléments erronés ; l'enregistrement exact est ensuite opéré.</a:t>
                      </a:r>
                    </a:p>
                    <a:p>
                      <a:r>
                        <a:rPr lang="fr-FR" sz="1600" kern="1200" dirty="0" smtClean="0">
                          <a:solidFill>
                            <a:schemeClr val="dk1"/>
                          </a:solidFill>
                          <a:effectLst/>
                          <a:latin typeface="+mn-lt"/>
                          <a:ea typeface="+mn-ea"/>
                          <a:cs typeface="+mn-cs"/>
                        </a:rPr>
                        <a:t> </a:t>
                      </a:r>
                    </a:p>
                    <a:p>
                      <a:r>
                        <a:rPr lang="fr-FR" sz="1600" kern="1200" dirty="0" smtClean="0">
                          <a:solidFill>
                            <a:srgbClr val="C00000"/>
                          </a:solidFill>
                          <a:effectLst/>
                          <a:latin typeface="+mn-lt"/>
                          <a:ea typeface="+mn-ea"/>
                          <a:cs typeface="+mn-cs"/>
                        </a:rPr>
                        <a:t>La correction d’une erreur significative commise au cours d’un exercice antérieur doit</a:t>
                      </a:r>
                      <a:r>
                        <a:rPr lang="fr-FR" sz="1600" kern="1200" baseline="0" dirty="0" smtClean="0">
                          <a:solidFill>
                            <a:srgbClr val="C00000"/>
                          </a:solidFill>
                          <a:effectLst/>
                          <a:latin typeface="+mn-lt"/>
                          <a:ea typeface="+mn-ea"/>
                          <a:cs typeface="+mn-cs"/>
                        </a:rPr>
                        <a:t> être opérée par ajustement du compte report à nouveau.</a:t>
                      </a:r>
                    </a:p>
                    <a:p>
                      <a:endParaRPr lang="fr-FR" sz="1600" kern="1200" baseline="0" dirty="0" smtClean="0">
                        <a:solidFill>
                          <a:srgbClr val="C00000"/>
                        </a:solidFill>
                        <a:effectLst/>
                        <a:latin typeface="+mn-lt"/>
                        <a:ea typeface="+mn-ea"/>
                        <a:cs typeface="+mn-cs"/>
                      </a:endParaRPr>
                    </a:p>
                    <a:p>
                      <a:r>
                        <a:rPr lang="fr-FR" sz="1600" kern="1200" baseline="0" dirty="0" smtClean="0">
                          <a:solidFill>
                            <a:srgbClr val="C00000"/>
                          </a:solidFill>
                          <a:effectLst/>
                          <a:latin typeface="+mn-lt"/>
                          <a:ea typeface="+mn-ea"/>
                          <a:cs typeface="+mn-cs"/>
                        </a:rPr>
                        <a:t>Toute correction d’erreur découverte sur l’exercice en cours et commise sur les exercices antérieurs doit faire l’objet d’une information dans les Notes annexes.</a:t>
                      </a:r>
                      <a:endParaRPr lang="fr-FR" sz="1600" kern="1200" dirty="0">
                        <a:solidFill>
                          <a:srgbClr val="C00000"/>
                        </a:solidFill>
                        <a:effectLst/>
                        <a:latin typeface="+mn-lt"/>
                        <a:ea typeface="+mn-ea"/>
                        <a:cs typeface="+mn-cs"/>
                      </a:endParaRPr>
                    </a:p>
                  </a:txBody>
                  <a:tcPr marL="7590" marR="7590" marT="7590" marB="0"/>
                </a:tc>
                <a:tc>
                  <a:txBody>
                    <a:bodyPr/>
                    <a:lstStyle/>
                    <a:p>
                      <a:r>
                        <a:rPr lang="fr-FR" sz="1600" kern="1200" dirty="0" smtClean="0">
                          <a:solidFill>
                            <a:schemeClr val="dk1"/>
                          </a:solidFill>
                          <a:effectLst/>
                          <a:latin typeface="+mn-lt"/>
                          <a:ea typeface="+mn-ea"/>
                          <a:cs typeface="+mn-cs"/>
                        </a:rPr>
                        <a:t>Les livres comptables et autres supports doivent être tenus sans blanc ni altération d'aucune sorte.</a:t>
                      </a:r>
                    </a:p>
                    <a:p>
                      <a:endParaRPr lang="fr-FR" sz="1600" kern="1200" dirty="0" smtClean="0">
                        <a:solidFill>
                          <a:schemeClr val="dk1"/>
                        </a:solidFill>
                        <a:effectLst/>
                        <a:latin typeface="+mn-lt"/>
                        <a:ea typeface="+mn-ea"/>
                        <a:cs typeface="+mn-cs"/>
                      </a:endParaRPr>
                    </a:p>
                    <a:p>
                      <a:r>
                        <a:rPr lang="fr-FR" sz="1600" kern="1200" dirty="0" smtClean="0">
                          <a:solidFill>
                            <a:schemeClr val="dk1"/>
                          </a:solidFill>
                          <a:effectLst/>
                          <a:latin typeface="+mn-lt"/>
                          <a:ea typeface="+mn-ea"/>
                          <a:cs typeface="+mn-cs"/>
                        </a:rPr>
                        <a:t>Toute correction d'erreur s'effectue exclusivement par inscription en négatif des éléments erronés ; l'enregistrement exact est ensuite opéré.</a:t>
                      </a:r>
                    </a:p>
                    <a:p>
                      <a:r>
                        <a:rPr lang="fr-FR" sz="1600" kern="1200" dirty="0" smtClean="0">
                          <a:solidFill>
                            <a:schemeClr val="dk1"/>
                          </a:solidFill>
                          <a:effectLst/>
                          <a:latin typeface="+mn-lt"/>
                          <a:ea typeface="+mn-ea"/>
                          <a:cs typeface="+mn-cs"/>
                        </a:rPr>
                        <a:t> </a:t>
                      </a:r>
                    </a:p>
                    <a:p>
                      <a:endParaRPr lang="fr-FR" sz="1600" b="0" i="0" u="none" strike="noStrike" kern="1200" baseline="0" dirty="0">
                        <a:solidFill>
                          <a:schemeClr val="dk1"/>
                        </a:solidFill>
                        <a:latin typeface="+mn-lt"/>
                        <a:ea typeface="+mn-ea"/>
                        <a:cs typeface="+mn-cs"/>
                      </a:endParaRPr>
                    </a:p>
                  </a:txBody>
                  <a:tcPr marL="7590" marR="7590" marT="7590" marB="0"/>
                </a:tc>
              </a:tr>
            </a:tbl>
          </a:graphicData>
        </a:graphic>
      </p:graphicFrame>
    </p:spTree>
    <p:extLst>
      <p:ext uri="{BB962C8B-B14F-4D97-AF65-F5344CB8AC3E}">
        <p14:creationId xmlns:p14="http://schemas.microsoft.com/office/powerpoint/2010/main" xmlns="" val="244069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8EA319-B1D5-4B1D-A053-65D69CF5F6C6}"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465268555"/>
              </p:ext>
            </p:extLst>
          </p:nvPr>
        </p:nvGraphicFramePr>
        <p:xfrm>
          <a:off x="2057401" y="1152907"/>
          <a:ext cx="9646919" cy="5347926"/>
        </p:xfrm>
        <a:graphic>
          <a:graphicData uri="http://schemas.openxmlformats.org/drawingml/2006/table">
            <a:tbl>
              <a:tblPr>
                <a:tableStyleId>{5C22544A-7EE6-4342-B048-85BDC9FD1C3A}</a:tableStyleId>
              </a:tblPr>
              <a:tblGrid>
                <a:gridCol w="848988"/>
                <a:gridCol w="4236369"/>
                <a:gridCol w="4561562"/>
              </a:tblGrid>
              <a:tr h="60138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746544">
                <a:tc>
                  <a:txBody>
                    <a:bodyPr/>
                    <a:lstStyle/>
                    <a:p>
                      <a:pPr algn="ctr" fontAlgn="ctr"/>
                      <a:r>
                        <a:rPr lang="fr-FR" sz="1600" b="0" i="0" u="none" strike="noStrike" dirty="0" smtClean="0">
                          <a:solidFill>
                            <a:srgbClr val="000000"/>
                          </a:solidFill>
                          <a:effectLst/>
                          <a:latin typeface="Calibri" panose="020F0502020204030204" pitchFamily="34" charset="0"/>
                        </a:rPr>
                        <a:t>21</a:t>
                      </a:r>
                    </a:p>
                  </a:txBody>
                  <a:tcPr marL="7590" marR="7590" marT="7590" marB="0" anchor="ctr"/>
                </a:tc>
                <a:tc>
                  <a:txBody>
                    <a:bodyPr/>
                    <a:lstStyle/>
                    <a:p>
                      <a:r>
                        <a:rPr lang="fr-FR" sz="1800" kern="1200" dirty="0" smtClean="0">
                          <a:solidFill>
                            <a:schemeClr val="dk1"/>
                          </a:solidFill>
                          <a:effectLst/>
                          <a:latin typeface="+mn-lt"/>
                          <a:ea typeface="+mn-ea"/>
                          <a:cs typeface="+mn-cs"/>
                        </a:rPr>
                        <a:t>Les très petites entités visées à l'article 13 ci-dessus qui relèvent du Système Minimal de Trésorerie tiennent une simple comptabilité de trésorerie dans les conditions fixées par le Système  Comptable  OHADA.  </a:t>
                      </a:r>
                    </a:p>
                    <a:p>
                      <a:endParaRPr lang="fr-FR" sz="1800" kern="1200" dirty="0" smtClean="0">
                        <a:solidFill>
                          <a:schemeClr val="dk1"/>
                        </a:solidFill>
                        <a:effectLst/>
                        <a:latin typeface="+mn-lt"/>
                        <a:ea typeface="+mn-ea"/>
                        <a:cs typeface="+mn-cs"/>
                      </a:endParaRPr>
                    </a:p>
                  </a:txBody>
                  <a:tcPr marL="7590" marR="7590" marT="7590" marB="0"/>
                </a:tc>
                <a:tc>
                  <a:txBody>
                    <a:bodyPr/>
                    <a:lstStyle/>
                    <a:p>
                      <a:r>
                        <a:rPr lang="fr-FR" sz="1800" kern="1200" dirty="0" smtClean="0">
                          <a:solidFill>
                            <a:schemeClr val="dk1"/>
                          </a:solidFill>
                          <a:effectLst/>
                          <a:latin typeface="+mn-lt"/>
                          <a:ea typeface="+mn-ea"/>
                          <a:cs typeface="+mn-cs"/>
                        </a:rPr>
                        <a:t>Les très petites entités visées à l'article 13 ci-dessus qui relèvent du Système Minimal de Trésorerie tiennent une simple comptabilité de trésorerie dans les conditions fixées par le Système  Comptable  OHADA.  </a:t>
                      </a:r>
                    </a:p>
                    <a:p>
                      <a:r>
                        <a:rPr lang="fr-FR" sz="1800" strike="sngStrike" kern="1200" dirty="0" smtClean="0">
                          <a:solidFill>
                            <a:schemeClr val="dk1"/>
                          </a:solidFill>
                          <a:effectLst/>
                          <a:latin typeface="+mn-lt"/>
                          <a:ea typeface="+mn-ea"/>
                          <a:cs typeface="+mn-cs"/>
                        </a:rPr>
                        <a:t>Les  états  financiers  de  ces  entités  ainsi  que  leurs  règles</a:t>
                      </a:r>
                    </a:p>
                    <a:p>
                      <a:r>
                        <a:rPr lang="fr-FR" sz="1800" strike="sngStrike" kern="1200" dirty="0" smtClean="0">
                          <a:solidFill>
                            <a:schemeClr val="dk1"/>
                          </a:solidFill>
                          <a:effectLst/>
                          <a:latin typeface="+mn-lt"/>
                          <a:ea typeface="+mn-ea"/>
                          <a:cs typeface="+mn-cs"/>
                        </a:rPr>
                        <a:t>d'établissement font l'objet d'une édition distincte.</a:t>
                      </a:r>
                    </a:p>
                    <a:p>
                      <a:endParaRPr lang="fr-FR" sz="1600" b="0" i="0" u="none" strike="noStrike" kern="1200" baseline="0" dirty="0">
                        <a:solidFill>
                          <a:schemeClr val="dk1"/>
                        </a:solidFill>
                        <a:latin typeface="+mn-lt"/>
                        <a:ea typeface="+mn-ea"/>
                        <a:cs typeface="+mn-cs"/>
                      </a:endParaRPr>
                    </a:p>
                  </a:txBody>
                  <a:tcPr marL="7590" marR="7590" marT="7590" marB="0"/>
                </a:tc>
              </a:tr>
            </a:tbl>
          </a:graphicData>
        </a:graphic>
      </p:graphicFrame>
    </p:spTree>
    <p:extLst>
      <p:ext uri="{BB962C8B-B14F-4D97-AF65-F5344CB8AC3E}">
        <p14:creationId xmlns:p14="http://schemas.microsoft.com/office/powerpoint/2010/main" xmlns="" val="955426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90751A-D815-43EA-8B93-8A6F8768255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280256279"/>
              </p:ext>
            </p:extLst>
          </p:nvPr>
        </p:nvGraphicFramePr>
        <p:xfrm>
          <a:off x="2600696" y="575211"/>
          <a:ext cx="9445632" cy="6001522"/>
        </p:xfrm>
        <a:graphic>
          <a:graphicData uri="http://schemas.openxmlformats.org/drawingml/2006/table">
            <a:tbl>
              <a:tblPr>
                <a:tableStyleId>{5C22544A-7EE6-4342-B048-85BDC9FD1C3A}</a:tableStyleId>
              </a:tblPr>
              <a:tblGrid>
                <a:gridCol w="854475"/>
                <a:gridCol w="3658148"/>
                <a:gridCol w="4933009"/>
              </a:tblGrid>
              <a:tr h="448016">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2753126">
                <a:tc>
                  <a:txBody>
                    <a:bodyPr/>
                    <a:lstStyle/>
                    <a:p>
                      <a:pPr algn="ctr" fontAlgn="ctr"/>
                      <a:r>
                        <a:rPr lang="fr-FR" sz="1600" b="0" i="0" u="none" strike="noStrike" dirty="0" smtClean="0">
                          <a:solidFill>
                            <a:schemeClr val="dk1"/>
                          </a:solidFill>
                          <a:effectLst/>
                          <a:latin typeface="+mn-lt"/>
                        </a:rPr>
                        <a:t>26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 Système normal comporte l'établissement du Bilan, du Compte de résultat de l'exercice, du </a:t>
                      </a:r>
                      <a:r>
                        <a:rPr lang="fr-FR" sz="1600" b="0" i="0" u="none" strike="noStrike" kern="1200" baseline="0" dirty="0" smtClean="0">
                          <a:solidFill>
                            <a:schemeClr val="accent1"/>
                          </a:solidFill>
                          <a:latin typeface="+mn-lt"/>
                          <a:ea typeface="+mn-ea"/>
                          <a:cs typeface="+mn-cs"/>
                        </a:rPr>
                        <a:t>Tableau des flux de trésorerie ainsi que des Notes annexes </a:t>
                      </a:r>
                      <a:r>
                        <a:rPr lang="fr-FR" sz="1600" b="0" i="0" u="none" strike="noStrike" kern="1200" baseline="0" dirty="0" smtClean="0">
                          <a:solidFill>
                            <a:schemeClr val="dk1"/>
                          </a:solidFill>
                          <a:latin typeface="+mn-lt"/>
                          <a:ea typeface="+mn-ea"/>
                          <a:cs typeface="+mn-cs"/>
                        </a:rPr>
                        <a:t>dont les dispositions principales sont fixées dans le Système Comptable OHADA.</a:t>
                      </a:r>
                      <a:endParaRPr lang="fr-FR" sz="1200" b="0" i="0" u="none" strike="noStrike" dirty="0">
                        <a:solidFill>
                          <a:srgbClr val="000000"/>
                        </a:solidFill>
                        <a:effectLst/>
                        <a:latin typeface="Calibri" panose="020F0502020204030204" pitchFamily="34" charset="0"/>
                      </a:endParaRPr>
                    </a:p>
                  </a:txBody>
                  <a:tcPr marL="7590" marR="7590" marT="7590" marB="0"/>
                </a:tc>
                <a:tc>
                  <a:txBody>
                    <a:bodyPr/>
                    <a:lstStyle/>
                    <a:p>
                      <a:r>
                        <a:rPr lang="fr-FR" sz="1600" b="0" i="0" u="none" strike="noStrike" kern="1200" baseline="0" dirty="0" smtClean="0">
                          <a:solidFill>
                            <a:schemeClr val="dk1"/>
                          </a:solidFill>
                          <a:latin typeface="+mn-lt"/>
                          <a:ea typeface="+mn-ea"/>
                          <a:cs typeface="+mn-cs"/>
                        </a:rPr>
                        <a:t>Le Système normal comporte l’établissement du Bilan, du Compte de résultat de l’exercice, du </a:t>
                      </a:r>
                      <a:r>
                        <a:rPr lang="fr-FR" sz="1600" b="1" i="0" u="none" strike="noStrike" kern="1200" baseline="0" dirty="0" smtClean="0">
                          <a:solidFill>
                            <a:schemeClr val="dk1"/>
                          </a:solidFill>
                          <a:latin typeface="+mn-lt"/>
                          <a:ea typeface="+mn-ea"/>
                          <a:cs typeface="+mn-cs"/>
                        </a:rPr>
                        <a:t>Tableau financier des ressources et des emplois de l’exercice</a:t>
                      </a:r>
                      <a:r>
                        <a:rPr lang="fr-FR" sz="1600" b="0" i="0" u="none" strike="noStrike" kern="1200" baseline="0" dirty="0" smtClean="0">
                          <a:solidFill>
                            <a:schemeClr val="dk1"/>
                          </a:solidFill>
                          <a:latin typeface="+mn-lt"/>
                          <a:ea typeface="+mn-ea"/>
                          <a:cs typeface="+mn-cs"/>
                        </a:rPr>
                        <a:t>, ainsi que d’un </a:t>
                      </a:r>
                      <a:r>
                        <a:rPr lang="fr-FR" sz="1600" b="1" i="0" u="none" strike="noStrike" kern="1200" baseline="0" dirty="0" smtClean="0">
                          <a:solidFill>
                            <a:schemeClr val="dk1"/>
                          </a:solidFill>
                          <a:latin typeface="+mn-lt"/>
                          <a:ea typeface="+mn-ea"/>
                          <a:cs typeface="+mn-cs"/>
                        </a:rPr>
                        <a:t>État annexé </a:t>
                      </a:r>
                      <a:r>
                        <a:rPr lang="fr-FR" sz="1600" b="0" i="0" u="none" strike="noStrike" kern="1200" baseline="0" dirty="0" smtClean="0">
                          <a:solidFill>
                            <a:schemeClr val="dk1"/>
                          </a:solidFill>
                          <a:latin typeface="+mn-lt"/>
                          <a:ea typeface="+mn-ea"/>
                          <a:cs typeface="+mn-cs"/>
                        </a:rPr>
                        <a:t>dont les dispositions principales sont fixées dans le Système comptable OHADA.</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 </a:t>
                      </a:r>
                      <a:r>
                        <a:rPr lang="fr-FR" sz="1600" b="1" i="0" u="none" strike="sngStrike" kern="1200" baseline="0" dirty="0" smtClean="0">
                          <a:solidFill>
                            <a:schemeClr val="dk1"/>
                          </a:solidFill>
                          <a:latin typeface="+mn-lt"/>
                          <a:ea typeface="+mn-ea"/>
                          <a:cs typeface="+mn-cs"/>
                        </a:rPr>
                        <a:t>Il comporte aussi l’établissement d’un État supplémentaire statistique.</a:t>
                      </a:r>
                      <a:endParaRPr lang="fr-FR" sz="1200" b="1" strike="sngStrike" baseline="0" dirty="0"/>
                    </a:p>
                  </a:txBody>
                  <a:tcPr marL="7590" marR="7590" marT="7590" marB="0"/>
                </a:tc>
              </a:tr>
              <a:tr h="2753126">
                <a:tc>
                  <a:txBody>
                    <a:bodyPr/>
                    <a:lstStyle/>
                    <a:p>
                      <a:pPr algn="ctr" fontAlgn="ctr"/>
                      <a:r>
                        <a:rPr lang="fr-FR" sz="1600" u="none" strike="noStrike" dirty="0">
                          <a:effectLst/>
                        </a:rPr>
                        <a:t>27</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ABROGE</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l" fontAlgn="b"/>
                      <a:r>
                        <a:rPr lang="fr-FR" sz="1600" u="none" strike="sngStrike" dirty="0">
                          <a:effectLst/>
                        </a:rPr>
                        <a:t>Le système allégé comporte l'établissement du Bilan, du Compte de résultat de l'exercice et de l'Etat annexé, simplifiés dans les conditions </a:t>
                      </a:r>
                      <a:r>
                        <a:rPr lang="fr-FR" sz="1600" u="none" strike="sngStrike" dirty="0" smtClean="0">
                          <a:effectLst/>
                        </a:rPr>
                        <a:t>définies </a:t>
                      </a:r>
                      <a:r>
                        <a:rPr lang="fr-FR" sz="1600" u="none" strike="sngStrike" dirty="0">
                          <a:effectLst/>
                        </a:rPr>
                        <a:t>par le SYSCOA.</a:t>
                      </a:r>
                      <a:endParaRPr lang="fr-FR" sz="1600" b="0" i="0" u="none" strike="sngStrike" dirty="0">
                        <a:solidFill>
                          <a:srgbClr val="000000"/>
                        </a:solidFill>
                        <a:effectLst/>
                        <a:latin typeface="Calibri" panose="020F0502020204030204" pitchFamily="34" charset="0"/>
                      </a:endParaRPr>
                    </a:p>
                  </a:txBody>
                  <a:tcPr marL="7590" marR="7590" marT="7590" marB="0" anchor="ctr"/>
                </a:tc>
              </a:tr>
            </a:tbl>
          </a:graphicData>
        </a:graphic>
      </p:graphicFrame>
    </p:spTree>
    <p:extLst>
      <p:ext uri="{BB962C8B-B14F-4D97-AF65-F5344CB8AC3E}">
        <p14:creationId xmlns:p14="http://schemas.microsoft.com/office/powerpoint/2010/main" xmlns="" val="2947867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FA0521-FC0E-42AE-A612-B0DD940F1DAF}"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895014258"/>
              </p:ext>
            </p:extLst>
          </p:nvPr>
        </p:nvGraphicFramePr>
        <p:xfrm>
          <a:off x="1745918" y="171449"/>
          <a:ext cx="10324161" cy="5958988"/>
        </p:xfrm>
        <a:graphic>
          <a:graphicData uri="http://schemas.openxmlformats.org/drawingml/2006/table">
            <a:tbl>
              <a:tblPr>
                <a:tableStyleId>{5C22544A-7EE6-4342-B048-85BDC9FD1C3A}</a:tableStyleId>
              </a:tblPr>
              <a:tblGrid>
                <a:gridCol w="1150707"/>
                <a:gridCol w="4291657"/>
                <a:gridCol w="4881797"/>
              </a:tblGrid>
              <a:tr h="539401">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419587">
                <a:tc>
                  <a:txBody>
                    <a:bodyPr/>
                    <a:lstStyle/>
                    <a:p>
                      <a:pPr algn="ctr" fontAlgn="ctr"/>
                      <a:r>
                        <a:rPr lang="fr-FR" sz="1600" b="0" i="0" u="none" strike="noStrike" dirty="0">
                          <a:solidFill>
                            <a:srgbClr val="000000"/>
                          </a:solidFill>
                          <a:effectLst/>
                          <a:latin typeface="Calibri" panose="020F0502020204030204" pitchFamily="34" charset="0"/>
                        </a:rPr>
                        <a:t>28</a:t>
                      </a:r>
                    </a:p>
                  </a:txBody>
                  <a:tcPr marL="9525" marR="9525" marT="9525" marB="0" anchor="ctr"/>
                </a:tc>
                <a:tc>
                  <a:txBody>
                    <a:bodyPr/>
                    <a:lstStyle/>
                    <a:p>
                      <a:r>
                        <a:rPr lang="fr-FR" sz="1600" b="0" i="0" u="none" strike="noStrike" kern="1200" baseline="0" dirty="0" smtClean="0">
                          <a:solidFill>
                            <a:schemeClr val="dk1"/>
                          </a:solidFill>
                          <a:latin typeface="+mn-lt"/>
                          <a:ea typeface="+mn-ea"/>
                          <a:cs typeface="+mn-cs"/>
                        </a:rPr>
                        <a:t>Le Système Minimal de Trésorerie visé à l'article 13 ci-dessus repose sur l'établissement d'un </a:t>
                      </a:r>
                      <a:r>
                        <a:rPr lang="fr-FR" sz="1600" b="0" i="0" u="none" strike="noStrike" kern="1200" baseline="0" dirty="0" smtClean="0">
                          <a:solidFill>
                            <a:schemeClr val="accent1"/>
                          </a:solidFill>
                          <a:latin typeface="+mn-lt"/>
                          <a:ea typeface="+mn-ea"/>
                          <a:cs typeface="+mn-cs"/>
                        </a:rPr>
                        <a:t>Bilan</a:t>
                      </a:r>
                      <a:r>
                        <a:rPr lang="fr-FR" sz="1600" b="0" i="0" u="none" strike="noStrike" kern="1200" baseline="0" dirty="0" smtClean="0">
                          <a:solidFill>
                            <a:schemeClr val="dk1"/>
                          </a:solidFill>
                          <a:latin typeface="+mn-lt"/>
                          <a:ea typeface="+mn-ea"/>
                          <a:cs typeface="+mn-cs"/>
                        </a:rPr>
                        <a:t>, </a:t>
                      </a:r>
                      <a:r>
                        <a:rPr lang="fr-FR" sz="1600" b="0" i="0" u="none" strike="noStrike" kern="1200" baseline="0" dirty="0" smtClean="0">
                          <a:solidFill>
                            <a:srgbClr val="C00000"/>
                          </a:solidFill>
                          <a:latin typeface="+mn-lt"/>
                          <a:ea typeface="+mn-ea"/>
                          <a:cs typeface="+mn-cs"/>
                        </a:rPr>
                        <a:t>d’un compte de résultat de l’exercice et de Notes annexes </a:t>
                      </a:r>
                      <a:r>
                        <a:rPr lang="fr-FR" sz="1600" b="0" i="0" u="none" strike="noStrike" kern="1200" baseline="0" dirty="0" smtClean="0">
                          <a:solidFill>
                            <a:schemeClr val="dk1"/>
                          </a:solidFill>
                          <a:latin typeface="+mn-lt"/>
                          <a:ea typeface="+mn-ea"/>
                          <a:cs typeface="+mn-cs"/>
                        </a:rPr>
                        <a:t>dressés à partir de la comptabilité de trésorerie que doivent tenir les entités conformément aux modèles du système comptable OHADA.</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La conception du Système Minimal de Trésorerie permet de tenir compte, dans le calcul du résultat et dans l'établissement du bilan, des éléments suivants, lorsqu'ils</a:t>
                      </a:r>
                    </a:p>
                    <a:p>
                      <a:r>
                        <a:rPr lang="fr-FR" sz="1600" b="0" i="0" u="none" strike="noStrike" kern="1200" baseline="0" dirty="0" smtClean="0">
                          <a:solidFill>
                            <a:schemeClr val="dk1"/>
                          </a:solidFill>
                          <a:latin typeface="+mn-lt"/>
                          <a:ea typeface="+mn-ea"/>
                          <a:cs typeface="+mn-cs"/>
                        </a:rPr>
                        <a:t>sont significatifs :</a:t>
                      </a:r>
                    </a:p>
                    <a:p>
                      <a:pPr marL="285750" indent="-285750">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variation </a:t>
                      </a:r>
                      <a:r>
                        <a:rPr lang="fr-FR" sz="1600" b="0" i="0" u="none" strike="noStrike" dirty="0">
                          <a:solidFill>
                            <a:srgbClr val="000000"/>
                          </a:solidFill>
                          <a:effectLst/>
                          <a:latin typeface="Century Gothic" panose="020B0502020202020204" pitchFamily="34" charset="0"/>
                        </a:rPr>
                        <a:t>des stocks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variation </a:t>
                      </a:r>
                      <a:r>
                        <a:rPr lang="fr-FR" sz="1600" b="0" i="0" u="none" strike="noStrike" dirty="0">
                          <a:solidFill>
                            <a:srgbClr val="000000"/>
                          </a:solidFill>
                          <a:effectLst/>
                          <a:latin typeface="Century Gothic" panose="020B0502020202020204" pitchFamily="34" charset="0"/>
                        </a:rPr>
                        <a:t>des créances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Variation des dettes. </a:t>
                      </a:r>
                      <a:endParaRPr lang="fr-FR" sz="1600" b="0" i="0" u="none" strike="noStrike" dirty="0" smtClean="0">
                        <a:solidFill>
                          <a:schemeClr val="accent1"/>
                        </a:solidFill>
                        <a:effectLst/>
                        <a:latin typeface="Century Gothic" panose="020B0502020202020204" pitchFamily="34" charset="0"/>
                      </a:endParaRPr>
                    </a:p>
                  </a:txBody>
                  <a:tcPr marL="9525" marR="9525" marT="9525" marB="0"/>
                </a:tc>
                <a:tc>
                  <a:txBody>
                    <a:bodyPr/>
                    <a:lstStyle/>
                    <a:p>
                      <a:r>
                        <a:rPr lang="fr-FR" sz="1600" b="0" i="0" u="none" strike="noStrike" kern="1200" baseline="0" dirty="0" smtClean="0">
                          <a:solidFill>
                            <a:schemeClr val="dk1"/>
                          </a:solidFill>
                          <a:latin typeface="+mn-lt"/>
                          <a:ea typeface="+mn-ea"/>
                          <a:cs typeface="+mn-cs"/>
                        </a:rPr>
                        <a:t>Le Système minimal de trésorerie visé à</a:t>
                      </a:r>
                    </a:p>
                    <a:p>
                      <a:r>
                        <a:rPr lang="fr-FR" sz="1600" b="0" i="0" u="none" strike="noStrike" kern="1200" baseline="0" dirty="0" smtClean="0">
                          <a:solidFill>
                            <a:schemeClr val="dk1"/>
                          </a:solidFill>
                          <a:latin typeface="+mn-lt"/>
                          <a:ea typeface="+mn-ea"/>
                          <a:cs typeface="+mn-cs"/>
                        </a:rPr>
                        <a:t>l’article 13 ci-dessus repose sur l’établissement </a:t>
                      </a:r>
                      <a:r>
                        <a:rPr lang="fr-FR" sz="1600" b="1" i="0" u="none" strike="sngStrike" kern="1200" baseline="0" dirty="0" smtClean="0">
                          <a:solidFill>
                            <a:schemeClr val="dk1"/>
                          </a:solidFill>
                          <a:latin typeface="+mn-lt"/>
                          <a:ea typeface="+mn-ea"/>
                          <a:cs typeface="+mn-cs"/>
                        </a:rPr>
                        <a:t>d’un état des recettes et des dépenses dégageant le résultat de l’exercice (recette nette ou perte nette), </a:t>
                      </a:r>
                      <a:r>
                        <a:rPr lang="fr-FR" sz="1600" b="0" i="0" u="none" strike="noStrike" kern="1200" baseline="0" dirty="0" smtClean="0">
                          <a:solidFill>
                            <a:schemeClr val="dk1"/>
                          </a:solidFill>
                          <a:latin typeface="+mn-lt"/>
                          <a:ea typeface="+mn-ea"/>
                          <a:cs typeface="+mn-cs"/>
                        </a:rPr>
                        <a:t>dressé à partir de la comptabilité de trésorerie que doivent tenir les entreprises relevant de ce système conformément à l’article 21 ci-dessus.</a:t>
                      </a:r>
                      <a:endParaRPr lang="fr-FR" sz="1600" b="0" i="0" u="none" strike="noStrike" dirty="0" smtClean="0">
                        <a:solidFill>
                          <a:srgbClr val="000000"/>
                        </a:solidFill>
                        <a:effectLst/>
                        <a:latin typeface="Century Gothic" panose="020B0502020202020204" pitchFamily="34" charset="0"/>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La conception du Système minimal de trésorerie</a:t>
                      </a:r>
                      <a:r>
                        <a:rPr lang="fr-FR" sz="1600" b="0" i="0" u="none" strike="noStrike" dirty="0" smtClean="0">
                          <a:solidFill>
                            <a:srgbClr val="000000"/>
                          </a:solidFill>
                          <a:effectLst/>
                          <a:latin typeface="+mn-lt"/>
                        </a:rPr>
                        <a:t> permet de tenir compte </a:t>
                      </a:r>
                      <a:r>
                        <a:rPr lang="fr-FR" sz="1600" b="0" i="0" u="none" strike="noStrike" kern="1200" baseline="0" dirty="0" smtClean="0">
                          <a:solidFill>
                            <a:schemeClr val="dk1"/>
                          </a:solidFill>
                          <a:latin typeface="+mn-lt"/>
                          <a:ea typeface="+mn-ea"/>
                          <a:cs typeface="+mn-cs"/>
                        </a:rPr>
                        <a:t>dans le calcul du résultat et dans l’établissement de la </a:t>
                      </a:r>
                      <a:r>
                        <a:rPr lang="fr-FR" sz="1600" b="1" i="0" u="none" strike="noStrike" kern="1200" baseline="0" dirty="0" smtClean="0">
                          <a:solidFill>
                            <a:schemeClr val="dk1"/>
                          </a:solidFill>
                          <a:latin typeface="+mn-lt"/>
                          <a:ea typeface="+mn-ea"/>
                          <a:cs typeface="+mn-cs"/>
                        </a:rPr>
                        <a:t>situation patrimoniale</a:t>
                      </a:r>
                      <a:r>
                        <a:rPr lang="fr-FR" sz="1600" b="0" i="0" u="none" strike="noStrike" kern="1200" baseline="0" dirty="0" smtClean="0">
                          <a:solidFill>
                            <a:schemeClr val="dk1"/>
                          </a:solidFill>
                          <a:latin typeface="+mn-lt"/>
                          <a:ea typeface="+mn-ea"/>
                          <a:cs typeface="+mn-cs"/>
                        </a:rPr>
                        <a:t>, </a:t>
                      </a:r>
                      <a:r>
                        <a:rPr lang="fr-FR" sz="1600" b="0" i="0" u="none" strike="noStrike" dirty="0" smtClean="0">
                          <a:solidFill>
                            <a:srgbClr val="000000"/>
                          </a:solidFill>
                          <a:effectLst/>
                          <a:latin typeface="+mn-lt"/>
                        </a:rPr>
                        <a:t>des éléments suivants, lorsqu'ils sont significatifs:</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mn-lt"/>
                        </a:rPr>
                        <a:t>variation des stocks;</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mn-lt"/>
                        </a:rPr>
                        <a:t>variation des créances et des dettes </a:t>
                      </a:r>
                      <a:r>
                        <a:rPr lang="fr-FR" sz="1600" b="0" i="0" u="none" strike="sngStrike" baseline="0" dirty="0" smtClean="0">
                          <a:solidFill>
                            <a:srgbClr val="000000"/>
                          </a:solidFill>
                          <a:effectLst/>
                          <a:latin typeface="+mn-lt"/>
                        </a:rPr>
                        <a:t>commerciales ;</a:t>
                      </a:r>
                    </a:p>
                    <a:p>
                      <a:pPr marL="285750" indent="-285750" algn="l" fontAlgn="b">
                        <a:buFont typeface="Arial" panose="020B0604020202020204" pitchFamily="34" charset="0"/>
                        <a:buChar char="•"/>
                      </a:pPr>
                      <a:r>
                        <a:rPr lang="fr-FR" sz="1600" b="0" i="0" u="none" strike="sngStrike" dirty="0" smtClean="0">
                          <a:solidFill>
                            <a:srgbClr val="000000"/>
                          </a:solidFill>
                          <a:effectLst/>
                          <a:latin typeface="+mn-lt"/>
                        </a:rPr>
                        <a:t>variation des équipements et </a:t>
                      </a:r>
                      <a:r>
                        <a:rPr lang="fr-FR" sz="1600" b="0" i="0" u="none" strike="sngStrike" baseline="0" dirty="0" smtClean="0">
                          <a:solidFill>
                            <a:srgbClr val="000000"/>
                          </a:solidFill>
                          <a:effectLst/>
                          <a:latin typeface="+mn-lt"/>
                        </a:rPr>
                        <a:t>des emprunts </a:t>
                      </a:r>
                      <a:r>
                        <a:rPr lang="fr-FR" sz="1600" b="0" i="0" u="none" strike="sngStrike" dirty="0" smtClean="0">
                          <a:solidFill>
                            <a:srgbClr val="000000"/>
                          </a:solidFill>
                          <a:effectLst/>
                          <a:latin typeface="+mn-lt"/>
                        </a:rPr>
                        <a:t>;</a:t>
                      </a:r>
                    </a:p>
                    <a:p>
                      <a:pPr marL="285750" indent="-285750" algn="l" fontAlgn="b">
                        <a:buFont typeface="Arial" panose="020B0604020202020204" pitchFamily="34" charset="0"/>
                        <a:buChar char="•"/>
                      </a:pPr>
                      <a:r>
                        <a:rPr lang="fr-FR" sz="1600" b="0" i="0" u="none" strike="sngStrike" dirty="0" smtClean="0">
                          <a:solidFill>
                            <a:srgbClr val="000000"/>
                          </a:solidFill>
                          <a:effectLst/>
                          <a:latin typeface="+mn-lt"/>
                        </a:rPr>
                        <a:t>variation du </a:t>
                      </a:r>
                      <a:r>
                        <a:rPr lang="fr-FR" sz="1600" b="0" i="0" u="none" strike="sngStrike" baseline="0" dirty="0" smtClean="0">
                          <a:solidFill>
                            <a:srgbClr val="000000"/>
                          </a:solidFill>
                          <a:effectLst/>
                          <a:latin typeface="+mn-lt"/>
                        </a:rPr>
                        <a:t>capital apporté</a:t>
                      </a:r>
                      <a:r>
                        <a:rPr lang="fr-FR" sz="1600" b="0" i="0" u="none" strike="sngStrike" dirty="0" smtClean="0">
                          <a:solidFill>
                            <a:srgbClr val="000000"/>
                          </a:solidFill>
                          <a:effectLst/>
                          <a:latin typeface="+mn-lt"/>
                        </a:rPr>
                        <a:t>.</a:t>
                      </a:r>
                      <a:endParaRPr lang="fr-FR" sz="1600" b="0" i="0" u="none" strike="sngStrike" dirty="0">
                        <a:solidFill>
                          <a:srgbClr val="000000"/>
                        </a:solidFill>
                        <a:effectLst/>
                        <a:latin typeface="+mn-lt"/>
                      </a:endParaRPr>
                    </a:p>
                  </a:txBody>
                  <a:tcPr marL="9525" marR="9525" marT="9525" marB="0"/>
                </a:tc>
              </a:tr>
            </a:tbl>
          </a:graphicData>
        </a:graphic>
      </p:graphicFrame>
    </p:spTree>
    <p:extLst>
      <p:ext uri="{BB962C8B-B14F-4D97-AF65-F5344CB8AC3E}">
        <p14:creationId xmlns:p14="http://schemas.microsoft.com/office/powerpoint/2010/main" xmlns="" val="966283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8690C7-3A23-4C7C-92D2-E7653544B27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752916674"/>
              </p:ext>
            </p:extLst>
          </p:nvPr>
        </p:nvGraphicFramePr>
        <p:xfrm>
          <a:off x="1639040" y="970344"/>
          <a:ext cx="10324161" cy="5135023"/>
        </p:xfrm>
        <a:graphic>
          <a:graphicData uri="http://schemas.openxmlformats.org/drawingml/2006/table">
            <a:tbl>
              <a:tblPr>
                <a:tableStyleId>{5C22544A-7EE6-4342-B048-85BDC9FD1C3A}</a:tableStyleId>
              </a:tblPr>
              <a:tblGrid>
                <a:gridCol w="1150707"/>
                <a:gridCol w="4291657"/>
                <a:gridCol w="4881797"/>
              </a:tblGrid>
              <a:tr h="46205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a:effectLst/>
                        </a:rPr>
                        <a:t>SYSCOHADA/SYSCOA</a:t>
                      </a:r>
                      <a:endParaRPr lang="fr-FR" sz="1600" b="1" i="0" u="none" strike="noStrike">
                        <a:solidFill>
                          <a:srgbClr val="000000"/>
                        </a:solidFill>
                        <a:effectLst/>
                        <a:latin typeface="Calibri" panose="020F0502020204030204" pitchFamily="34" charset="0"/>
                      </a:endParaRPr>
                    </a:p>
                  </a:txBody>
                  <a:tcPr marL="7590" marR="7590" marT="7590" marB="0" anchor="ctr"/>
                </a:tc>
              </a:tr>
              <a:tr h="1312204">
                <a:tc>
                  <a:txBody>
                    <a:bodyPr/>
                    <a:lstStyle/>
                    <a:p>
                      <a:pPr algn="ctr" fontAlgn="ctr"/>
                      <a:r>
                        <a:rPr lang="fr-FR" sz="1600" b="0" i="0" u="none" strike="noStrike" dirty="0">
                          <a:solidFill>
                            <a:srgbClr val="000000"/>
                          </a:solidFill>
                          <a:effectLst/>
                          <a:latin typeface="Calibri" panose="020F0502020204030204" pitchFamily="34" charset="0"/>
                        </a:rPr>
                        <a:t>29</a:t>
                      </a: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Le Bilan décrit séparément les éléments d'actif et les éléments de passif constituant le patrimoine de l’entité. Il fait apparaître de façon distincte les capitaux propres.</a:t>
                      </a:r>
                    </a:p>
                    <a:p>
                      <a:r>
                        <a:rPr lang="fr-FR" sz="1800" b="0" i="0" u="none" strike="noStrike" kern="1200" baseline="0" dirty="0" smtClean="0">
                          <a:solidFill>
                            <a:schemeClr val="dk1"/>
                          </a:solidFill>
                          <a:latin typeface="+mn-lt"/>
                          <a:ea typeface="+mn-ea"/>
                          <a:cs typeface="+mn-cs"/>
                        </a:rPr>
                        <a:t>Le Compte de résultat récapitule les produits et les charges qui font apparaître, par différence, le bénéfice net ou la perte nette de l'exercice.</a:t>
                      </a:r>
                    </a:p>
                    <a:p>
                      <a:r>
                        <a:rPr lang="fr-FR" sz="1800" b="0" i="0" u="none" strike="noStrike" kern="1200" baseline="0" dirty="0" smtClean="0">
                          <a:solidFill>
                            <a:schemeClr val="dk1"/>
                          </a:solidFill>
                          <a:latin typeface="+mn-lt"/>
                          <a:ea typeface="+mn-ea"/>
                          <a:cs typeface="+mn-cs"/>
                        </a:rPr>
                        <a:t>Le </a:t>
                      </a:r>
                      <a:r>
                        <a:rPr lang="fr-FR" sz="1800" b="0" i="0" u="none" strike="noStrike" kern="1200" baseline="0" dirty="0" smtClean="0">
                          <a:solidFill>
                            <a:schemeClr val="accent1"/>
                          </a:solidFill>
                          <a:latin typeface="+mn-lt"/>
                          <a:ea typeface="+mn-ea"/>
                          <a:cs typeface="+mn-cs"/>
                        </a:rPr>
                        <a:t>Tableau des flux de trésorerie </a:t>
                      </a:r>
                      <a:r>
                        <a:rPr lang="fr-FR" sz="1800" b="0" i="0" u="none" strike="noStrike" kern="1200" baseline="0" dirty="0" smtClean="0">
                          <a:solidFill>
                            <a:schemeClr val="dk1"/>
                          </a:solidFill>
                          <a:latin typeface="+mn-lt"/>
                          <a:ea typeface="+mn-ea"/>
                          <a:cs typeface="+mn-cs"/>
                        </a:rPr>
                        <a:t>retrace </a:t>
                      </a:r>
                      <a:r>
                        <a:rPr lang="fr-FR" sz="1800" b="0" i="0" u="none" strike="noStrike" kern="1200" baseline="0" dirty="0" smtClean="0">
                          <a:solidFill>
                            <a:schemeClr val="accent1"/>
                          </a:solidFill>
                          <a:latin typeface="+mn-lt"/>
                          <a:ea typeface="+mn-ea"/>
                          <a:cs typeface="+mn-cs"/>
                        </a:rPr>
                        <a:t>les mouvements « entrée » ou « sortie » de liquidités de l'exercice.</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Les </a:t>
                      </a:r>
                      <a:r>
                        <a:rPr lang="fr-FR" sz="1800" b="0" i="0" u="none" strike="noStrike" kern="1200" baseline="0" dirty="0" smtClean="0">
                          <a:solidFill>
                            <a:schemeClr val="accent1"/>
                          </a:solidFill>
                          <a:latin typeface="+mn-lt"/>
                          <a:ea typeface="+mn-ea"/>
                          <a:cs typeface="+mn-cs"/>
                        </a:rPr>
                        <a:t>Notes annexes </a:t>
                      </a:r>
                      <a:r>
                        <a:rPr lang="fr-FR" sz="1800" b="0" i="0" u="none" strike="noStrike" kern="1200" baseline="0" dirty="0" smtClean="0">
                          <a:solidFill>
                            <a:schemeClr val="dk1"/>
                          </a:solidFill>
                          <a:latin typeface="+mn-lt"/>
                          <a:ea typeface="+mn-ea"/>
                          <a:cs typeface="+mn-cs"/>
                        </a:rPr>
                        <a:t>complètent et précisent, l'information donnée par les autres états financiers annuels.</a:t>
                      </a:r>
                      <a:endParaRPr lang="fr-FR" sz="1600" b="0" i="0" u="none" strike="noStrike" dirty="0">
                        <a:solidFill>
                          <a:schemeClr val="accent1"/>
                        </a:solidFill>
                        <a:effectLst/>
                        <a:latin typeface="Century Gothic" panose="020B0502020202020204" pitchFamily="34" charset="0"/>
                      </a:endParaRP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Le Bilan décrit séparément les éléments</a:t>
                      </a:r>
                    </a:p>
                    <a:p>
                      <a:r>
                        <a:rPr lang="fr-FR" sz="1800" b="0" i="0" u="none" strike="noStrike" kern="1200" baseline="0" dirty="0" smtClean="0">
                          <a:solidFill>
                            <a:schemeClr val="dk1"/>
                          </a:solidFill>
                          <a:latin typeface="+mn-lt"/>
                          <a:ea typeface="+mn-ea"/>
                          <a:cs typeface="+mn-cs"/>
                        </a:rPr>
                        <a:t>d’actif et les éléments de passif constituant le patrimoine de l’entreprise. Il fait apparaître de façon distincte les capitaux propres.</a:t>
                      </a:r>
                    </a:p>
                    <a:p>
                      <a:r>
                        <a:rPr lang="fr-FR" sz="1800" b="0" i="0" u="none" strike="noStrike" kern="1200" baseline="0" dirty="0" smtClean="0">
                          <a:solidFill>
                            <a:schemeClr val="dk1"/>
                          </a:solidFill>
                          <a:latin typeface="+mn-lt"/>
                          <a:ea typeface="+mn-ea"/>
                          <a:cs typeface="+mn-cs"/>
                        </a:rPr>
                        <a:t>Le Compte de résultat récapitule les produits et les charges qui font apparaître, par différence, le bénéfice net ou la perte nette de l’exercice.</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Le </a:t>
                      </a:r>
                      <a:r>
                        <a:rPr lang="fr-FR" sz="1800" b="1" i="0" u="none" strike="noStrike" kern="1200" baseline="0" dirty="0" smtClean="0">
                          <a:solidFill>
                            <a:schemeClr val="dk1"/>
                          </a:solidFill>
                          <a:latin typeface="+mn-lt"/>
                          <a:ea typeface="+mn-ea"/>
                          <a:cs typeface="+mn-cs"/>
                        </a:rPr>
                        <a:t>Tableau financier des ressources et des</a:t>
                      </a:r>
                    </a:p>
                    <a:p>
                      <a:r>
                        <a:rPr lang="fr-FR" sz="1800" b="1" i="0" u="none" strike="noStrike" kern="1200" baseline="0" dirty="0" smtClean="0">
                          <a:solidFill>
                            <a:schemeClr val="dk1"/>
                          </a:solidFill>
                          <a:latin typeface="+mn-lt"/>
                          <a:ea typeface="+mn-ea"/>
                          <a:cs typeface="+mn-cs"/>
                        </a:rPr>
                        <a:t>emplois retrace les flux de ressources et les</a:t>
                      </a:r>
                    </a:p>
                    <a:p>
                      <a:r>
                        <a:rPr lang="fr-FR" sz="1800" b="1" i="0" u="none" strike="noStrike" kern="1200" baseline="0" dirty="0" smtClean="0">
                          <a:solidFill>
                            <a:schemeClr val="dk1"/>
                          </a:solidFill>
                          <a:latin typeface="+mn-lt"/>
                          <a:ea typeface="+mn-ea"/>
                          <a:cs typeface="+mn-cs"/>
                        </a:rPr>
                        <a:t>flux d’emplois de l’exercice.</a:t>
                      </a:r>
                    </a:p>
                    <a:p>
                      <a:endParaRPr lang="fr-FR" sz="1800" b="1" i="0" u="none" strike="noStrike" kern="1200" baseline="0" dirty="0" smtClean="0">
                        <a:solidFill>
                          <a:schemeClr val="dk1"/>
                        </a:solidFill>
                        <a:latin typeface="+mn-lt"/>
                        <a:ea typeface="+mn-ea"/>
                        <a:cs typeface="+mn-cs"/>
                      </a:endParaRPr>
                    </a:p>
                    <a:p>
                      <a:r>
                        <a:rPr lang="fr-FR" sz="1800" b="1" i="0" u="none" strike="noStrike" kern="1200" baseline="0" dirty="0" smtClean="0">
                          <a:solidFill>
                            <a:schemeClr val="dk1"/>
                          </a:solidFill>
                          <a:latin typeface="+mn-lt"/>
                          <a:ea typeface="+mn-ea"/>
                          <a:cs typeface="+mn-cs"/>
                        </a:rPr>
                        <a:t>L’État annexé </a:t>
                      </a:r>
                      <a:r>
                        <a:rPr lang="fr-FR" sz="1800" b="0" i="0" u="none" strike="noStrike" kern="1200" baseline="0" dirty="0" smtClean="0">
                          <a:solidFill>
                            <a:schemeClr val="dk1"/>
                          </a:solidFill>
                          <a:latin typeface="+mn-lt"/>
                          <a:ea typeface="+mn-ea"/>
                          <a:cs typeface="+mn-cs"/>
                        </a:rPr>
                        <a:t>complète et précise,</a:t>
                      </a:r>
                    </a:p>
                    <a:p>
                      <a:r>
                        <a:rPr lang="fr-FR" sz="1800" b="0" i="0" u="none" strike="noStrike" kern="1200" baseline="0" dirty="0" smtClean="0">
                          <a:solidFill>
                            <a:schemeClr val="dk1"/>
                          </a:solidFill>
                          <a:latin typeface="+mn-lt"/>
                          <a:ea typeface="+mn-ea"/>
                          <a:cs typeface="+mn-cs"/>
                        </a:rPr>
                        <a:t>l’information donnée par les autres états</a:t>
                      </a:r>
                    </a:p>
                    <a:p>
                      <a:r>
                        <a:rPr lang="fr-FR" sz="1800" b="0" i="0" u="none" strike="noStrike" kern="1200" baseline="0" dirty="0" smtClean="0">
                          <a:solidFill>
                            <a:schemeClr val="dk1"/>
                          </a:solidFill>
                          <a:latin typeface="+mn-lt"/>
                          <a:ea typeface="+mn-ea"/>
                          <a:cs typeface="+mn-cs"/>
                        </a:rPr>
                        <a:t>financiers annuels.</a:t>
                      </a:r>
                      <a:endParaRPr lang="fr-FR" sz="1600" b="0" i="0" u="none" strike="noStrike" dirty="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557649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1F346C-4FEF-4F76-8331-2D8DF21E3881}"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399961732"/>
              </p:ext>
            </p:extLst>
          </p:nvPr>
        </p:nvGraphicFramePr>
        <p:xfrm>
          <a:off x="1650916" y="1822120"/>
          <a:ext cx="10010653" cy="4312063"/>
        </p:xfrm>
        <a:graphic>
          <a:graphicData uri="http://schemas.openxmlformats.org/drawingml/2006/table">
            <a:tbl>
              <a:tblPr>
                <a:tableStyleId>{5C22544A-7EE6-4342-B048-85BDC9FD1C3A}</a:tableStyleId>
              </a:tblPr>
              <a:tblGrid>
                <a:gridCol w="1115764"/>
                <a:gridCol w="4161335"/>
                <a:gridCol w="4733554"/>
              </a:tblGrid>
              <a:tr h="46205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a:effectLst/>
                        </a:rPr>
                        <a:t>SYSCOHADA/SYSCOA</a:t>
                      </a:r>
                      <a:endParaRPr lang="fr-FR" sz="1600" b="1" i="0" u="none" strike="noStrike">
                        <a:solidFill>
                          <a:srgbClr val="000000"/>
                        </a:solidFill>
                        <a:effectLst/>
                        <a:latin typeface="Calibri" panose="020F0502020204030204" pitchFamily="34" charset="0"/>
                      </a:endParaRPr>
                    </a:p>
                  </a:txBody>
                  <a:tcPr marL="7590" marR="7590" marT="7590" marB="0" anchor="ctr"/>
                </a:tc>
              </a:tr>
              <a:tr h="2110649">
                <a:tc>
                  <a:txBody>
                    <a:bodyPr/>
                    <a:lstStyle/>
                    <a:p>
                      <a:pPr algn="ctr" fontAlgn="ctr"/>
                      <a:r>
                        <a:rPr lang="fr-FR" sz="1600" b="0" i="0" u="none" strike="noStrike" dirty="0" smtClean="0">
                          <a:solidFill>
                            <a:srgbClr val="000000"/>
                          </a:solidFill>
                          <a:effectLst/>
                          <a:latin typeface="Calibri" panose="020F0502020204030204" pitchFamily="34" charset="0"/>
                        </a:rPr>
                        <a:t>30</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Le Bilan de l'exercice fait apparaître de façon distincte,</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à l'actif : l'actif immobilisé, l'actif</a:t>
                      </a:r>
                    </a:p>
                    <a:p>
                      <a:r>
                        <a:rPr lang="fr-FR" sz="1800" b="0" i="0" u="none" strike="noStrike" kern="1200" baseline="0" dirty="0" smtClean="0">
                          <a:solidFill>
                            <a:schemeClr val="accent1"/>
                          </a:solidFill>
                          <a:latin typeface="+mn-lt"/>
                          <a:ea typeface="+mn-ea"/>
                          <a:cs typeface="+mn-cs"/>
                        </a:rPr>
                        <a:t>circulant et la trésorerie-Actif et l’écart de conversion-actif</a:t>
                      </a:r>
                      <a:r>
                        <a:rPr lang="fr-FR" sz="1800" b="0" i="0" u="none" strike="noStrike" kern="1200" baseline="0" dirty="0" smtClean="0">
                          <a:solidFill>
                            <a:schemeClr val="dk1"/>
                          </a:solidFill>
                          <a:latin typeface="+mn-lt"/>
                          <a:ea typeface="+mn-ea"/>
                          <a:cs typeface="+mn-cs"/>
                        </a:rPr>
                        <a:t> ; </a:t>
                      </a:r>
                    </a:p>
                    <a:p>
                      <a:endParaRPr lang="fr-FR" sz="1800" b="0" i="0" u="none" strike="noStrike" kern="1200" baseline="0" dirty="0" smtClean="0">
                        <a:solidFill>
                          <a:schemeClr val="dk1"/>
                        </a:solidFill>
                        <a:latin typeface="+mn-lt"/>
                        <a:ea typeface="+mn-ea"/>
                        <a:cs typeface="+mn-cs"/>
                      </a:endParaRP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au passif : les ressources </a:t>
                      </a:r>
                      <a:r>
                        <a:rPr lang="fr-FR" sz="1800" b="0" i="0" u="none" strike="noStrike" kern="1200" baseline="0" dirty="0" smtClean="0">
                          <a:solidFill>
                            <a:srgbClr val="C00000"/>
                          </a:solidFill>
                          <a:latin typeface="+mn-lt"/>
                          <a:ea typeface="+mn-ea"/>
                          <a:cs typeface="+mn-cs"/>
                        </a:rPr>
                        <a:t>stables</a:t>
                      </a:r>
                      <a:r>
                        <a:rPr lang="fr-FR" sz="1800" b="0" i="0" u="none" strike="noStrike" kern="1200" baseline="0" dirty="0" smtClean="0">
                          <a:solidFill>
                            <a:schemeClr val="dk1"/>
                          </a:solidFill>
                          <a:latin typeface="+mn-lt"/>
                          <a:ea typeface="+mn-ea"/>
                          <a:cs typeface="+mn-cs"/>
                        </a:rPr>
                        <a:t>, le passif </a:t>
                      </a:r>
                      <a:r>
                        <a:rPr lang="fr-FR" sz="1800" b="0" i="0" u="none" strike="noStrike" kern="1200" baseline="0" dirty="0" smtClean="0">
                          <a:solidFill>
                            <a:schemeClr val="accent1"/>
                          </a:solidFill>
                          <a:latin typeface="+mn-lt"/>
                          <a:ea typeface="+mn-ea"/>
                          <a:cs typeface="+mn-cs"/>
                        </a:rPr>
                        <a:t>circulant, la trésorerie-passif et l’écart de conversion-passif.</a:t>
                      </a:r>
                      <a:endParaRPr lang="fr-FR" sz="1600" b="0" i="0" u="none" strike="noStrike" dirty="0">
                        <a:solidFill>
                          <a:schemeClr val="accent1"/>
                        </a:solidFill>
                        <a:effectLst/>
                        <a:latin typeface="Century Gothic" panose="020B0502020202020204" pitchFamily="34" charset="0"/>
                      </a:endParaRPr>
                    </a:p>
                  </a:txBody>
                  <a:tcPr marL="9525" marR="9525" marT="9525" marB="0"/>
                </a:tc>
                <a:tc>
                  <a:txBody>
                    <a:bodyPr/>
                    <a:lstStyle/>
                    <a:p>
                      <a:r>
                        <a:rPr lang="fr-FR" sz="1800" b="0" i="0" u="none" strike="noStrike" kern="1200" baseline="0" dirty="0" smtClean="0">
                          <a:solidFill>
                            <a:schemeClr val="dk1"/>
                          </a:solidFill>
                          <a:latin typeface="+mn-lt"/>
                          <a:ea typeface="+mn-ea"/>
                          <a:cs typeface="+mn-cs"/>
                        </a:rPr>
                        <a:t>Le Bilan de l’exercice fait apparaître de façon distincte, </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à l’actif : l’actif immobilisé, l’actif </a:t>
                      </a:r>
                      <a:r>
                        <a:rPr lang="fr-FR" sz="1800" b="1" i="0" u="none" strike="sngStrike" kern="1200" baseline="0" dirty="0" smtClean="0">
                          <a:solidFill>
                            <a:schemeClr val="dk1"/>
                          </a:solidFill>
                          <a:latin typeface="+mn-lt"/>
                          <a:ea typeface="+mn-ea"/>
                          <a:cs typeface="+mn-cs"/>
                        </a:rPr>
                        <a:t>d’exploitation attaché aux activités ordinaires, l’actif hors activités ordinaires et l’actif de trésorerie</a:t>
                      </a:r>
                      <a:r>
                        <a:rPr lang="fr-FR" sz="1800" b="0" i="0" u="none" strike="noStrike" kern="1200" baseline="0" dirty="0" smtClean="0">
                          <a:solidFill>
                            <a:schemeClr val="dk1"/>
                          </a:solidFill>
                          <a:latin typeface="+mn-lt"/>
                          <a:ea typeface="+mn-ea"/>
                          <a:cs typeface="+mn-cs"/>
                        </a:rPr>
                        <a:t> ; </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au passif : les capitaux propres et ressources assimilées, les dettes financières, le passif </a:t>
                      </a:r>
                      <a:r>
                        <a:rPr lang="fr-FR" sz="1800" b="1" i="0" u="none" strike="sngStrike" kern="1200" baseline="0" dirty="0" smtClean="0">
                          <a:solidFill>
                            <a:schemeClr val="dk1"/>
                          </a:solidFill>
                          <a:latin typeface="+mn-lt"/>
                          <a:ea typeface="+mn-ea"/>
                          <a:cs typeface="+mn-cs"/>
                        </a:rPr>
                        <a:t>d’exploitation attaché aux activités ordinaires, le passif hors activités ordinaires et le passif de trésorerie</a:t>
                      </a:r>
                      <a:r>
                        <a:rPr lang="fr-FR" sz="1800" b="0" i="0" u="none" strike="noStrike" kern="1200" baseline="0" dirty="0" smtClean="0">
                          <a:solidFill>
                            <a:schemeClr val="dk1"/>
                          </a:solidFill>
                          <a:latin typeface="+mn-lt"/>
                          <a:ea typeface="+mn-ea"/>
                          <a:cs typeface="+mn-cs"/>
                        </a:rPr>
                        <a:t>.</a:t>
                      </a:r>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935917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EE170A-DF54-4588-90F0-F18CF57B8409}"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955308002"/>
              </p:ext>
            </p:extLst>
          </p:nvPr>
        </p:nvGraphicFramePr>
        <p:xfrm>
          <a:off x="1627165" y="1667740"/>
          <a:ext cx="10324161" cy="4635012"/>
        </p:xfrm>
        <a:graphic>
          <a:graphicData uri="http://schemas.openxmlformats.org/drawingml/2006/table">
            <a:tbl>
              <a:tblPr>
                <a:tableStyleId>{5C22544A-7EE6-4342-B048-85BDC9FD1C3A}</a:tableStyleId>
              </a:tblPr>
              <a:tblGrid>
                <a:gridCol w="1150707"/>
                <a:gridCol w="4291657"/>
                <a:gridCol w="4881797"/>
              </a:tblGrid>
              <a:tr h="510687">
                <a:tc>
                  <a:txBody>
                    <a:bodyPr/>
                    <a:lstStyle/>
                    <a:p>
                      <a:pPr algn="ctr" fontAlgn="ctr"/>
                      <a:r>
                        <a:rPr lang="fr-FR" sz="1600" u="none" strike="noStrike" dirty="0">
                          <a:effectLst/>
                        </a:rPr>
                        <a:t>N° </a:t>
                      </a:r>
                      <a:r>
                        <a:rPr lang="fr-FR" sz="1600" u="none" strike="noStrike" dirty="0" smtClean="0">
                          <a:effectLst/>
                        </a:rPr>
                        <a:t>articles                            </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a:effectLst/>
                        </a:rPr>
                        <a:t>SYSCOHADA/SYSCOA</a:t>
                      </a:r>
                      <a:endParaRPr lang="fr-FR" sz="1600" b="1" i="0" u="none" strike="noStrike">
                        <a:solidFill>
                          <a:srgbClr val="000000"/>
                        </a:solidFill>
                        <a:effectLst/>
                        <a:latin typeface="Calibri" panose="020F0502020204030204" pitchFamily="34" charset="0"/>
                      </a:endParaRPr>
                    </a:p>
                  </a:txBody>
                  <a:tcPr marL="7590" marR="7590" marT="7590" marB="0" anchor="ctr"/>
                </a:tc>
              </a:tr>
              <a:tr h="3952010">
                <a:tc>
                  <a:txBody>
                    <a:bodyPr/>
                    <a:lstStyle/>
                    <a:p>
                      <a:pPr algn="ctr" fontAlgn="ctr"/>
                      <a:r>
                        <a:rPr lang="fr-FR" sz="1600" b="0" i="0" u="none" strike="noStrike" dirty="0">
                          <a:solidFill>
                            <a:srgbClr val="000000"/>
                          </a:solidFill>
                          <a:effectLst/>
                          <a:latin typeface="Calibri" panose="020F0502020204030204" pitchFamily="34" charset="0"/>
                        </a:rPr>
                        <a:t>31</a:t>
                      </a: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Le Compte de résultat de l'exercice fait apparaître les produits et les charges, distingués selon qu'ils concernent les opérations d'exploitation </a:t>
                      </a:r>
                      <a:r>
                        <a:rPr lang="fr-FR" sz="1800" b="0" i="0" u="none" strike="noStrike" kern="1200" baseline="0" dirty="0" smtClean="0">
                          <a:solidFill>
                            <a:schemeClr val="accent4">
                              <a:lumMod val="75000"/>
                            </a:schemeClr>
                          </a:solidFill>
                          <a:latin typeface="+mn-lt"/>
                          <a:ea typeface="+mn-ea"/>
                          <a:cs typeface="+mn-cs"/>
                        </a:rPr>
                        <a:t>et les opérations financières attachées </a:t>
                      </a:r>
                      <a:r>
                        <a:rPr lang="fr-FR" sz="1800" b="0" i="0" u="none" strike="noStrike" kern="1200" baseline="0" dirty="0" smtClean="0">
                          <a:solidFill>
                            <a:schemeClr val="dk1"/>
                          </a:solidFill>
                          <a:latin typeface="+mn-lt"/>
                          <a:ea typeface="+mn-ea"/>
                          <a:cs typeface="+mn-cs"/>
                        </a:rPr>
                        <a:t>aux activités ordinaires et les opérations hors activités ordinaires.</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Le classement des produits et des charges en liste </a:t>
                      </a:r>
                      <a:r>
                        <a:rPr lang="fr-FR" sz="1800" b="0" i="0" u="none" strike="noStrike" kern="1200" baseline="0" dirty="0" smtClean="0">
                          <a:solidFill>
                            <a:srgbClr val="C00000"/>
                          </a:solidFill>
                          <a:latin typeface="+mn-lt"/>
                          <a:ea typeface="+mn-ea"/>
                          <a:cs typeface="+mn-cs"/>
                        </a:rPr>
                        <a:t>doit permettre </a:t>
                      </a:r>
                      <a:r>
                        <a:rPr lang="fr-FR" sz="1800" b="0" i="0" u="none" strike="noStrike" kern="1200" baseline="0" dirty="0" smtClean="0">
                          <a:solidFill>
                            <a:schemeClr val="dk1"/>
                          </a:solidFill>
                          <a:latin typeface="+mn-lt"/>
                          <a:ea typeface="+mn-ea"/>
                          <a:cs typeface="+mn-cs"/>
                        </a:rPr>
                        <a:t>d'établir des soldes </a:t>
                      </a:r>
                      <a:r>
                        <a:rPr lang="fr-FR" sz="1800" b="0" i="0" u="none" strike="noStrike" kern="1200" baseline="0" dirty="0" smtClean="0">
                          <a:solidFill>
                            <a:srgbClr val="C00000"/>
                          </a:solidFill>
                          <a:latin typeface="+mn-lt"/>
                          <a:ea typeface="+mn-ea"/>
                          <a:cs typeface="+mn-cs"/>
                        </a:rPr>
                        <a:t>intermédiaires de gestion en cascade </a:t>
                      </a:r>
                      <a:r>
                        <a:rPr lang="fr-FR" sz="1800" b="0" i="0" u="none" strike="noStrike" kern="1200" baseline="0" dirty="0" smtClean="0">
                          <a:solidFill>
                            <a:schemeClr val="dk1"/>
                          </a:solidFill>
                          <a:latin typeface="+mn-lt"/>
                          <a:ea typeface="+mn-ea"/>
                          <a:cs typeface="+mn-cs"/>
                        </a:rPr>
                        <a:t>dans les conditions définies par le Système comptable OHADA.</a:t>
                      </a:r>
                      <a:endParaRPr lang="fr-FR" sz="1600" b="0" i="0" u="none" strike="noStrike" dirty="0">
                        <a:solidFill>
                          <a:srgbClr val="000000"/>
                        </a:solidFill>
                        <a:effectLst/>
                        <a:latin typeface="Century Gothic" panose="020B0502020202020204" pitchFamily="34" charset="0"/>
                      </a:endParaRPr>
                    </a:p>
                  </a:txBody>
                  <a:tcPr marL="9525" marR="9525" marT="9525" marB="0"/>
                </a:tc>
                <a:tc>
                  <a:txBody>
                    <a:bodyPr/>
                    <a:lstStyle/>
                    <a:p>
                      <a:r>
                        <a:rPr lang="fr-FR" sz="1800" b="0" i="0" u="none" strike="noStrike" kern="1200" baseline="0" dirty="0" smtClean="0">
                          <a:solidFill>
                            <a:schemeClr val="dk1"/>
                          </a:solidFill>
                          <a:latin typeface="+mn-lt"/>
                          <a:ea typeface="+mn-ea"/>
                          <a:cs typeface="+mn-cs"/>
                        </a:rPr>
                        <a:t>Le Compte de résultat de l’exercice fait</a:t>
                      </a:r>
                    </a:p>
                    <a:p>
                      <a:r>
                        <a:rPr lang="fr-FR" sz="1800" b="0" i="0" u="none" strike="noStrike" kern="1200" baseline="0" dirty="0" smtClean="0">
                          <a:solidFill>
                            <a:schemeClr val="dk1"/>
                          </a:solidFill>
                          <a:latin typeface="+mn-lt"/>
                          <a:ea typeface="+mn-ea"/>
                          <a:cs typeface="+mn-cs"/>
                        </a:rPr>
                        <a:t>apparaître les produits et les charges,</a:t>
                      </a:r>
                    </a:p>
                    <a:p>
                      <a:r>
                        <a:rPr lang="fr-FR" sz="1800" b="0" i="0" u="none" strike="noStrike" kern="1200" baseline="0" dirty="0" smtClean="0">
                          <a:solidFill>
                            <a:schemeClr val="dk1"/>
                          </a:solidFill>
                          <a:latin typeface="+mn-lt"/>
                          <a:ea typeface="+mn-ea"/>
                          <a:cs typeface="+mn-cs"/>
                        </a:rPr>
                        <a:t>distingués selon qu’ils concernent les</a:t>
                      </a:r>
                    </a:p>
                    <a:p>
                      <a:r>
                        <a:rPr lang="fr-FR" sz="1800" b="0" i="0" u="none" strike="noStrike" kern="1200" baseline="0" dirty="0" smtClean="0">
                          <a:solidFill>
                            <a:schemeClr val="dk1"/>
                          </a:solidFill>
                          <a:latin typeface="+mn-lt"/>
                          <a:ea typeface="+mn-ea"/>
                          <a:cs typeface="+mn-cs"/>
                        </a:rPr>
                        <a:t>opérations d’exploitation attachées aux</a:t>
                      </a:r>
                    </a:p>
                    <a:p>
                      <a:r>
                        <a:rPr lang="fr-FR" sz="1800" b="0" i="0" u="none" strike="noStrike" kern="1200" baseline="0" dirty="0" smtClean="0">
                          <a:solidFill>
                            <a:schemeClr val="dk1"/>
                          </a:solidFill>
                          <a:latin typeface="+mn-lt"/>
                          <a:ea typeface="+mn-ea"/>
                          <a:cs typeface="+mn-cs"/>
                        </a:rPr>
                        <a:t>activités ordinaires, les opérations financières, les opérations hors activités ordinaires.</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Le classement des produits et des charges</a:t>
                      </a:r>
                    </a:p>
                    <a:p>
                      <a:r>
                        <a:rPr lang="fr-FR" sz="1800" b="0" i="0" u="none" strike="noStrike" kern="1200" baseline="0" dirty="0" smtClean="0">
                          <a:solidFill>
                            <a:schemeClr val="dk1"/>
                          </a:solidFill>
                          <a:latin typeface="+mn-lt"/>
                          <a:ea typeface="+mn-ea"/>
                          <a:cs typeface="+mn-cs"/>
                        </a:rPr>
                        <a:t>permet d’établir des </a:t>
                      </a:r>
                      <a:r>
                        <a:rPr lang="fr-FR" sz="1800" b="1" i="0" u="none" strike="noStrike" kern="1200" baseline="0" dirty="0" smtClean="0">
                          <a:solidFill>
                            <a:schemeClr val="dk1"/>
                          </a:solidFill>
                          <a:latin typeface="+mn-lt"/>
                          <a:ea typeface="+mn-ea"/>
                          <a:cs typeface="+mn-cs"/>
                        </a:rPr>
                        <a:t>soldes</a:t>
                      </a:r>
                      <a:r>
                        <a:rPr lang="fr-FR" sz="1800" b="0" i="0" u="none" strike="noStrike" kern="1200" baseline="0" dirty="0" smtClean="0">
                          <a:solidFill>
                            <a:schemeClr val="dk1"/>
                          </a:solidFill>
                          <a:latin typeface="+mn-lt"/>
                          <a:ea typeface="+mn-ea"/>
                          <a:cs typeface="+mn-cs"/>
                        </a:rPr>
                        <a:t> de gestion dans les conditions définies par le Système</a:t>
                      </a:r>
                    </a:p>
                    <a:p>
                      <a:r>
                        <a:rPr lang="fr-FR" sz="1800" b="0" i="0" u="none" strike="noStrike" kern="1200" baseline="0" dirty="0" smtClean="0">
                          <a:solidFill>
                            <a:schemeClr val="dk1"/>
                          </a:solidFill>
                          <a:latin typeface="+mn-lt"/>
                          <a:ea typeface="+mn-ea"/>
                          <a:cs typeface="+mn-cs"/>
                        </a:rPr>
                        <a:t>comptable OHADA.</a:t>
                      </a:r>
                      <a:endParaRPr lang="fr-FR" sz="1600" b="0" i="0" u="none" strike="noStrike" dirty="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4278618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 de la présentation</a:t>
            </a:r>
            <a:endParaRPr lang="fr-FR" dirty="0"/>
          </a:p>
        </p:txBody>
      </p:sp>
      <p:sp>
        <p:nvSpPr>
          <p:cNvPr id="3" name="Espace réservé du contenu 2"/>
          <p:cNvSpPr>
            <a:spLocks noGrp="1"/>
          </p:cNvSpPr>
          <p:nvPr>
            <p:ph idx="1"/>
          </p:nvPr>
        </p:nvSpPr>
        <p:spPr>
          <a:xfrm>
            <a:off x="2589212" y="2694339"/>
            <a:ext cx="8915400" cy="3806494"/>
          </a:xfrm>
        </p:spPr>
        <p:txBody>
          <a:bodyPr>
            <a:normAutofit/>
          </a:bodyPr>
          <a:lstStyle/>
          <a:p>
            <a:r>
              <a:rPr lang="fr-FR" sz="2000" dirty="0" smtClean="0"/>
              <a:t>Innovations SYSCOHADA REVISE /SYSCOHADA ( 1</a:t>
            </a:r>
            <a:r>
              <a:rPr lang="fr-FR" sz="2000" baseline="30000" dirty="0" smtClean="0"/>
              <a:t>er</a:t>
            </a:r>
            <a:r>
              <a:rPr lang="fr-FR" sz="2000" dirty="0" smtClean="0"/>
              <a:t> support)</a:t>
            </a:r>
          </a:p>
          <a:p>
            <a:pPr lvl="1">
              <a:buFont typeface="Arial" panose="020B0604020202020204" pitchFamily="34" charset="0"/>
              <a:buChar char="•"/>
            </a:pPr>
            <a:r>
              <a:rPr lang="fr-FR" sz="2000" dirty="0" smtClean="0"/>
              <a:t>Présentation des états financiers annuels du système normal</a:t>
            </a:r>
          </a:p>
          <a:p>
            <a:pPr lvl="1">
              <a:buFont typeface="Arial" panose="020B0604020202020204" pitchFamily="34" charset="0"/>
              <a:buChar char="•"/>
            </a:pPr>
            <a:r>
              <a:rPr lang="fr-FR" sz="2000" dirty="0" smtClean="0"/>
              <a:t>Présentation </a:t>
            </a:r>
            <a:r>
              <a:rPr lang="fr-FR" sz="2000" dirty="0"/>
              <a:t>des états financiers annuels du système </a:t>
            </a:r>
            <a:r>
              <a:rPr lang="fr-FR" sz="2000" dirty="0" smtClean="0"/>
              <a:t>minimal de trésorerie</a:t>
            </a:r>
          </a:p>
          <a:p>
            <a:pPr lvl="1">
              <a:buFont typeface="Arial" panose="020B0604020202020204" pitchFamily="34" charset="0"/>
              <a:buChar char="•"/>
            </a:pPr>
            <a:r>
              <a:rPr lang="fr-FR" sz="2000" dirty="0" smtClean="0"/>
              <a:t>Nomenclatures</a:t>
            </a:r>
          </a:p>
          <a:p>
            <a:pPr lvl="1">
              <a:buFont typeface="Arial" panose="020B0604020202020204" pitchFamily="34" charset="0"/>
              <a:buChar char="•"/>
            </a:pPr>
            <a:r>
              <a:rPr lang="fr-FR" sz="2000" dirty="0" smtClean="0"/>
              <a:t>Comptes consolidés et combinés</a:t>
            </a:r>
          </a:p>
          <a:p>
            <a:pPr lvl="1">
              <a:buFont typeface="Courier New" panose="02070309020205020404" pitchFamily="49" charset="0"/>
              <a:buChar char="o"/>
            </a:pPr>
            <a:endParaRPr lang="fr-FR" sz="2000" dirty="0" smtClean="0"/>
          </a:p>
          <a:p>
            <a:pPr marL="0" indent="0">
              <a:buNone/>
            </a:pPr>
            <a:endParaRPr lang="fr-FR" sz="2200" dirty="0" smtClean="0"/>
          </a:p>
          <a:p>
            <a:pPr lvl="1">
              <a:buFont typeface="Courier New" panose="02070309020205020404" pitchFamily="49" charset="0"/>
              <a:buChar char="o"/>
            </a:pPr>
            <a:endParaRPr lang="fr-FR" sz="2000" dirty="0"/>
          </a:p>
          <a:p>
            <a:pPr lvl="1">
              <a:buFont typeface="Courier New" panose="02070309020205020404" pitchFamily="49" charset="0"/>
              <a:buChar char="o"/>
            </a:pPr>
            <a:endParaRPr lang="fr-FR" sz="2000" dirty="0"/>
          </a:p>
          <a:p>
            <a:endParaRPr lang="fr-FR" sz="2000" dirty="0" smtClean="0"/>
          </a:p>
          <a:p>
            <a:endParaRPr lang="fr-FR" sz="2000" dirty="0" smtClean="0"/>
          </a:p>
          <a:p>
            <a:endParaRPr lang="fr-FR" sz="2000" dirty="0" smtClean="0"/>
          </a:p>
        </p:txBody>
      </p:sp>
      <p:sp>
        <p:nvSpPr>
          <p:cNvPr id="4" name="Espace réservé de la date 3"/>
          <p:cNvSpPr>
            <a:spLocks noGrp="1"/>
          </p:cNvSpPr>
          <p:nvPr>
            <p:ph type="dt" sz="half" idx="10"/>
          </p:nvPr>
        </p:nvSpPr>
        <p:spPr/>
        <p:txBody>
          <a:bodyPr/>
          <a:lstStyle/>
          <a:p>
            <a:fld id="{B090E074-BC92-48BC-BF34-9B656C3F1A4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42247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81B6B2-83D8-4064-B8B7-0EC2FBC4010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310302170"/>
              </p:ext>
            </p:extLst>
          </p:nvPr>
        </p:nvGraphicFramePr>
        <p:xfrm>
          <a:off x="1745918" y="171449"/>
          <a:ext cx="10324161" cy="5440681"/>
        </p:xfrm>
        <a:graphic>
          <a:graphicData uri="http://schemas.openxmlformats.org/drawingml/2006/table">
            <a:tbl>
              <a:tblPr>
                <a:tableStyleId>{5C22544A-7EE6-4342-B048-85BDC9FD1C3A}</a:tableStyleId>
              </a:tblPr>
              <a:tblGrid>
                <a:gridCol w="1150707"/>
                <a:gridCol w="4291657"/>
                <a:gridCol w="4881797"/>
              </a:tblGrid>
              <a:tr h="126943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171249">
                <a:tc>
                  <a:txBody>
                    <a:bodyPr/>
                    <a:lstStyle/>
                    <a:p>
                      <a:pPr algn="ctr" fontAlgn="ctr"/>
                      <a:r>
                        <a:rPr lang="fr-FR" sz="1600" b="0" i="0" u="none" strike="noStrike" dirty="0">
                          <a:solidFill>
                            <a:srgbClr val="000000"/>
                          </a:solidFill>
                          <a:effectLst/>
                          <a:latin typeface="Century Gothic" panose="020B0502020202020204" pitchFamily="34" charset="0"/>
                        </a:rPr>
                        <a:t>32</a:t>
                      </a:r>
                    </a:p>
                  </a:txBody>
                  <a:tcPr marL="9525" marR="9525" marT="9525" marB="0" anchor="ctr"/>
                </a:tc>
                <a:tc>
                  <a:txBody>
                    <a:bodyPr/>
                    <a:lstStyle/>
                    <a:p>
                      <a:pPr algn="l" fontAlgn="b"/>
                      <a:r>
                        <a:rPr lang="fr-FR" sz="1600" b="0" i="0" u="none" strike="noStrike" dirty="0">
                          <a:solidFill>
                            <a:srgbClr val="000000"/>
                          </a:solidFill>
                          <a:effectLst/>
                          <a:latin typeface="Century Gothic" panose="020B0502020202020204" pitchFamily="34" charset="0"/>
                        </a:rPr>
                        <a:t>Le Tableau des flux de trésorerie de l'exercice fait </a:t>
                      </a:r>
                      <a:r>
                        <a:rPr lang="fr-FR" sz="1600" b="0" i="0" u="none" strike="noStrike" dirty="0" smtClean="0">
                          <a:solidFill>
                            <a:srgbClr val="000000"/>
                          </a:solidFill>
                          <a:effectLst/>
                          <a:latin typeface="Century Gothic" panose="020B0502020202020204" pitchFamily="34" charset="0"/>
                        </a:rPr>
                        <a:t>apparaître:</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la </a:t>
                      </a:r>
                      <a:r>
                        <a:rPr lang="fr-FR" sz="1600" b="0" i="0" u="none" strike="noStrike" dirty="0">
                          <a:solidFill>
                            <a:srgbClr val="000000"/>
                          </a:solidFill>
                          <a:effectLst/>
                          <a:latin typeface="Century Gothic" panose="020B0502020202020204" pitchFamily="34" charset="0"/>
                        </a:rPr>
                        <a:t>trésorerie nette en </a:t>
                      </a:r>
                      <a:r>
                        <a:rPr lang="fr-FR" sz="1600" b="0" i="0" u="none" strike="noStrike" dirty="0" smtClean="0">
                          <a:solidFill>
                            <a:srgbClr val="000000"/>
                          </a:solidFill>
                          <a:effectLst/>
                          <a:latin typeface="Century Gothic" panose="020B0502020202020204" pitchFamily="34" charset="0"/>
                        </a:rPr>
                        <a:t>début d’exercice,</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les flux de trésorerie provenant des activités opérationnelles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les flux de trésorerie</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provenant des opérations d’investissement, </a:t>
                      </a: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a:t>
                      </a:r>
                      <a:r>
                        <a:rPr lang="fr-FR" sz="1600" b="0" i="0" u="none" strike="noStrike" dirty="0">
                          <a:solidFill>
                            <a:srgbClr val="000000"/>
                          </a:solidFill>
                          <a:effectLst/>
                          <a:latin typeface="Century Gothic" panose="020B0502020202020204" pitchFamily="34" charset="0"/>
                        </a:rPr>
                        <a:t>flux de trésorerie provenant des </a:t>
                      </a:r>
                      <a:r>
                        <a:rPr lang="fr-FR" sz="1600" b="0" i="0" u="none" strike="noStrike" dirty="0" smtClean="0">
                          <a:solidFill>
                            <a:srgbClr val="000000"/>
                          </a:solidFill>
                          <a:effectLst/>
                          <a:latin typeface="Century Gothic" panose="020B0502020202020204" pitchFamily="34" charset="0"/>
                        </a:rPr>
                        <a:t>capitaux propres</a:t>
                      </a:r>
                      <a:r>
                        <a:rPr lang="fr-FR" sz="1600" b="0" i="0" u="none" strike="noStrike" dirty="0">
                          <a:solidFill>
                            <a:srgbClr val="000000"/>
                          </a:solidFill>
                          <a:effectLst/>
                          <a:latin typeface="Century Gothic" panose="020B0502020202020204" pitchFamily="34" charset="0"/>
                        </a:rPr>
                        <a:t>, </a:t>
                      </a: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les </a:t>
                      </a:r>
                      <a:r>
                        <a:rPr lang="fr-FR" sz="1600" b="0" i="0" u="none" strike="noStrike" dirty="0">
                          <a:solidFill>
                            <a:srgbClr val="000000"/>
                          </a:solidFill>
                          <a:effectLst/>
                          <a:latin typeface="Century Gothic" panose="020B0502020202020204" pitchFamily="34" charset="0"/>
                        </a:rPr>
                        <a:t>flux de trésorerie provenant des capitaux étrangers, </a:t>
                      </a: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la </a:t>
                      </a:r>
                      <a:r>
                        <a:rPr lang="fr-FR" sz="1600" b="0" i="0" u="none" strike="noStrike" dirty="0">
                          <a:solidFill>
                            <a:srgbClr val="000000"/>
                          </a:solidFill>
                          <a:effectLst/>
                          <a:latin typeface="Century Gothic" panose="020B0502020202020204" pitchFamily="34" charset="0"/>
                        </a:rPr>
                        <a:t>trésorerie nette en </a:t>
                      </a:r>
                      <a:r>
                        <a:rPr lang="fr-FR" sz="1600" b="0" i="0" u="none" strike="noStrike" dirty="0" smtClean="0">
                          <a:solidFill>
                            <a:srgbClr val="000000"/>
                          </a:solidFill>
                          <a:effectLst/>
                          <a:latin typeface="Century Gothic" panose="020B0502020202020204" pitchFamily="34" charset="0"/>
                        </a:rPr>
                        <a:t>fin d’exercice</a:t>
                      </a:r>
                      <a:r>
                        <a:rPr lang="fr-FR" sz="1600" b="0" i="0" u="none" strike="noStrike" dirty="0">
                          <a:solidFill>
                            <a:srgbClr val="000000"/>
                          </a:solidFill>
                          <a:effectLst/>
                          <a:latin typeface="Century Gothic" panose="020B0502020202020204" pitchFamily="34" charset="0"/>
                        </a:rPr>
                        <a:t>.</a:t>
                      </a:r>
                    </a:p>
                  </a:txBody>
                  <a:tcPr marL="9525" marR="9525" marT="9525" marB="0" anchor="ctr"/>
                </a:tc>
                <a:tc>
                  <a:txBody>
                    <a:bodyPr/>
                    <a:lstStyle/>
                    <a:p>
                      <a:pPr algn="l" fontAlgn="ctr"/>
                      <a:r>
                        <a:rPr lang="fr-FR" sz="1600" b="0" i="0" u="none" strike="noStrike" dirty="0">
                          <a:solidFill>
                            <a:srgbClr val="000000"/>
                          </a:solidFill>
                          <a:effectLst/>
                          <a:latin typeface="Century Gothic" panose="020B0502020202020204" pitchFamily="34" charset="0"/>
                        </a:rPr>
                        <a:t>Le Tableau financier des ressources et des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emplois de l’exercice fait apparaître, pour</a:t>
                      </a:r>
                      <a:br>
                        <a:rPr lang="fr-FR" sz="1600" b="0" i="0" u="none" strike="noStrike" dirty="0">
                          <a:solidFill>
                            <a:srgbClr val="000000"/>
                          </a:solidFill>
                          <a:effectLst/>
                          <a:latin typeface="Century Gothic" panose="020B0502020202020204" pitchFamily="34" charset="0"/>
                        </a:rPr>
                      </a:br>
                      <a:r>
                        <a:rPr lang="fr-FR" sz="1600" b="0" i="0" u="none" strike="noStrike" dirty="0" smtClean="0">
                          <a:solidFill>
                            <a:srgbClr val="000000"/>
                          </a:solidFill>
                          <a:effectLst/>
                          <a:latin typeface="Century Gothic" panose="020B0502020202020204" pitchFamily="34" charset="0"/>
                        </a:rPr>
                        <a:t>l’exercice:</a:t>
                      </a: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les flux d’investissement et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 financement</a:t>
                      </a:r>
                      <a:r>
                        <a:rPr lang="fr-FR" sz="1600" b="0" i="0" u="none" strike="noStrike" dirty="0">
                          <a:solidFill>
                            <a:srgbClr val="000000"/>
                          </a:solidFill>
                          <a:effectLst/>
                          <a:latin typeface="Century Gothic" panose="020B0502020202020204" pitchFamily="34" charset="0"/>
                        </a:rPr>
                        <a:t>,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les </a:t>
                      </a:r>
                      <a:r>
                        <a:rPr lang="fr-FR" sz="1600" b="0" i="0" u="none" strike="noStrike" dirty="0">
                          <a:solidFill>
                            <a:srgbClr val="000000"/>
                          </a:solidFill>
                          <a:effectLst/>
                          <a:latin typeface="Century Gothic" panose="020B0502020202020204" pitchFamily="34" charset="0"/>
                        </a:rPr>
                        <a:t>autres emplois,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Les ressources </a:t>
                      </a:r>
                      <a:r>
                        <a:rPr lang="fr-FR" sz="1600" b="0" i="0" u="none" strike="noStrike" dirty="0">
                          <a:solidFill>
                            <a:srgbClr val="000000"/>
                          </a:solidFill>
                          <a:effectLst/>
                          <a:latin typeface="Century Gothic" panose="020B0502020202020204" pitchFamily="34" charset="0"/>
                        </a:rPr>
                        <a:t>financières et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la </a:t>
                      </a:r>
                      <a:r>
                        <a:rPr lang="fr-FR" sz="1600" b="0" i="0" u="none" strike="noStrike" dirty="0">
                          <a:solidFill>
                            <a:srgbClr val="000000"/>
                          </a:solidFill>
                          <a:effectLst/>
                          <a:latin typeface="Century Gothic" panose="020B0502020202020204" pitchFamily="34" charset="0"/>
                        </a:rPr>
                        <a:t>variation de la</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trésorerie.</a:t>
                      </a:r>
                    </a:p>
                  </a:txBody>
                  <a:tcPr marL="9525" marR="9525" marT="9525" marB="0" anchor="ctr"/>
                </a:tc>
              </a:tr>
            </a:tbl>
          </a:graphicData>
        </a:graphic>
      </p:graphicFrame>
    </p:spTree>
    <p:extLst>
      <p:ext uri="{BB962C8B-B14F-4D97-AF65-F5344CB8AC3E}">
        <p14:creationId xmlns:p14="http://schemas.microsoft.com/office/powerpoint/2010/main" xmlns="" val="1456264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35CBC8-805B-46AA-A0B1-63B44B0F6EA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584569283"/>
              </p:ext>
            </p:extLst>
          </p:nvPr>
        </p:nvGraphicFramePr>
        <p:xfrm>
          <a:off x="1611631" y="171449"/>
          <a:ext cx="10458448" cy="5958988"/>
        </p:xfrm>
        <a:graphic>
          <a:graphicData uri="http://schemas.openxmlformats.org/drawingml/2006/table">
            <a:tbl>
              <a:tblPr>
                <a:tableStyleId>{5C22544A-7EE6-4342-B048-85BDC9FD1C3A}</a:tableStyleId>
              </a:tblPr>
              <a:tblGrid>
                <a:gridCol w="845819"/>
                <a:gridCol w="5532120"/>
                <a:gridCol w="4080509"/>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600" b="0" i="0" u="none" strike="noStrike" dirty="0">
                          <a:solidFill>
                            <a:srgbClr val="000000"/>
                          </a:solidFill>
                          <a:effectLst/>
                          <a:latin typeface="Century Gothic" panose="020B0502020202020204" pitchFamily="34" charset="0"/>
                        </a:rPr>
                        <a:t>33</a:t>
                      </a: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a:solidFill>
                            <a:srgbClr val="000000"/>
                          </a:solidFill>
                          <a:effectLst/>
                          <a:latin typeface="Century Gothic" panose="020B0502020202020204" pitchFamily="34" charset="0"/>
                        </a:rPr>
                        <a:t>Les états financiers annuels, précédemment </a:t>
                      </a:r>
                      <a:r>
                        <a:rPr lang="fr-FR" sz="1600" b="0" i="0" u="none" strike="noStrike" dirty="0" smtClean="0">
                          <a:solidFill>
                            <a:srgbClr val="000000"/>
                          </a:solidFill>
                          <a:effectLst/>
                          <a:latin typeface="Century Gothic" panose="020B0502020202020204" pitchFamily="34" charset="0"/>
                        </a:rPr>
                        <a:t>décrits aux</a:t>
                      </a:r>
                      <a:r>
                        <a:rPr lang="fr-FR" sz="1600" b="0" i="0" u="none" strike="noStrike" baseline="0" dirty="0" smtClean="0">
                          <a:solidFill>
                            <a:srgbClr val="000000"/>
                          </a:solidFill>
                          <a:effectLst/>
                          <a:latin typeface="Century Gothic" panose="020B0502020202020204" pitchFamily="34" charset="0"/>
                        </a:rPr>
                        <a:t> articles 30 à 32 ci-dessus</a:t>
                      </a: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sont accompagnés de Notes annexes,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organisées </a:t>
                      </a:r>
                      <a:r>
                        <a:rPr lang="fr-FR" sz="1600" b="1" i="0" u="none" strike="noStrike" dirty="0">
                          <a:solidFill>
                            <a:srgbClr val="C00000"/>
                          </a:solidFill>
                          <a:effectLst/>
                          <a:latin typeface="Century Gothic" panose="020B0502020202020204" pitchFamily="34" charset="0"/>
                        </a:rPr>
                        <a:t>par une référence croisée vers l’information liée</a:t>
                      </a:r>
                      <a:r>
                        <a:rPr lang="fr-FR" sz="1600" b="1" i="0" u="none" strike="noStrike" dirty="0" smtClean="0">
                          <a:solidFill>
                            <a:srgbClr val="C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a:t>
                      </a:r>
                      <a:r>
                        <a:rPr lang="fr-FR" sz="1600" b="0" i="0" u="none" strike="noStrike" dirty="0">
                          <a:solidFill>
                            <a:srgbClr val="C00000"/>
                          </a:solidFill>
                          <a:effectLst/>
                          <a:latin typeface="Century Gothic" panose="020B0502020202020204" pitchFamily="34" charset="0"/>
                        </a:rPr>
                        <a:t>Notes annexes contiennent des informations complémentaires à celles qui sont </a:t>
                      </a:r>
                      <a:r>
                        <a:rPr lang="fr-FR" sz="1600" b="0" i="0" u="none" strike="noStrike" dirty="0" smtClean="0">
                          <a:solidFill>
                            <a:srgbClr val="C00000"/>
                          </a:solidFill>
                          <a:effectLst/>
                          <a:latin typeface="Century Gothic" panose="020B0502020202020204" pitchFamily="34" charset="0"/>
                        </a:rPr>
                        <a:t>présentées dans </a:t>
                      </a:r>
                      <a:r>
                        <a:rPr lang="fr-FR" sz="1600" b="0" i="0" u="none" strike="noStrike" dirty="0">
                          <a:solidFill>
                            <a:srgbClr val="C00000"/>
                          </a:solidFill>
                          <a:effectLst/>
                          <a:latin typeface="Century Gothic" panose="020B0502020202020204" pitchFamily="34" charset="0"/>
                        </a:rPr>
                        <a:t>le Bilan, le Compte de résultat et le Tableau des flux de trésorerie. </a:t>
                      </a: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a:t>
                      </a:r>
                      <a:r>
                        <a:rPr lang="fr-FR" sz="1600" b="0" i="0" u="none" strike="noStrike" dirty="0">
                          <a:solidFill>
                            <a:srgbClr val="C00000"/>
                          </a:solidFill>
                          <a:effectLst/>
                          <a:latin typeface="Century Gothic" panose="020B0502020202020204" pitchFamily="34" charset="0"/>
                        </a:rPr>
                        <a:t>Notes </a:t>
                      </a:r>
                      <a:r>
                        <a:rPr lang="fr-FR" sz="1600" b="0" i="0" u="none" strike="noStrike" dirty="0" smtClean="0">
                          <a:solidFill>
                            <a:srgbClr val="C00000"/>
                          </a:solidFill>
                          <a:effectLst/>
                          <a:latin typeface="Century Gothic" panose="020B0502020202020204" pitchFamily="34" charset="0"/>
                        </a:rPr>
                        <a:t>annexes fournissent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des </a:t>
                      </a:r>
                      <a:r>
                        <a:rPr lang="fr-FR" sz="1600" b="0" i="0" u="none" strike="noStrike" dirty="0">
                          <a:solidFill>
                            <a:srgbClr val="C00000"/>
                          </a:solidFill>
                          <a:effectLst/>
                          <a:latin typeface="Century Gothic" panose="020B0502020202020204" pitchFamily="34" charset="0"/>
                        </a:rPr>
                        <a:t>descriptions narratives ou </a:t>
                      </a:r>
                      <a:endParaRPr lang="fr-FR" sz="1600" b="0" i="0" u="none" strike="noStrike" dirty="0" smtClean="0">
                        <a:solidFill>
                          <a:srgbClr val="C00000"/>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des </a:t>
                      </a:r>
                      <a:r>
                        <a:rPr lang="fr-FR" sz="1600" b="0" i="0" u="none" strike="noStrike" dirty="0">
                          <a:solidFill>
                            <a:srgbClr val="C00000"/>
                          </a:solidFill>
                          <a:effectLst/>
                          <a:latin typeface="Century Gothic" panose="020B0502020202020204" pitchFamily="34" charset="0"/>
                        </a:rPr>
                        <a:t>décompositions d’éléments présentés dans </a:t>
                      </a:r>
                      <a:r>
                        <a:rPr lang="fr-FR" sz="1600" b="0" i="0" u="none" strike="noStrike" dirty="0" smtClean="0">
                          <a:solidFill>
                            <a:srgbClr val="C00000"/>
                          </a:solidFill>
                          <a:effectLst/>
                          <a:latin typeface="Century Gothic" panose="020B0502020202020204" pitchFamily="34" charset="0"/>
                        </a:rPr>
                        <a:t>les autres </a:t>
                      </a:r>
                      <a:r>
                        <a:rPr lang="fr-FR" sz="1600" b="0" i="0" u="none" strike="noStrike" dirty="0">
                          <a:solidFill>
                            <a:srgbClr val="C00000"/>
                          </a:solidFill>
                          <a:effectLst/>
                          <a:latin typeface="Century Gothic" panose="020B0502020202020204" pitchFamily="34" charset="0"/>
                        </a:rPr>
                        <a:t>états </a:t>
                      </a:r>
                      <a:r>
                        <a:rPr lang="fr-FR" sz="1600" b="0" i="0" u="none" strike="noStrike" dirty="0" smtClean="0">
                          <a:solidFill>
                            <a:srgbClr val="C00000"/>
                          </a:solidFill>
                          <a:effectLst/>
                          <a:latin typeface="Century Gothic" panose="020B0502020202020204" pitchFamily="34" charset="0"/>
                        </a:rPr>
                        <a:t> financiers</a:t>
                      </a:r>
                      <a:r>
                        <a:rPr lang="fr-FR" sz="1600" b="0" i="0" u="none" strike="noStrike" dirty="0">
                          <a:solidFill>
                            <a:srgbClr val="C00000"/>
                          </a:solidFill>
                          <a:effectLst/>
                          <a:latin typeface="Century Gothic" panose="020B0502020202020204" pitchFamily="34" charset="0"/>
                        </a:rPr>
                        <a:t>, </a:t>
                      </a:r>
                      <a:endParaRPr lang="fr-FR" sz="1600" b="0" i="0" u="none" strike="noStrike" dirty="0" smtClean="0">
                        <a:solidFill>
                          <a:srgbClr val="C00000"/>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ainsi </a:t>
                      </a:r>
                      <a:r>
                        <a:rPr lang="fr-FR" sz="1600" b="0" i="0" u="none" strike="noStrike" dirty="0">
                          <a:solidFill>
                            <a:srgbClr val="C00000"/>
                          </a:solidFill>
                          <a:effectLst/>
                          <a:latin typeface="Century Gothic" panose="020B0502020202020204" pitchFamily="34" charset="0"/>
                        </a:rPr>
                        <a:t>que des informations relatives aux éléments qui ne répondent </a:t>
                      </a:r>
                      <a:r>
                        <a:rPr lang="fr-FR" sz="1600" b="0" i="0" u="none" strike="noStrike" dirty="0" smtClean="0">
                          <a:solidFill>
                            <a:srgbClr val="C00000"/>
                          </a:solidFill>
                          <a:effectLst/>
                          <a:latin typeface="Century Gothic" panose="020B0502020202020204" pitchFamily="34" charset="0"/>
                        </a:rPr>
                        <a:t>pas aux </a:t>
                      </a:r>
                      <a:r>
                        <a:rPr lang="fr-FR" sz="1600" b="0" i="0" u="none" strike="noStrike" dirty="0">
                          <a:solidFill>
                            <a:srgbClr val="C00000"/>
                          </a:solidFill>
                          <a:effectLst/>
                          <a:latin typeface="Century Gothic" panose="020B0502020202020204" pitchFamily="34" charset="0"/>
                        </a:rPr>
                        <a:t>critères de comptabilisation dans les autres états financiers.</a:t>
                      </a:r>
                      <a:r>
                        <a:rPr lang="fr-FR" sz="1600" b="0" i="0" u="none" strike="noStrike" dirty="0">
                          <a:solidFill>
                            <a:srgbClr val="000000"/>
                          </a:solidFill>
                          <a:effectLst/>
                          <a:latin typeface="Century Gothic" panose="020B0502020202020204" pitchFamily="34" charset="0"/>
                        </a:rPr>
                        <a:t/>
                      </a:r>
                      <a:br>
                        <a:rPr lang="fr-FR" sz="1600" b="0" i="0" u="none" strike="noStrike" dirty="0">
                          <a:solidFill>
                            <a:srgbClr val="000000"/>
                          </a:solidFill>
                          <a:effectLst/>
                          <a:latin typeface="Century Gothic" panose="020B0502020202020204" pitchFamily="34" charset="0"/>
                        </a:rPr>
                      </a:br>
                      <a:endParaRPr lang="fr-FR" sz="1600" b="0" i="0" u="none" strike="noStrike" dirty="0">
                        <a:solidFill>
                          <a:srgbClr val="000000"/>
                        </a:solidFill>
                        <a:effectLst/>
                        <a:latin typeface="Century Gothic" panose="020B0502020202020204" pitchFamily="34" charset="0"/>
                      </a:endParaRPr>
                    </a:p>
                  </a:txBody>
                  <a:tcPr marL="9525" marR="9525" marT="9525" marB="0" anchor="b"/>
                </a:tc>
                <a:tc>
                  <a:txBody>
                    <a:bodyPr/>
                    <a:lstStyle/>
                    <a:p>
                      <a:pPr marL="285750" indent="-285750" algn="l" fontAlgn="b">
                        <a:buFont typeface="Arial" panose="020B0604020202020204" pitchFamily="34" charset="0"/>
                        <a:buChar char="•"/>
                      </a:pPr>
                      <a:r>
                        <a:rPr lang="fr-FR" sz="1800" b="0" i="0" u="none" strike="noStrike" dirty="0">
                          <a:solidFill>
                            <a:srgbClr val="000000"/>
                          </a:solidFill>
                          <a:effectLst/>
                          <a:latin typeface="Century Gothic" panose="020B0502020202020204" pitchFamily="34" charset="0"/>
                        </a:rPr>
                        <a:t>Les états financiers annuels, </a:t>
                      </a:r>
                      <a:r>
                        <a:rPr lang="fr-FR" sz="1800" b="0" i="0" u="none" strike="noStrike" dirty="0" smtClean="0">
                          <a:solidFill>
                            <a:srgbClr val="000000"/>
                          </a:solidFill>
                          <a:effectLst/>
                          <a:latin typeface="Century Gothic" panose="020B0502020202020204" pitchFamily="34" charset="0"/>
                        </a:rPr>
                        <a:t>précédemment décrits</a:t>
                      </a:r>
                      <a:r>
                        <a:rPr lang="fr-FR" sz="1800" b="0" i="0" u="none" strike="noStrike" dirty="0">
                          <a:solidFill>
                            <a:srgbClr val="000000"/>
                          </a:solidFill>
                          <a:effectLst/>
                          <a:latin typeface="Century Gothic" panose="020B0502020202020204" pitchFamily="34" charset="0"/>
                        </a:rPr>
                        <a:t>, sont accompagnés d’un État annexé</a:t>
                      </a:r>
                      <a:br>
                        <a:rPr lang="fr-FR" sz="1800" b="0" i="0" u="none" strike="noStrike" dirty="0">
                          <a:solidFill>
                            <a:srgbClr val="000000"/>
                          </a:solidFill>
                          <a:effectLst/>
                          <a:latin typeface="Century Gothic" panose="020B0502020202020204" pitchFamily="34" charset="0"/>
                        </a:rPr>
                      </a:br>
                      <a:r>
                        <a:rPr lang="fr-FR" sz="1800" b="0" i="0" u="none" strike="sngStrike" baseline="0" dirty="0">
                          <a:solidFill>
                            <a:srgbClr val="000000"/>
                          </a:solidFill>
                          <a:effectLst/>
                          <a:latin typeface="Century Gothic" panose="020B0502020202020204" pitchFamily="34" charset="0"/>
                        </a:rPr>
                        <a:t>qui est simplifié dans le cas où </a:t>
                      </a:r>
                      <a:r>
                        <a:rPr lang="fr-FR" sz="1800" b="0" i="0" u="none" strike="sngStrike" baseline="0" dirty="0" smtClean="0">
                          <a:solidFill>
                            <a:srgbClr val="000000"/>
                          </a:solidFill>
                          <a:effectLst/>
                          <a:latin typeface="Century Gothic" panose="020B0502020202020204" pitchFamily="34" charset="0"/>
                        </a:rPr>
                        <a:t>l’entreprise relève </a:t>
                      </a:r>
                      <a:r>
                        <a:rPr lang="fr-FR" sz="1800" b="0" i="0" u="none" strike="sngStrike" baseline="0" dirty="0">
                          <a:solidFill>
                            <a:srgbClr val="000000"/>
                          </a:solidFill>
                          <a:effectLst/>
                          <a:latin typeface="Century Gothic" panose="020B0502020202020204" pitchFamily="34" charset="0"/>
                        </a:rPr>
                        <a:t>du Système allégé</a:t>
                      </a:r>
                      <a:r>
                        <a:rPr lang="fr-FR" sz="1800" b="0" i="0" u="none" strike="sngStrike" baseline="0" dirty="0" smtClean="0">
                          <a:solidFill>
                            <a:srgbClr val="000000"/>
                          </a:solidFill>
                          <a:effectLst/>
                          <a:latin typeface="Century Gothic" panose="020B0502020202020204" pitchFamily="34" charset="0"/>
                        </a:rPr>
                        <a:t>.</a:t>
                      </a:r>
                      <a:r>
                        <a:rPr lang="fr-FR" sz="1800" b="0" i="0" u="none" strike="sngStrike" baseline="0" dirty="0">
                          <a:solidFill>
                            <a:srgbClr val="000000"/>
                          </a:solidFill>
                          <a:effectLst/>
                          <a:latin typeface="Century Gothic" panose="020B0502020202020204" pitchFamily="34" charset="0"/>
                        </a:rPr>
                        <a:t/>
                      </a:r>
                      <a:br>
                        <a:rPr lang="fr-FR" sz="1800" b="0" i="0" u="none" strike="sngStrike" baseline="0" dirty="0">
                          <a:solidFill>
                            <a:srgbClr val="000000"/>
                          </a:solidFill>
                          <a:effectLst/>
                          <a:latin typeface="Century Gothic" panose="020B0502020202020204" pitchFamily="34" charset="0"/>
                        </a:rPr>
                      </a:br>
                      <a:r>
                        <a:rPr lang="fr-FR" sz="1800" b="0" i="0" u="none" strike="noStrike" dirty="0">
                          <a:solidFill>
                            <a:srgbClr val="000000"/>
                          </a:solidFill>
                          <a:effectLst/>
                          <a:latin typeface="Century Gothic" panose="020B0502020202020204" pitchFamily="34" charset="0"/>
                        </a:rPr>
                        <a:t/>
                      </a:r>
                      <a:br>
                        <a:rPr lang="fr-FR" sz="1800" b="0" i="0" u="none" strike="noStrike" dirty="0">
                          <a:solidFill>
                            <a:srgbClr val="000000"/>
                          </a:solidFill>
                          <a:effectLst/>
                          <a:latin typeface="Century Gothic" panose="020B0502020202020204" pitchFamily="34" charset="0"/>
                        </a:rPr>
                      </a:br>
                      <a:endParaRPr lang="fr-FR" sz="18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4022069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C7A908-85C0-4CF8-9273-7360E02ABF31}"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088091624"/>
              </p:ext>
            </p:extLst>
          </p:nvPr>
        </p:nvGraphicFramePr>
        <p:xfrm>
          <a:off x="1611631" y="171449"/>
          <a:ext cx="10458448" cy="5958988"/>
        </p:xfrm>
        <a:graphic>
          <a:graphicData uri="http://schemas.openxmlformats.org/drawingml/2006/table">
            <a:tbl>
              <a:tblPr>
                <a:tableStyleId>{5C22544A-7EE6-4342-B048-85BDC9FD1C3A}</a:tableStyleId>
              </a:tblPr>
              <a:tblGrid>
                <a:gridCol w="845819"/>
                <a:gridCol w="4617720"/>
                <a:gridCol w="4994909"/>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33 </a:t>
                      </a:r>
                    </a:p>
                    <a:p>
                      <a:pPr algn="ctr" fontAlgn="ctr"/>
                      <a:r>
                        <a:rPr lang="fr-FR" sz="1400" b="0" i="0" u="none" strike="noStrike" dirty="0" smtClean="0">
                          <a:solidFill>
                            <a:srgbClr val="000000"/>
                          </a:solidFill>
                          <a:effectLst/>
                          <a:latin typeface="Century Gothic" panose="020B0502020202020204" pitchFamily="34" charset="0"/>
                        </a:rPr>
                        <a:t>suite &amp; fin</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a:t>
                      </a:r>
                      <a:r>
                        <a:rPr lang="fr-FR" sz="1600" b="0" i="0" u="none" strike="noStrike" dirty="0">
                          <a:solidFill>
                            <a:srgbClr val="C00000"/>
                          </a:solidFill>
                          <a:effectLst/>
                          <a:latin typeface="Century Gothic" panose="020B0502020202020204" pitchFamily="34" charset="0"/>
                        </a:rPr>
                        <a:t>Notes annexes </a:t>
                      </a:r>
                      <a:r>
                        <a:rPr lang="fr-FR" sz="1600" b="0" i="0" u="none" strike="noStrike" dirty="0">
                          <a:solidFill>
                            <a:srgbClr val="000000"/>
                          </a:solidFill>
                          <a:effectLst/>
                          <a:latin typeface="Century Gothic" panose="020B0502020202020204" pitchFamily="34" charset="0"/>
                        </a:rPr>
                        <a:t>comportent tous les éléments de caractère significatif qui ne sont pas </a:t>
                      </a:r>
                      <a:r>
                        <a:rPr lang="fr-FR" sz="1600" b="0" i="0" u="none" strike="noStrike" dirty="0" smtClean="0">
                          <a:solidFill>
                            <a:srgbClr val="000000"/>
                          </a:solidFill>
                          <a:effectLst/>
                          <a:latin typeface="Century Gothic" panose="020B0502020202020204" pitchFamily="34" charset="0"/>
                        </a:rPr>
                        <a:t>mis en </a:t>
                      </a:r>
                      <a:r>
                        <a:rPr lang="fr-FR" sz="1600" b="0" i="0" u="none" strike="noStrike" dirty="0">
                          <a:solidFill>
                            <a:srgbClr val="000000"/>
                          </a:solidFill>
                          <a:effectLst/>
                          <a:latin typeface="Century Gothic" panose="020B0502020202020204" pitchFamily="34" charset="0"/>
                        </a:rPr>
                        <a:t>évidence dans les autres états financiers et sont susceptibles d'influencer le jugement </a:t>
                      </a:r>
                      <a:r>
                        <a:rPr lang="fr-FR" sz="1600" b="0" i="0" u="none" strike="noStrike" dirty="0" smtClean="0">
                          <a:solidFill>
                            <a:srgbClr val="000000"/>
                          </a:solidFill>
                          <a:effectLst/>
                          <a:latin typeface="Century Gothic" panose="020B0502020202020204" pitchFamily="34" charset="0"/>
                        </a:rPr>
                        <a:t>que les </a:t>
                      </a:r>
                      <a:r>
                        <a:rPr lang="fr-FR" sz="1600" b="0" i="0" u="none" strike="noStrike" dirty="0" smtClean="0">
                          <a:solidFill>
                            <a:srgbClr val="C00000"/>
                          </a:solidFill>
                          <a:effectLst/>
                          <a:latin typeface="Century Gothic" panose="020B0502020202020204" pitchFamily="34" charset="0"/>
                        </a:rPr>
                        <a:t>utilisateurs</a:t>
                      </a:r>
                      <a:r>
                        <a:rPr lang="fr-FR" sz="1600" b="0" i="0" u="none" strike="noStrike" dirty="0" smtClean="0">
                          <a:solidFill>
                            <a:srgbClr val="000000"/>
                          </a:solidFill>
                          <a:effectLst/>
                          <a:latin typeface="Century Gothic" panose="020B0502020202020204" pitchFamily="34" charset="0"/>
                        </a:rPr>
                        <a:t> des </a:t>
                      </a:r>
                      <a:r>
                        <a:rPr lang="fr-FR" sz="1600" b="0" i="0" u="none" strike="noStrike" dirty="0">
                          <a:solidFill>
                            <a:srgbClr val="000000"/>
                          </a:solidFill>
                          <a:effectLst/>
                          <a:latin typeface="Century Gothic" panose="020B0502020202020204" pitchFamily="34" charset="0"/>
                        </a:rPr>
                        <a:t>documents peuvent porter sur le patrimoine, la situation financière et </a:t>
                      </a:r>
                      <a:r>
                        <a:rPr lang="fr-FR" sz="1600" b="0" i="0" u="none" strike="noStrike" dirty="0" smtClean="0">
                          <a:solidFill>
                            <a:srgbClr val="000000"/>
                          </a:solidFill>
                          <a:effectLst/>
                          <a:latin typeface="Century Gothic" panose="020B0502020202020204" pitchFamily="34" charset="0"/>
                        </a:rPr>
                        <a:t>le résultat </a:t>
                      </a:r>
                      <a:r>
                        <a:rPr lang="fr-FR" sz="1600" b="0" i="0" u="none" strike="noStrike" dirty="0">
                          <a:solidFill>
                            <a:srgbClr val="000000"/>
                          </a:solidFill>
                          <a:effectLst/>
                          <a:latin typeface="Century Gothic" panose="020B0502020202020204" pitchFamily="34" charset="0"/>
                        </a:rPr>
                        <a:t>de l’entité</a:t>
                      </a:r>
                      <a:r>
                        <a:rPr lang="fr-FR" sz="1600" b="0" i="0" u="none" strike="noStrike" dirty="0" smtClean="0">
                          <a:solidFill>
                            <a:srgbClr val="000000"/>
                          </a:solidFill>
                          <a:effectLst/>
                          <a:latin typeface="Century Gothic" panose="020B0502020202020204" pitchFamily="34" charset="0"/>
                        </a:rPr>
                        <a:t>.</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Il </a:t>
                      </a:r>
                      <a:r>
                        <a:rPr lang="fr-FR" sz="1600" b="0" i="0" u="none" strike="noStrike" dirty="0">
                          <a:solidFill>
                            <a:srgbClr val="000000"/>
                          </a:solidFill>
                          <a:effectLst/>
                          <a:latin typeface="Century Gothic" panose="020B0502020202020204" pitchFamily="34" charset="0"/>
                        </a:rPr>
                        <a:t>en est ainsi notamment pour le montant des engagements donnés et reçus dont le suivi </a:t>
                      </a:r>
                      <a:r>
                        <a:rPr lang="fr-FR" sz="1600" b="0" i="0" u="none" strike="noStrike" dirty="0" smtClean="0">
                          <a:solidFill>
                            <a:srgbClr val="000000"/>
                          </a:solidFill>
                          <a:effectLst/>
                          <a:latin typeface="Century Gothic" panose="020B0502020202020204" pitchFamily="34" charset="0"/>
                        </a:rPr>
                        <a:t>doit être </a:t>
                      </a:r>
                      <a:r>
                        <a:rPr lang="fr-FR" sz="1600" b="0" i="0" u="none" strike="noStrike" dirty="0">
                          <a:solidFill>
                            <a:srgbClr val="000000"/>
                          </a:solidFill>
                          <a:effectLst/>
                          <a:latin typeface="Century Gothic" panose="020B0502020202020204" pitchFamily="34" charset="0"/>
                        </a:rPr>
                        <a:t>assuré par l’entité dans le cadre de son organisation comptable</a:t>
                      </a:r>
                      <a:r>
                        <a:rPr lang="fr-FR" sz="1600" b="0" i="0" u="none" strike="noStrike" dirty="0" smtClean="0">
                          <a:solidFill>
                            <a:srgbClr val="000000"/>
                          </a:solidFill>
                          <a:effectLst/>
                          <a:latin typeface="Century Gothic" panose="020B0502020202020204" pitchFamily="34" charset="0"/>
                        </a:rPr>
                        <a:t>.</a:t>
                      </a:r>
                    </a:p>
                    <a:p>
                      <a:pPr marL="285750" lvl="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Toute </a:t>
                      </a:r>
                      <a:r>
                        <a:rPr lang="fr-FR" sz="1600" b="0" i="0" u="none" strike="noStrike" dirty="0">
                          <a:solidFill>
                            <a:srgbClr val="000000"/>
                          </a:solidFill>
                          <a:effectLst/>
                          <a:latin typeface="Century Gothic" panose="020B0502020202020204" pitchFamily="34" charset="0"/>
                        </a:rPr>
                        <a:t>modification dans la présentation des états financiers annuels ou dans les </a:t>
                      </a:r>
                      <a:r>
                        <a:rPr lang="fr-FR" sz="1600" b="0" i="0" u="none" strike="noStrike" dirty="0" smtClean="0">
                          <a:solidFill>
                            <a:srgbClr val="000000"/>
                          </a:solidFill>
                          <a:effectLst/>
                          <a:latin typeface="Century Gothic" panose="020B0502020202020204" pitchFamily="34" charset="0"/>
                        </a:rPr>
                        <a:t>méthodes d'évaluation </a:t>
                      </a:r>
                      <a:r>
                        <a:rPr lang="fr-FR" sz="1600" b="0" i="0" u="none" strike="noStrike" dirty="0">
                          <a:solidFill>
                            <a:srgbClr val="000000"/>
                          </a:solidFill>
                          <a:effectLst/>
                          <a:latin typeface="Century Gothic" panose="020B0502020202020204" pitchFamily="34" charset="0"/>
                        </a:rPr>
                        <a:t>doit être signalée dans les </a:t>
                      </a:r>
                      <a:r>
                        <a:rPr lang="fr-FR" sz="1600" b="0" i="0" u="none" strike="noStrike" dirty="0">
                          <a:solidFill>
                            <a:srgbClr val="C00000"/>
                          </a:solidFill>
                          <a:effectLst/>
                          <a:latin typeface="Century Gothic" panose="020B0502020202020204" pitchFamily="34" charset="0"/>
                        </a:rPr>
                        <a:t>Notes annexes.</a:t>
                      </a: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L’État </a:t>
                      </a:r>
                      <a:r>
                        <a:rPr lang="fr-FR" sz="1600" b="0" i="0" u="none" strike="noStrike" dirty="0">
                          <a:solidFill>
                            <a:srgbClr val="000000"/>
                          </a:solidFill>
                          <a:effectLst/>
                          <a:latin typeface="Century Gothic" panose="020B0502020202020204" pitchFamily="34" charset="0"/>
                        </a:rPr>
                        <a:t>annexé comporte tous les éléments de</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caractère significatif qui ne sont pas mis en</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évidence dans les autres états financiers et</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sont susceptibles d’influencer le jugement</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que les destinataires des documents peuvent</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porter sur le patrimoine, la situation</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financière et le résultat de l’entreprise</a:t>
                      </a:r>
                      <a:r>
                        <a:rPr lang="fr-FR" sz="1600" b="0" i="0" u="none" strike="noStrike" dirty="0" smtClean="0">
                          <a:solidFill>
                            <a:srgbClr val="000000"/>
                          </a:solidFill>
                          <a:effectLst/>
                          <a:latin typeface="Century Gothic" panose="020B0502020202020204" pitchFamily="34" charset="0"/>
                        </a:rPr>
                        <a:t>.</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Il </a:t>
                      </a:r>
                      <a:r>
                        <a:rPr lang="fr-FR" sz="1600" b="0" i="0" u="none" strike="noStrike" dirty="0">
                          <a:solidFill>
                            <a:srgbClr val="000000"/>
                          </a:solidFill>
                          <a:effectLst/>
                          <a:latin typeface="Century Gothic" panose="020B0502020202020204" pitchFamily="34" charset="0"/>
                        </a:rPr>
                        <a:t>en est ainsi notamment pour le montant</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des engagements donnés et reçus dont le</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suivi doit être assuré par l’entreprise dans </a:t>
                      </a:r>
                      <a:r>
                        <a:rPr lang="fr-FR" sz="1600" b="0" i="0" u="none" strike="noStrike" dirty="0" smtClean="0">
                          <a:solidFill>
                            <a:srgbClr val="000000"/>
                          </a:solidFill>
                          <a:effectLst/>
                          <a:latin typeface="Century Gothic" panose="020B0502020202020204" pitchFamily="34" charset="0"/>
                        </a:rPr>
                        <a:t>le cadre </a:t>
                      </a:r>
                      <a:r>
                        <a:rPr lang="fr-FR" sz="1600" b="0" i="0" u="none" strike="noStrike" dirty="0">
                          <a:solidFill>
                            <a:srgbClr val="000000"/>
                          </a:solidFill>
                          <a:effectLst/>
                          <a:latin typeface="Century Gothic" panose="020B0502020202020204" pitchFamily="34" charset="0"/>
                        </a:rPr>
                        <a:t>de son organisation comptable</a:t>
                      </a:r>
                      <a:r>
                        <a:rPr lang="fr-FR" sz="1600" b="0" i="0" u="none" strike="noStrike" dirty="0" smtClean="0">
                          <a:solidFill>
                            <a:srgbClr val="000000"/>
                          </a:solidFill>
                          <a:effectLst/>
                          <a:latin typeface="Century Gothic" panose="020B0502020202020204" pitchFamily="34" charset="0"/>
                        </a:rPr>
                        <a:t>.</a:t>
                      </a:r>
                    </a:p>
                    <a:p>
                      <a:pPr marL="285750" lvl="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Toute </a:t>
                      </a:r>
                      <a:r>
                        <a:rPr lang="fr-FR" sz="1600" b="0" i="0" u="none" strike="noStrike" dirty="0">
                          <a:solidFill>
                            <a:srgbClr val="000000"/>
                          </a:solidFill>
                          <a:effectLst/>
                          <a:latin typeface="Century Gothic" panose="020B0502020202020204" pitchFamily="34" charset="0"/>
                        </a:rPr>
                        <a:t>modification dans la présentation des</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états financiers annuels ou dans </a:t>
                      </a:r>
                      <a:r>
                        <a:rPr lang="fr-FR" sz="1600" b="0" i="0" u="none" strike="noStrike" dirty="0" smtClean="0">
                          <a:solidFill>
                            <a:srgbClr val="000000"/>
                          </a:solidFill>
                          <a:effectLst/>
                          <a:latin typeface="Century Gothic" panose="020B0502020202020204" pitchFamily="34" charset="0"/>
                        </a:rPr>
                        <a:t>les méthodes </a:t>
                      </a:r>
                      <a:r>
                        <a:rPr lang="fr-FR" sz="1600" b="0" i="0" u="none" strike="noStrike" dirty="0">
                          <a:solidFill>
                            <a:srgbClr val="000000"/>
                          </a:solidFill>
                          <a:effectLst/>
                          <a:latin typeface="Century Gothic" panose="020B0502020202020204" pitchFamily="34" charset="0"/>
                        </a:rPr>
                        <a:t>d’évaluation doit être signalée </a:t>
                      </a:r>
                      <a:r>
                        <a:rPr lang="fr-FR" sz="1600" b="0" i="0" u="none" strike="noStrike" dirty="0" smtClean="0">
                          <a:solidFill>
                            <a:srgbClr val="000000"/>
                          </a:solidFill>
                          <a:effectLst/>
                          <a:latin typeface="Century Gothic" panose="020B0502020202020204" pitchFamily="34" charset="0"/>
                        </a:rPr>
                        <a:t>dans l’Etat </a:t>
                      </a:r>
                      <a:r>
                        <a:rPr lang="fr-FR" sz="1600" b="0" i="0" u="none" strike="noStrike" dirty="0">
                          <a:solidFill>
                            <a:srgbClr val="000000"/>
                          </a:solidFill>
                          <a:effectLst/>
                          <a:latin typeface="Century Gothic" panose="020B0502020202020204" pitchFamily="34" charset="0"/>
                        </a:rPr>
                        <a:t>annexé.</a:t>
                      </a:r>
                    </a:p>
                  </a:txBody>
                  <a:tcPr marL="9525" marR="9525" marT="9525" marB="0" anchor="ctr"/>
                </a:tc>
              </a:tr>
            </a:tbl>
          </a:graphicData>
        </a:graphic>
      </p:graphicFrame>
    </p:spTree>
    <p:extLst>
      <p:ext uri="{BB962C8B-B14F-4D97-AF65-F5344CB8AC3E}">
        <p14:creationId xmlns:p14="http://schemas.microsoft.com/office/powerpoint/2010/main" xmlns="" val="1719953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5F1F8F-F4A3-440C-A752-742080756E73}"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142444024"/>
              </p:ext>
            </p:extLst>
          </p:nvPr>
        </p:nvGraphicFramePr>
        <p:xfrm>
          <a:off x="1611631" y="171449"/>
          <a:ext cx="10458448" cy="5958988"/>
        </p:xfrm>
        <a:graphic>
          <a:graphicData uri="http://schemas.openxmlformats.org/drawingml/2006/table">
            <a:tbl>
              <a:tblPr>
                <a:tableStyleId>{5C22544A-7EE6-4342-B048-85BDC9FD1C3A}</a:tableStyleId>
              </a:tblPr>
              <a:tblGrid>
                <a:gridCol w="845819"/>
                <a:gridCol w="5006340"/>
                <a:gridCol w="4606289"/>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34 </a:t>
                      </a:r>
                    </a:p>
                  </a:txBody>
                  <a:tcPr marL="9525" marR="9525" marT="9525" marB="0" anchor="ctr"/>
                </a:tc>
                <a:tc>
                  <a:txBody>
                    <a:bodyPr/>
                    <a:lstStyle/>
                    <a:p>
                      <a:r>
                        <a:rPr lang="fr-FR" sz="1800" kern="1200" dirty="0" smtClean="0">
                          <a:solidFill>
                            <a:schemeClr val="dk1"/>
                          </a:solidFill>
                          <a:effectLst/>
                          <a:latin typeface="+mn-lt"/>
                          <a:ea typeface="+mn-ea"/>
                          <a:cs typeface="+mn-cs"/>
                        </a:rPr>
                        <a:t>Les états financiers annuels de chaque  entité respectent les dispositions ci-</a:t>
                      </a:r>
                      <a:r>
                        <a:rPr lang="fr-FR" sz="1800" kern="1200" dirty="0" smtClean="0">
                          <a:solidFill>
                            <a:srgbClr val="C00000"/>
                          </a:solidFill>
                          <a:effectLst/>
                          <a:latin typeface="+mn-lt"/>
                          <a:ea typeface="+mn-ea"/>
                          <a:cs typeface="+mn-cs"/>
                        </a:rPr>
                        <a:t>dessous</a:t>
                      </a:r>
                      <a:r>
                        <a:rPr lang="fr-FR" sz="1800" kern="1200" dirty="0" smtClean="0">
                          <a:solidFill>
                            <a:schemeClr val="dk1"/>
                          </a:solidFill>
                          <a:effectLst/>
                          <a:latin typeface="+mn-lt"/>
                          <a:ea typeface="+mn-ea"/>
                          <a:cs typeface="+mn-cs"/>
                        </a:rPr>
                        <a:t>:</a:t>
                      </a:r>
                    </a:p>
                    <a:p>
                      <a:r>
                        <a:rPr lang="fr-FR" sz="18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le bilan d'ouverture d'un exercice doit correspondre au bilan de clôture de l'exercice précédent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toute compensation, non juridiquement fondée, entre postes d'actif et postes de passif dans le Bilan et entre postes de charges et postes de produits dans le Compte de résultat est interdite ;</a:t>
                      </a:r>
                    </a:p>
                    <a:p>
                      <a:pPr marL="285750" indent="-285750">
                        <a:buFont typeface="Arial" panose="020B0604020202020204" pitchFamily="34" charset="0"/>
                        <a:buChar char="•"/>
                      </a:pPr>
                      <a:endParaRPr lang="fr-FR"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la présentation des états financiers est identique d'un exercice à l'autre ;</a:t>
                      </a:r>
                    </a:p>
                    <a:p>
                      <a:r>
                        <a:rPr lang="fr-FR" sz="1800" kern="1200" dirty="0" smtClean="0">
                          <a:solidFill>
                            <a:schemeClr val="dk1"/>
                          </a:solidFill>
                          <a:effectLst/>
                          <a:latin typeface="+mn-lt"/>
                          <a:ea typeface="+mn-ea"/>
                          <a:cs typeface="+mn-cs"/>
                        </a:rPr>
                        <a:t> </a:t>
                      </a:r>
                    </a:p>
                    <a:p>
                      <a:r>
                        <a:rPr lang="fr-FR" sz="1800" kern="1200" dirty="0" smtClean="0">
                          <a:solidFill>
                            <a:schemeClr val="dk1"/>
                          </a:solidFill>
                          <a:effectLst/>
                          <a:latin typeface="+mn-lt"/>
                          <a:ea typeface="+mn-ea"/>
                          <a:cs typeface="+mn-cs"/>
                        </a:rPr>
                        <a:t/>
                      </a:r>
                      <a:br>
                        <a:rPr lang="fr-FR" sz="1800" kern="1200" dirty="0" smtClean="0">
                          <a:solidFill>
                            <a:schemeClr val="dk1"/>
                          </a:solidFill>
                          <a:effectLst/>
                          <a:latin typeface="+mn-lt"/>
                          <a:ea typeface="+mn-ea"/>
                          <a:cs typeface="+mn-cs"/>
                        </a:rPr>
                      </a:br>
                      <a:endParaRPr lang="fr-FR" sz="1600" b="0" i="0" u="none" strike="noStrike" dirty="0">
                        <a:solidFill>
                          <a:srgbClr val="C00000"/>
                        </a:solidFill>
                        <a:effectLst/>
                        <a:latin typeface="Century Gothic" panose="020B0502020202020204" pitchFamily="34" charset="0"/>
                      </a:endParaRPr>
                    </a:p>
                  </a:txBody>
                  <a:tcPr marL="9525" marR="9525" marT="9525" marB="0"/>
                </a:tc>
                <a:tc>
                  <a:txBody>
                    <a:bodyPr/>
                    <a:lstStyle/>
                    <a:p>
                      <a:r>
                        <a:rPr lang="fr-FR" sz="1800" kern="1200" dirty="0" smtClean="0">
                          <a:solidFill>
                            <a:schemeClr val="dk1"/>
                          </a:solidFill>
                          <a:effectLst/>
                          <a:latin typeface="+mn-lt"/>
                          <a:ea typeface="+mn-ea"/>
                          <a:cs typeface="+mn-cs"/>
                        </a:rPr>
                        <a:t>Les états financiers annuels de chaque  entité respectent les dispositions ci-après:</a:t>
                      </a:r>
                    </a:p>
                    <a:p>
                      <a:r>
                        <a:rPr lang="fr-FR" sz="18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le bilan d'ouverture d'un exercice doit correspondre au bilan de clôture de l'exercice précédent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toute compensation, non juridiquement fondée, entre postes d'actif et postes de passif dans le Bilan et entre postes de charges et postes de produits dans le Compte de résultat est interdite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la présentation des états financiers est identique d'un exercice à l'autre ;</a:t>
                      </a:r>
                    </a:p>
                    <a:p>
                      <a:r>
                        <a:rPr lang="fr-FR" sz="1800" kern="1200" dirty="0" smtClean="0">
                          <a:solidFill>
                            <a:schemeClr val="dk1"/>
                          </a:solidFill>
                          <a:effectLst/>
                          <a:latin typeface="+mn-lt"/>
                          <a:ea typeface="+mn-ea"/>
                          <a:cs typeface="+mn-cs"/>
                        </a:rPr>
                        <a:t> </a:t>
                      </a:r>
                    </a:p>
                    <a:p>
                      <a:endParaRPr lang="fr-FR"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a:r>
                      <a:br>
                        <a:rPr lang="fr-FR" sz="1800" kern="1200" dirty="0" smtClean="0">
                          <a:solidFill>
                            <a:schemeClr val="dk1"/>
                          </a:solidFill>
                          <a:effectLst/>
                          <a:latin typeface="+mn-lt"/>
                          <a:ea typeface="+mn-ea"/>
                          <a:cs typeface="+mn-cs"/>
                        </a:rPr>
                      </a:br>
                      <a:endParaRPr lang="fr-FR" sz="1600" b="0" i="0" u="none" strike="noStrike" dirty="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4196028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ADB9A1-28B9-458B-AC84-6526F2D128E6}"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176142462"/>
              </p:ext>
            </p:extLst>
          </p:nvPr>
        </p:nvGraphicFramePr>
        <p:xfrm>
          <a:off x="1611631" y="171449"/>
          <a:ext cx="10458448" cy="5958988"/>
        </p:xfrm>
        <a:graphic>
          <a:graphicData uri="http://schemas.openxmlformats.org/drawingml/2006/table">
            <a:tbl>
              <a:tblPr>
                <a:tableStyleId>{5C22544A-7EE6-4342-B048-85BDC9FD1C3A}</a:tableStyleId>
              </a:tblPr>
              <a:tblGrid>
                <a:gridCol w="845819"/>
                <a:gridCol w="5006340"/>
                <a:gridCol w="4606289"/>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34 </a:t>
                      </a:r>
                    </a:p>
                    <a:p>
                      <a:pPr algn="ctr" fontAlgn="ctr"/>
                      <a:r>
                        <a:rPr lang="fr-FR" sz="1400" b="0" i="0" u="none" strike="noStrike" dirty="0" smtClean="0">
                          <a:solidFill>
                            <a:srgbClr val="000000"/>
                          </a:solidFill>
                          <a:effectLst/>
                          <a:latin typeface="Century Gothic" panose="020B0502020202020204" pitchFamily="34" charset="0"/>
                        </a:rPr>
                        <a:t>(suite &amp; fin)</a:t>
                      </a:r>
                    </a:p>
                  </a:txBody>
                  <a:tcPr marL="9525" marR="9525" marT="9525" marB="0" anchor="ctr"/>
                </a:tc>
                <a:tc>
                  <a:txBody>
                    <a:bodyPr/>
                    <a:lstStyle/>
                    <a:p>
                      <a:r>
                        <a:rPr lang="fr-FR" sz="18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chacun des postes des états financiers comporte l'indication du chiffre relatif au poste correspondant de l'exercice précédent.</a:t>
                      </a:r>
                    </a:p>
                    <a:p>
                      <a:endParaRPr lang="fr-FR" sz="1800" kern="1200" dirty="0" smtClean="0">
                        <a:solidFill>
                          <a:schemeClr val="dk1"/>
                        </a:solidFill>
                        <a:effectLst/>
                        <a:latin typeface="+mn-lt"/>
                        <a:ea typeface="+mn-ea"/>
                        <a:cs typeface="+mn-cs"/>
                      </a:endParaRPr>
                    </a:p>
                    <a:p>
                      <a:r>
                        <a:rPr lang="fr-FR" sz="1800" b="1" kern="1200" dirty="0" smtClean="0">
                          <a:solidFill>
                            <a:schemeClr val="dk1"/>
                          </a:solidFill>
                          <a:effectLst/>
                          <a:latin typeface="+mn-lt"/>
                          <a:ea typeface="+mn-ea"/>
                          <a:cs typeface="+mn-cs"/>
                        </a:rPr>
                        <a:t>Lorsque l'un des postes chiffrés d'un état financier n'est pas comparable à celui de l'exercice précédent, c'est ce dernier qui doit être adapté. L'absence de comparabilité ou l'adaptation des chiffres est signalée dans les Notes annexes.</a:t>
                      </a:r>
                    </a:p>
                    <a:p>
                      <a:r>
                        <a:rPr lang="fr-FR" sz="1800" kern="1200" dirty="0" smtClean="0">
                          <a:solidFill>
                            <a:schemeClr val="dk1"/>
                          </a:solidFill>
                          <a:effectLst/>
                          <a:latin typeface="+mn-lt"/>
                          <a:ea typeface="+mn-ea"/>
                          <a:cs typeface="+mn-cs"/>
                        </a:rPr>
                        <a:t/>
                      </a:r>
                      <a:br>
                        <a:rPr lang="fr-FR" sz="1800" kern="1200" dirty="0" smtClean="0">
                          <a:solidFill>
                            <a:schemeClr val="dk1"/>
                          </a:solidFill>
                          <a:effectLst/>
                          <a:latin typeface="+mn-lt"/>
                          <a:ea typeface="+mn-ea"/>
                          <a:cs typeface="+mn-cs"/>
                        </a:rPr>
                      </a:br>
                      <a:endParaRPr lang="fr-FR" sz="1600" b="0" i="0" u="none" strike="noStrike" dirty="0">
                        <a:solidFill>
                          <a:srgbClr val="C00000"/>
                        </a:solidFill>
                        <a:effectLst/>
                        <a:latin typeface="Century Gothic" panose="020B0502020202020204" pitchFamily="34" charset="0"/>
                      </a:endParaRPr>
                    </a:p>
                  </a:txBody>
                  <a:tcPr marL="9525" marR="9525" marT="9525" marB="0"/>
                </a:tc>
                <a:tc>
                  <a:txBody>
                    <a:bodyPr/>
                    <a:lstStyle/>
                    <a:p>
                      <a:r>
                        <a:rPr lang="fr-FR" sz="18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fr-FR" sz="1800" kern="1200" dirty="0" smtClean="0">
                          <a:solidFill>
                            <a:schemeClr val="dk1"/>
                          </a:solidFill>
                          <a:effectLst/>
                          <a:latin typeface="+mn-lt"/>
                          <a:ea typeface="+mn-ea"/>
                          <a:cs typeface="+mn-cs"/>
                        </a:rPr>
                        <a:t>chacun des postes des états financiers comporte l'indication du chiffre relatif au poste correspondant de l'exercice précédent.</a:t>
                      </a:r>
                    </a:p>
                    <a:p>
                      <a:endParaRPr lang="fr-FR" sz="1800" kern="1200" dirty="0" smtClean="0">
                        <a:solidFill>
                          <a:schemeClr val="dk1"/>
                        </a:solidFill>
                        <a:effectLst/>
                        <a:latin typeface="+mn-lt"/>
                        <a:ea typeface="+mn-ea"/>
                        <a:cs typeface="+mn-cs"/>
                      </a:endParaRPr>
                    </a:p>
                    <a:p>
                      <a:r>
                        <a:rPr lang="fr-FR" sz="1800" b="1" kern="1200" dirty="0" smtClean="0">
                          <a:solidFill>
                            <a:schemeClr val="dk1"/>
                          </a:solidFill>
                          <a:effectLst/>
                          <a:latin typeface="+mn-lt"/>
                          <a:ea typeface="+mn-ea"/>
                          <a:cs typeface="+mn-cs"/>
                        </a:rPr>
                        <a:t>Lorsque l'un des postes chiffrés d'un état financier n'est pas comparable à celui de l'exercice précédent, c'est ce dernier qui doit être adapté. L'absence de comparabilité ou l'adaptation des chiffres est signalée dans les Notes annexes.</a:t>
                      </a:r>
                    </a:p>
                    <a:p>
                      <a:r>
                        <a:rPr lang="fr-FR" sz="1800" kern="1200" dirty="0" smtClean="0">
                          <a:solidFill>
                            <a:schemeClr val="dk1"/>
                          </a:solidFill>
                          <a:effectLst/>
                          <a:latin typeface="+mn-lt"/>
                          <a:ea typeface="+mn-ea"/>
                          <a:cs typeface="+mn-cs"/>
                        </a:rPr>
                        <a:t/>
                      </a:r>
                      <a:br>
                        <a:rPr lang="fr-FR" sz="1800" kern="1200" dirty="0" smtClean="0">
                          <a:solidFill>
                            <a:schemeClr val="dk1"/>
                          </a:solidFill>
                          <a:effectLst/>
                          <a:latin typeface="+mn-lt"/>
                          <a:ea typeface="+mn-ea"/>
                          <a:cs typeface="+mn-cs"/>
                        </a:rPr>
                      </a:br>
                      <a:endParaRPr lang="fr-FR" sz="1600" b="0" i="0" u="none" strike="noStrike" dirty="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0800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EA1A5D-B59E-4950-A21C-8EF44CCD392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127205502"/>
              </p:ext>
            </p:extLst>
          </p:nvPr>
        </p:nvGraphicFramePr>
        <p:xfrm>
          <a:off x="1611631" y="171449"/>
          <a:ext cx="10458448" cy="6383730"/>
        </p:xfrm>
        <a:graphic>
          <a:graphicData uri="http://schemas.openxmlformats.org/drawingml/2006/table">
            <a:tbl>
              <a:tblPr>
                <a:tableStyleId>{5C22544A-7EE6-4342-B048-85BDC9FD1C3A}</a:tableStyleId>
              </a:tblPr>
              <a:tblGrid>
                <a:gridCol w="845819"/>
                <a:gridCol w="5510893"/>
                <a:gridCol w="4101736"/>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384941">
                <a:tc>
                  <a:txBody>
                    <a:bodyPr/>
                    <a:lstStyle/>
                    <a:p>
                      <a:pPr algn="ctr" fontAlgn="ctr"/>
                      <a:r>
                        <a:rPr lang="fr-FR" sz="1600" b="0" i="0" u="none" strike="noStrike" dirty="0">
                          <a:solidFill>
                            <a:srgbClr val="000000"/>
                          </a:solidFill>
                          <a:effectLst/>
                          <a:latin typeface="Century Gothic" panose="020B0502020202020204" pitchFamily="34" charset="0"/>
                        </a:rPr>
                        <a:t>35</a:t>
                      </a:r>
                    </a:p>
                  </a:txBody>
                  <a:tcPr marL="9525" marR="9525" marT="9525" marB="0" anchor="ctr"/>
                </a:tc>
                <a:tc>
                  <a:txBody>
                    <a:bodyPr/>
                    <a:lstStyle/>
                    <a:p>
                      <a:pPr marL="285750" lvl="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La méthode d'évaluation des éléments inscrits en comptabilité est fondée sur les conventions du coût historique, de prudence et l’hypothèse de base de continuité d’exploitation. </a:t>
                      </a:r>
                    </a:p>
                    <a:p>
                      <a:pPr marL="285750" lvl="0" indent="-285750">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Cependant</a:t>
                      </a:r>
                      <a:r>
                        <a:rPr lang="fr-FR" sz="1600" b="0" i="0" u="none" strike="noStrike" dirty="0">
                          <a:solidFill>
                            <a:srgbClr val="000000"/>
                          </a:solidFill>
                          <a:effectLst/>
                          <a:latin typeface="Century Gothic" panose="020B0502020202020204" pitchFamily="34" charset="0"/>
                        </a:rPr>
                        <a:t>, </a:t>
                      </a:r>
                      <a:r>
                        <a:rPr lang="fr-FR" sz="1600" b="0" i="0" u="none" strike="noStrike" dirty="0" smtClean="0">
                          <a:solidFill>
                            <a:srgbClr val="000000"/>
                          </a:solidFill>
                          <a:effectLst/>
                          <a:latin typeface="Century Gothic" panose="020B0502020202020204" pitchFamily="34" charset="0"/>
                        </a:rPr>
                        <a:t>l’entité peut procéder</a:t>
                      </a:r>
                      <a:r>
                        <a:rPr lang="fr-FR" sz="1600" b="0" i="0" u="none" strike="noStrike" baseline="0" dirty="0" smtClean="0">
                          <a:solidFill>
                            <a:srgbClr val="000000"/>
                          </a:solidFill>
                          <a:effectLst/>
                          <a:latin typeface="Century Gothic" panose="020B0502020202020204" pitchFamily="34" charset="0"/>
                        </a:rPr>
                        <a:t> </a:t>
                      </a:r>
                      <a:r>
                        <a:rPr lang="fr-FR" sz="1600" b="0" i="0" u="none" strike="noStrike" dirty="0" smtClean="0">
                          <a:solidFill>
                            <a:srgbClr val="000000"/>
                          </a:solidFill>
                          <a:effectLst/>
                          <a:latin typeface="Century Gothic" panose="020B0502020202020204" pitchFamily="34" charset="0"/>
                        </a:rPr>
                        <a:t>à </a:t>
                      </a:r>
                      <a:r>
                        <a:rPr lang="fr-FR" sz="1600" b="0" i="0" u="none" strike="noStrike" dirty="0">
                          <a:solidFill>
                            <a:srgbClr val="000000"/>
                          </a:solidFill>
                          <a:effectLst/>
                          <a:latin typeface="Century Gothic" panose="020B0502020202020204" pitchFamily="34" charset="0"/>
                        </a:rPr>
                        <a:t>la réévaluation des </a:t>
                      </a:r>
                      <a:r>
                        <a:rPr lang="fr-FR" sz="1600" b="0" i="0" u="none" strike="noStrike" dirty="0" smtClean="0">
                          <a:solidFill>
                            <a:srgbClr val="000000"/>
                          </a:solidFill>
                          <a:effectLst/>
                          <a:latin typeface="Century Gothic" panose="020B0502020202020204" pitchFamily="34" charset="0"/>
                        </a:rPr>
                        <a:t>éléments dans </a:t>
                      </a:r>
                      <a:r>
                        <a:rPr lang="fr-FR" sz="1600" b="0" i="0" u="none" strike="noStrike" dirty="0">
                          <a:solidFill>
                            <a:srgbClr val="000000"/>
                          </a:solidFill>
                          <a:effectLst/>
                          <a:latin typeface="Century Gothic" panose="020B0502020202020204" pitchFamily="34" charset="0"/>
                        </a:rPr>
                        <a:t>le respect des dispositions des articles 62 à 65 </a:t>
                      </a:r>
                      <a:r>
                        <a:rPr lang="fr-FR" sz="1600" b="0" i="0" u="none" strike="noStrike" dirty="0" smtClean="0">
                          <a:solidFill>
                            <a:srgbClr val="C00000"/>
                          </a:solidFill>
                          <a:effectLst/>
                          <a:latin typeface="Century Gothic" panose="020B0502020202020204" pitchFamily="34" charset="0"/>
                        </a:rPr>
                        <a:t>ci-dessous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La </a:t>
                      </a:r>
                      <a:r>
                        <a:rPr lang="fr-FR" sz="1600" b="0" i="0" u="none" strike="noStrike" dirty="0">
                          <a:solidFill>
                            <a:srgbClr val="C00000"/>
                          </a:solidFill>
                          <a:effectLst/>
                          <a:latin typeface="Century Gothic" panose="020B0502020202020204" pitchFamily="34" charset="0"/>
                        </a:rPr>
                        <a:t>décision de réévaluation </a:t>
                      </a:r>
                      <a:r>
                        <a:rPr lang="fr-FR" sz="1600" b="0" i="0" u="none" strike="noStrike" dirty="0" smtClean="0">
                          <a:solidFill>
                            <a:srgbClr val="C00000"/>
                          </a:solidFill>
                          <a:effectLst/>
                          <a:latin typeface="Century Gothic" panose="020B0502020202020204" pitchFamily="34" charset="0"/>
                        </a:rPr>
                        <a:t>est prise </a:t>
                      </a:r>
                      <a:r>
                        <a:rPr lang="fr-FR" sz="1600" b="0" i="0" u="none" strike="noStrike" dirty="0">
                          <a:solidFill>
                            <a:srgbClr val="C00000"/>
                          </a:solidFill>
                          <a:effectLst/>
                          <a:latin typeface="Century Gothic" panose="020B0502020202020204" pitchFamily="34" charset="0"/>
                        </a:rPr>
                        <a:t>par les organes de gestion de l’entité </a:t>
                      </a:r>
                      <a:r>
                        <a:rPr lang="fr-FR" sz="1600" b="0" i="0" u="none" strike="noStrike" dirty="0">
                          <a:solidFill>
                            <a:srgbClr val="000000"/>
                          </a:solidFill>
                          <a:effectLst/>
                          <a:latin typeface="Century Gothic" panose="020B0502020202020204" pitchFamily="34" charset="0"/>
                        </a:rPr>
                        <a:t>qui </a:t>
                      </a:r>
                      <a:r>
                        <a:rPr lang="fr-FR" sz="1600" b="0" i="0" u="none" strike="noStrike" dirty="0" smtClean="0">
                          <a:solidFill>
                            <a:srgbClr val="000000"/>
                          </a:solidFill>
                          <a:effectLst/>
                          <a:latin typeface="Century Gothic" panose="020B0502020202020204" pitchFamily="34" charset="0"/>
                        </a:rPr>
                        <a:t>indiquent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la méthode utilisée</a:t>
                      </a:r>
                      <a:r>
                        <a:rPr lang="fr-FR" sz="1600" b="0" i="0" u="none" strike="noStrike" dirty="0" smtClean="0">
                          <a:solidFill>
                            <a:srgbClr val="000000"/>
                          </a:solidFill>
                          <a:effectLst/>
                          <a:latin typeface="Century Gothic" panose="020B0502020202020204" pitchFamily="34" charset="0"/>
                        </a:rPr>
                        <a:t>,</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la liste des postes des états financiers concernés et </a:t>
                      </a:r>
                      <a:endParaRPr lang="fr-FR" sz="1600" b="0" i="0" u="none" strike="noStrike" dirty="0" smtClean="0">
                        <a:solidFill>
                          <a:srgbClr val="000000"/>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les montants correspondants,</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le traitement fiscal de l’écart de réévaluation</a:t>
                      </a:r>
                      <a:r>
                        <a:rPr lang="fr-FR" sz="1600" b="0" i="0" u="none" strike="noStrike" dirty="0" smtClean="0">
                          <a:solidFill>
                            <a:srgbClr val="000000"/>
                          </a:solidFill>
                          <a:effectLst/>
                          <a:latin typeface="Century Gothic" panose="020B0502020202020204" pitchFamily="34" charset="0"/>
                        </a:rPr>
                        <a:t>.</a:t>
                      </a:r>
                    </a:p>
                    <a:p>
                      <a:pPr marL="457200" lvl="1" indent="0" algn="l" fontAlgn="b">
                        <a:buFont typeface="Courier New" panose="02070309020205020404" pitchFamily="49" charset="0"/>
                        <a:buNone/>
                      </a:pPr>
                      <a:endParaRPr lang="fr-FR" sz="1600" b="0" i="0" u="none" strike="noStrike" dirty="0" smtClean="0">
                        <a:solidFill>
                          <a:srgbClr val="000000"/>
                        </a:solidFill>
                        <a:effectLst/>
                        <a:latin typeface="Century Gothic" panose="020B0502020202020204" pitchFamily="34" charset="0"/>
                      </a:endParaRPr>
                    </a:p>
                    <a:p>
                      <a:pPr marL="457200" lvl="1" indent="0" algn="l" fontAlgn="b">
                        <a:buFont typeface="Courier New" panose="02070309020205020404" pitchFamily="49" charset="0"/>
                        <a:buNone/>
                      </a:pPr>
                      <a:r>
                        <a:rPr lang="fr-FR" sz="1600" b="0" i="0" u="none" strike="noStrike" dirty="0" smtClean="0">
                          <a:solidFill>
                            <a:srgbClr val="000000"/>
                          </a:solidFill>
                          <a:effectLst/>
                          <a:latin typeface="Century Gothic" panose="020B0502020202020204" pitchFamily="34" charset="0"/>
                        </a:rPr>
                        <a:t>Les autorités de chaque Etat partie</a:t>
                      </a:r>
                      <a:r>
                        <a:rPr lang="fr-FR" sz="1600" b="0" i="0" u="none" strike="noStrike" baseline="0" dirty="0" smtClean="0">
                          <a:solidFill>
                            <a:srgbClr val="000000"/>
                          </a:solidFill>
                          <a:effectLst/>
                          <a:latin typeface="Century Gothic" panose="020B0502020202020204" pitchFamily="34" charset="0"/>
                        </a:rPr>
                        <a:t> peuvent instaurer un dispositif de réévaluation des éléments de l’actif des entités. Cette réévaluation dite « légale » n’a pas l’obligation de respecter les dispositions des articles 62 à 65 ci-après.</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La méthode d’évaluation des éléments inscrits en comptabilité est fondée sur la convention du coût historique et sur </a:t>
                      </a:r>
                      <a:r>
                        <a:rPr lang="fr-FR" sz="1600" b="1" i="0" u="none" strike="sngStrike" kern="1200" baseline="0" dirty="0" smtClean="0">
                          <a:solidFill>
                            <a:schemeClr val="dk1"/>
                          </a:solidFill>
                          <a:latin typeface="+mn-lt"/>
                          <a:ea typeface="+mn-ea"/>
                          <a:cs typeface="+mn-cs"/>
                        </a:rPr>
                        <a:t>l’application des principes généraux </a:t>
                      </a:r>
                      <a:r>
                        <a:rPr lang="fr-FR" sz="1600" b="0" i="0" u="none" strike="noStrike" kern="1200" baseline="0" dirty="0" smtClean="0">
                          <a:solidFill>
                            <a:schemeClr val="dk1"/>
                          </a:solidFill>
                          <a:latin typeface="+mn-lt"/>
                          <a:ea typeface="+mn-ea"/>
                          <a:cs typeface="+mn-cs"/>
                        </a:rPr>
                        <a:t>de prudence et de continuité de l’exploitation.</a:t>
                      </a:r>
                    </a:p>
                    <a:p>
                      <a:pPr marL="0" indent="0">
                        <a:buFont typeface="Arial" panose="020B0604020202020204" pitchFamily="34" charset="0"/>
                        <a:buNone/>
                      </a:pPr>
                      <a:r>
                        <a:rPr lang="fr-FR" sz="1600" b="0" i="0" u="none" strike="noStrike" kern="1200" baseline="0" dirty="0" smtClean="0">
                          <a:solidFill>
                            <a:schemeClr val="dk1"/>
                          </a:solidFill>
                          <a:latin typeface="+mn-lt"/>
                          <a:ea typeface="+mn-ea"/>
                          <a:cs typeface="+mn-cs"/>
                        </a:rPr>
                        <a:t> </a:t>
                      </a:r>
                    </a:p>
                    <a:p>
                      <a:pPr marL="285750" indent="-285750">
                        <a:buFont typeface="Arial" panose="020B0604020202020204" pitchFamily="34" charset="0"/>
                        <a:buChar char="•"/>
                      </a:pPr>
                      <a:endParaRPr lang="fr-FR"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Cependant, il peut être procédé à la réévaluation des éléments dans des conditions fixées par les autorités compétentes, et dans le respect des dispositions des articles 62 à 65 ci-après.</a:t>
                      </a:r>
                      <a:endParaRPr lang="fr-FR" sz="1600" b="0" i="0" u="none" strike="noStrike" dirty="0">
                        <a:solidFill>
                          <a:srgbClr val="0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660746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8F725C-8BA6-4FE6-9AB9-8EB9132D0110}"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045772684"/>
              </p:ext>
            </p:extLst>
          </p:nvPr>
        </p:nvGraphicFramePr>
        <p:xfrm>
          <a:off x="1611631" y="171449"/>
          <a:ext cx="10458448" cy="6383730"/>
        </p:xfrm>
        <a:graphic>
          <a:graphicData uri="http://schemas.openxmlformats.org/drawingml/2006/table">
            <a:tbl>
              <a:tblPr>
                <a:tableStyleId>{5C22544A-7EE6-4342-B048-85BDC9FD1C3A}</a:tableStyleId>
              </a:tblPr>
              <a:tblGrid>
                <a:gridCol w="845819"/>
                <a:gridCol w="5510893"/>
                <a:gridCol w="4101736"/>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5384941">
                <a:tc>
                  <a:txBody>
                    <a:bodyPr/>
                    <a:lstStyle/>
                    <a:p>
                      <a:pPr algn="ctr" fontAlgn="ctr"/>
                      <a:r>
                        <a:rPr lang="fr-FR" sz="1600" b="0" i="0" u="none" strike="noStrike" dirty="0" smtClean="0">
                          <a:solidFill>
                            <a:srgbClr val="000000"/>
                          </a:solidFill>
                          <a:effectLst/>
                          <a:latin typeface="Century Gothic" panose="020B0502020202020204" pitchFamily="34" charset="0"/>
                        </a:rPr>
                        <a:t>36</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r>
                        <a:rPr lang="fr-FR" sz="1600" kern="1200" dirty="0" smtClean="0">
                          <a:solidFill>
                            <a:schemeClr val="dk1"/>
                          </a:solidFill>
                          <a:effectLst/>
                          <a:latin typeface="+mn-lt"/>
                          <a:ea typeface="+mn-ea"/>
                          <a:cs typeface="+mn-cs"/>
                        </a:rPr>
                        <a:t>Le coût historique des biens inscrits à l'actif du bilan est constitué par :</a:t>
                      </a:r>
                    </a:p>
                    <a:p>
                      <a:r>
                        <a:rPr lang="fr-FR" sz="16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fr-FR" sz="1600" kern="1200" dirty="0" smtClean="0">
                          <a:solidFill>
                            <a:schemeClr val="dk1"/>
                          </a:solidFill>
                          <a:effectLst/>
                          <a:latin typeface="+mn-lt"/>
                          <a:ea typeface="+mn-ea"/>
                          <a:cs typeface="+mn-cs"/>
                        </a:rPr>
                        <a:t>le coût réel d'acquisition pour ceux achetés à des tiers, la valeur d'apport pour ceux apportés par les </a:t>
                      </a:r>
                      <a:r>
                        <a:rPr lang="fr-FR" sz="1600" kern="1200" dirty="0" smtClean="0">
                          <a:solidFill>
                            <a:srgbClr val="C00000"/>
                          </a:solidFill>
                          <a:effectLst/>
                          <a:latin typeface="+mn-lt"/>
                          <a:ea typeface="+mn-ea"/>
                          <a:cs typeface="+mn-cs"/>
                        </a:rPr>
                        <a:t>actionnaires</a:t>
                      </a:r>
                      <a:r>
                        <a:rPr lang="fr-FR" sz="1600" kern="1200" dirty="0" smtClean="0">
                          <a:solidFill>
                            <a:schemeClr val="dk1"/>
                          </a:solidFill>
                          <a:effectLst/>
                          <a:latin typeface="+mn-lt"/>
                          <a:ea typeface="+mn-ea"/>
                          <a:cs typeface="+mn-cs"/>
                        </a:rPr>
                        <a:t>,</a:t>
                      </a:r>
                      <a:r>
                        <a:rPr lang="fr-FR" sz="1600" kern="1200" baseline="0" dirty="0" smtClean="0">
                          <a:solidFill>
                            <a:schemeClr val="dk1"/>
                          </a:solidFill>
                          <a:effectLst/>
                          <a:latin typeface="+mn-lt"/>
                          <a:ea typeface="+mn-ea"/>
                          <a:cs typeface="+mn-cs"/>
                        </a:rPr>
                        <a:t> les associés ou </a:t>
                      </a:r>
                      <a:r>
                        <a:rPr lang="fr-FR" sz="1600" kern="1200" baseline="0" dirty="0" smtClean="0">
                          <a:solidFill>
                            <a:srgbClr val="C00000"/>
                          </a:solidFill>
                          <a:effectLst/>
                          <a:latin typeface="+mn-lt"/>
                          <a:ea typeface="+mn-ea"/>
                          <a:cs typeface="+mn-cs"/>
                        </a:rPr>
                        <a:t>les membres</a:t>
                      </a:r>
                      <a:r>
                        <a:rPr lang="fr-FR" sz="1600" kern="1200" baseline="0" dirty="0" smtClean="0">
                          <a:solidFill>
                            <a:schemeClr val="dk1"/>
                          </a:solidFill>
                          <a:effectLst/>
                          <a:latin typeface="+mn-lt"/>
                          <a:ea typeface="+mn-ea"/>
                          <a:cs typeface="+mn-cs"/>
                        </a:rPr>
                        <a:t>, </a:t>
                      </a:r>
                      <a:r>
                        <a:rPr lang="fr-FR" sz="1600" kern="1200" dirty="0" smtClean="0">
                          <a:solidFill>
                            <a:schemeClr val="dk1"/>
                          </a:solidFill>
                          <a:effectLst/>
                          <a:latin typeface="+mn-lt"/>
                          <a:ea typeface="+mn-ea"/>
                          <a:cs typeface="+mn-cs"/>
                        </a:rPr>
                        <a:t> la valeur actuelle pour ceux acquis à titre gratuit ou, en cas d'échange, par la valeur de celui des deux éléments dont l'estimation est la plus sûre ;</a:t>
                      </a:r>
                    </a:p>
                    <a:p>
                      <a:endParaRPr lang="fr-FR" sz="1600" kern="1200" dirty="0" smtClean="0">
                        <a:solidFill>
                          <a:schemeClr val="dk1"/>
                        </a:solidFill>
                        <a:effectLst/>
                        <a:latin typeface="+mn-lt"/>
                        <a:ea typeface="+mn-ea"/>
                        <a:cs typeface="+mn-cs"/>
                      </a:endParaRPr>
                    </a:p>
                    <a:p>
                      <a:endParaRPr lang="fr-FR" sz="1600" kern="1200" dirty="0" smtClean="0">
                        <a:solidFill>
                          <a:schemeClr val="dk1"/>
                        </a:solidFill>
                        <a:effectLst/>
                        <a:latin typeface="+mn-lt"/>
                        <a:ea typeface="+mn-ea"/>
                        <a:cs typeface="+mn-cs"/>
                      </a:endParaRPr>
                    </a:p>
                    <a:p>
                      <a:endParaRPr lang="fr-FR"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fr-FR" sz="1600" kern="1200" dirty="0" smtClean="0">
                          <a:solidFill>
                            <a:schemeClr val="dk1"/>
                          </a:solidFill>
                          <a:effectLst/>
                          <a:latin typeface="+mn-lt"/>
                          <a:ea typeface="+mn-ea"/>
                          <a:cs typeface="+mn-cs"/>
                        </a:rPr>
                        <a:t>le coût réel de production pour ceux produits par l’entité pour elle-même.</a:t>
                      </a:r>
                    </a:p>
                    <a:p>
                      <a:r>
                        <a:rPr lang="fr-FR" sz="1600" kern="1200" dirty="0" smtClean="0">
                          <a:solidFill>
                            <a:schemeClr val="dk1"/>
                          </a:solidFill>
                          <a:effectLst/>
                          <a:latin typeface="+mn-lt"/>
                          <a:ea typeface="+mn-ea"/>
                          <a:cs typeface="+mn-cs"/>
                        </a:rPr>
                        <a:t> </a:t>
                      </a:r>
                    </a:p>
                    <a:p>
                      <a:endParaRPr lang="fr-FR" sz="1600" kern="1200" dirty="0" smtClean="0">
                        <a:solidFill>
                          <a:schemeClr val="dk1"/>
                        </a:solidFill>
                        <a:effectLst/>
                        <a:latin typeface="+mn-lt"/>
                        <a:ea typeface="+mn-ea"/>
                        <a:cs typeface="+mn-cs"/>
                      </a:endParaRPr>
                    </a:p>
                    <a:p>
                      <a:endParaRPr lang="fr-FR" sz="1600" kern="1200" dirty="0" smtClean="0">
                        <a:solidFill>
                          <a:schemeClr val="dk1"/>
                        </a:solidFill>
                        <a:effectLst/>
                        <a:latin typeface="+mn-lt"/>
                        <a:ea typeface="+mn-ea"/>
                        <a:cs typeface="+mn-cs"/>
                      </a:endParaRPr>
                    </a:p>
                    <a:p>
                      <a:r>
                        <a:rPr lang="fr-FR" sz="1600" b="1" kern="1200" dirty="0" smtClean="0">
                          <a:solidFill>
                            <a:schemeClr val="dk1"/>
                          </a:solidFill>
                          <a:effectLst/>
                          <a:latin typeface="+mn-lt"/>
                          <a:ea typeface="+mn-ea"/>
                          <a:cs typeface="+mn-cs"/>
                        </a:rPr>
                        <a:t>La subvention obtenue, le cas échéant, pour l'acquisition ou la production d'un bien n'a pas d'influence sur le calcul du coût du bien acquis ou produit.</a:t>
                      </a:r>
                      <a:endParaRPr lang="fr-FR" sz="1600" b="1" kern="1200" dirty="0">
                        <a:solidFill>
                          <a:schemeClr val="dk1"/>
                        </a:solidFill>
                        <a:effectLst/>
                        <a:latin typeface="+mn-lt"/>
                        <a:ea typeface="+mn-ea"/>
                        <a:cs typeface="+mn-cs"/>
                      </a:endParaRPr>
                    </a:p>
                  </a:txBody>
                  <a:tcPr marL="9525" marR="9525" marT="9525" marB="0"/>
                </a:tc>
                <a:tc>
                  <a:txBody>
                    <a:bodyPr/>
                    <a:lstStyle/>
                    <a:p>
                      <a:r>
                        <a:rPr lang="fr-FR" sz="1600" kern="1200" dirty="0" smtClean="0">
                          <a:solidFill>
                            <a:schemeClr val="dk1"/>
                          </a:solidFill>
                          <a:effectLst/>
                          <a:latin typeface="+mn-lt"/>
                          <a:ea typeface="+mn-ea"/>
                          <a:cs typeface="+mn-cs"/>
                        </a:rPr>
                        <a:t>Le coût historique des biens inscrits à l'actif du bilan est constitué par :</a:t>
                      </a:r>
                    </a:p>
                    <a:p>
                      <a:r>
                        <a:rPr lang="fr-FR" sz="16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fr-FR" sz="1600" kern="1200" dirty="0" smtClean="0">
                          <a:solidFill>
                            <a:schemeClr val="dk1"/>
                          </a:solidFill>
                          <a:effectLst/>
                          <a:latin typeface="+mn-lt"/>
                          <a:ea typeface="+mn-ea"/>
                          <a:cs typeface="+mn-cs"/>
                        </a:rPr>
                        <a:t>le coût réel d'acquisition pour ceux achetés à des tiers, la valeur d'apport pour ceux apportés par l'Etat ou les associés, la valeur actuelle pour ceux acquis à titre gratuit ou, en cas d'échange, par la valeur de celui des deux éléments dont l'estimation est la plus sûre ;</a:t>
                      </a:r>
                    </a:p>
                    <a:p>
                      <a:pPr marL="285750" indent="-285750">
                        <a:buFont typeface="Arial" panose="020B0604020202020204" pitchFamily="34" charset="0"/>
                        <a:buChar char="•"/>
                      </a:pPr>
                      <a:endParaRPr lang="fr-FR"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fr-FR" sz="1600" kern="1200" dirty="0" smtClean="0">
                          <a:solidFill>
                            <a:schemeClr val="dk1"/>
                          </a:solidFill>
                          <a:effectLst/>
                          <a:latin typeface="+mn-lt"/>
                          <a:ea typeface="+mn-ea"/>
                          <a:cs typeface="+mn-cs"/>
                        </a:rPr>
                        <a:t>le coût réel de production pour ceux produits par l’entité pour elle-même.</a:t>
                      </a:r>
                    </a:p>
                    <a:p>
                      <a:r>
                        <a:rPr lang="fr-FR" sz="1600" kern="1200" dirty="0" smtClean="0">
                          <a:solidFill>
                            <a:schemeClr val="dk1"/>
                          </a:solidFill>
                          <a:effectLst/>
                          <a:latin typeface="+mn-lt"/>
                          <a:ea typeface="+mn-ea"/>
                          <a:cs typeface="+mn-cs"/>
                        </a:rPr>
                        <a:t> </a:t>
                      </a:r>
                    </a:p>
                    <a:p>
                      <a:endParaRPr lang="fr-FR" sz="1600" kern="1200" dirty="0" smtClean="0">
                        <a:solidFill>
                          <a:schemeClr val="dk1"/>
                        </a:solidFill>
                        <a:effectLst/>
                        <a:latin typeface="+mn-lt"/>
                        <a:ea typeface="+mn-ea"/>
                        <a:cs typeface="+mn-cs"/>
                      </a:endParaRPr>
                    </a:p>
                    <a:p>
                      <a:endParaRPr lang="fr-FR" sz="1600" kern="1200" dirty="0" smtClean="0">
                        <a:solidFill>
                          <a:schemeClr val="dk1"/>
                        </a:solidFill>
                        <a:effectLst/>
                        <a:latin typeface="+mn-lt"/>
                        <a:ea typeface="+mn-ea"/>
                        <a:cs typeface="+mn-cs"/>
                      </a:endParaRPr>
                    </a:p>
                    <a:p>
                      <a:r>
                        <a:rPr lang="fr-FR" sz="1600" b="1" kern="1200" dirty="0" smtClean="0">
                          <a:solidFill>
                            <a:schemeClr val="dk1"/>
                          </a:solidFill>
                          <a:effectLst/>
                          <a:latin typeface="+mn-lt"/>
                          <a:ea typeface="+mn-ea"/>
                          <a:cs typeface="+mn-cs"/>
                        </a:rPr>
                        <a:t>La subvention obtenue, le cas échéant, pour l'acquisition ou la production d'un bien n'a pas d'influence sur le calcul du coût du bien acquis ou produit.</a:t>
                      </a:r>
                      <a:endParaRPr lang="fr-FR" sz="1600" b="1" kern="1200" dirty="0">
                        <a:solidFill>
                          <a:schemeClr val="dk1"/>
                        </a:solidFill>
                        <a:effectLst/>
                        <a:latin typeface="+mn-lt"/>
                        <a:ea typeface="+mn-ea"/>
                        <a:cs typeface="+mn-cs"/>
                      </a:endParaRPr>
                    </a:p>
                  </a:txBody>
                  <a:tcPr marL="9525" marR="9525" marT="9525" marB="0"/>
                </a:tc>
              </a:tr>
            </a:tbl>
          </a:graphicData>
        </a:graphic>
      </p:graphicFrame>
    </p:spTree>
    <p:extLst>
      <p:ext uri="{BB962C8B-B14F-4D97-AF65-F5344CB8AC3E}">
        <p14:creationId xmlns:p14="http://schemas.microsoft.com/office/powerpoint/2010/main" xmlns="" val="3246541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040A1F-A82C-44D1-BFF6-6F5CDDB7E7F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182425304"/>
              </p:ext>
            </p:extLst>
          </p:nvPr>
        </p:nvGraphicFramePr>
        <p:xfrm>
          <a:off x="1611631" y="171449"/>
          <a:ext cx="10458448" cy="6128954"/>
        </p:xfrm>
        <a:graphic>
          <a:graphicData uri="http://schemas.openxmlformats.org/drawingml/2006/table">
            <a:tbl>
              <a:tblPr>
                <a:tableStyleId>{5C22544A-7EE6-4342-B048-85BDC9FD1C3A}</a:tableStyleId>
              </a:tblPr>
              <a:tblGrid>
                <a:gridCol w="845819"/>
                <a:gridCol w="6263640"/>
                <a:gridCol w="3348989"/>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600" b="0" i="0" u="none" strike="noStrike" dirty="0">
                          <a:solidFill>
                            <a:srgbClr val="000000"/>
                          </a:solidFill>
                          <a:effectLst/>
                          <a:latin typeface="Century Gothic" panose="020B0502020202020204" pitchFamily="34" charset="0"/>
                        </a:rPr>
                        <a:t>37</a:t>
                      </a:r>
                    </a:p>
                  </a:txBody>
                  <a:tcPr marL="9525" marR="9525" marT="9525" marB="0" anchor="ctr"/>
                </a:tc>
                <a:tc>
                  <a:txBody>
                    <a:bodyPr/>
                    <a:lstStyle/>
                    <a:p>
                      <a:pPr marL="0" indent="0" algn="l" fontAlgn="b">
                        <a:buFont typeface="Arial" panose="020B0604020202020204" pitchFamily="34" charset="0"/>
                        <a:buNone/>
                      </a:pPr>
                      <a:r>
                        <a:rPr lang="fr-FR" sz="1600" b="0" i="0" u="none" strike="noStrike" dirty="0">
                          <a:solidFill>
                            <a:srgbClr val="000000"/>
                          </a:solidFill>
                          <a:effectLst/>
                          <a:latin typeface="Century Gothic" panose="020B0502020202020204" pitchFamily="34" charset="0"/>
                        </a:rPr>
                        <a:t>Le coût réel d'acquisition </a:t>
                      </a:r>
                      <a:r>
                        <a:rPr lang="fr-FR" sz="1600" b="0" i="0" u="none" strike="noStrike" dirty="0" smtClean="0">
                          <a:solidFill>
                            <a:srgbClr val="000000"/>
                          </a:solidFill>
                          <a:effectLst/>
                          <a:latin typeface="Century Gothic" panose="020B0502020202020204" pitchFamily="34" charset="0"/>
                        </a:rPr>
                        <a:t>d'une immobilisation </a:t>
                      </a:r>
                      <a:r>
                        <a:rPr lang="fr-FR" sz="1600" b="0" i="0" u="none" strike="noStrike" dirty="0">
                          <a:solidFill>
                            <a:srgbClr val="000000"/>
                          </a:solidFill>
                          <a:effectLst/>
                          <a:latin typeface="Century Gothic" panose="020B0502020202020204" pitchFamily="34" charset="0"/>
                        </a:rPr>
                        <a:t>est formé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du </a:t>
                      </a:r>
                      <a:r>
                        <a:rPr lang="fr-FR" sz="1600" b="0" i="0" u="none" strike="noStrike" dirty="0">
                          <a:solidFill>
                            <a:srgbClr val="000000"/>
                          </a:solidFill>
                          <a:effectLst/>
                          <a:latin typeface="Century Gothic" panose="020B0502020202020204" pitchFamily="34" charset="0"/>
                        </a:rPr>
                        <a:t>prix d'achat définitif </a:t>
                      </a:r>
                      <a:r>
                        <a:rPr lang="fr-FR" sz="1600" b="0" i="0" u="none" strike="noStrike" dirty="0">
                          <a:solidFill>
                            <a:srgbClr val="C00000"/>
                          </a:solidFill>
                          <a:effectLst/>
                          <a:latin typeface="Century Gothic" panose="020B0502020202020204" pitchFamily="34" charset="0"/>
                        </a:rPr>
                        <a:t>net de remises et de rabais commerciaux, </a:t>
                      </a:r>
                      <a:r>
                        <a:rPr lang="fr-FR" sz="1600" b="1" i="0" u="none" strike="noStrike" dirty="0">
                          <a:solidFill>
                            <a:srgbClr val="C00000"/>
                          </a:solidFill>
                          <a:effectLst/>
                          <a:latin typeface="Century Gothic" panose="020B0502020202020204" pitchFamily="34" charset="0"/>
                        </a:rPr>
                        <a:t>d’escompte de règlement</a:t>
                      </a:r>
                      <a:r>
                        <a:rPr lang="fr-FR" sz="1600" b="0" i="0" u="none" strike="noStrike" dirty="0">
                          <a:solidFill>
                            <a:srgbClr val="C00000"/>
                          </a:solidFill>
                          <a:effectLst/>
                          <a:latin typeface="Century Gothic" panose="020B0502020202020204" pitchFamily="34" charset="0"/>
                        </a:rPr>
                        <a:t> et de taxes récupérables</a:t>
                      </a:r>
                      <a:r>
                        <a:rPr lang="fr-FR" sz="1600" b="0" i="0" u="none" strike="noStrike" dirty="0" smtClean="0">
                          <a:solidFill>
                            <a:srgbClr val="C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a:t>
                      </a:r>
                      <a:r>
                        <a:rPr lang="fr-FR" sz="1600" b="0" i="0" u="none" strike="noStrike" dirty="0">
                          <a:solidFill>
                            <a:srgbClr val="000000"/>
                          </a:solidFill>
                          <a:effectLst/>
                          <a:latin typeface="Century Gothic" panose="020B0502020202020204" pitchFamily="34" charset="0"/>
                        </a:rPr>
                        <a:t>charges accessoires rattachables directement à l'opération d'achat </a:t>
                      </a:r>
                      <a:r>
                        <a:rPr lang="fr-FR" sz="1600" b="0" i="0" u="none" strike="noStrike" dirty="0" smtClean="0">
                          <a:solidFill>
                            <a:srgbClr val="000000"/>
                          </a:solidFill>
                          <a:effectLst/>
                          <a:latin typeface="Century Gothic" panose="020B0502020202020204" pitchFamily="34" charset="0"/>
                        </a:rPr>
                        <a:t>;</a:t>
                      </a:r>
                    </a:p>
                    <a:p>
                      <a:pPr marL="285750" lvl="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a:t>
                      </a:r>
                      <a:r>
                        <a:rPr lang="fr-FR" sz="1600" b="0" i="0" u="none" strike="noStrike" dirty="0">
                          <a:solidFill>
                            <a:srgbClr val="C00000"/>
                          </a:solidFill>
                          <a:effectLst/>
                          <a:latin typeface="Century Gothic" panose="020B0502020202020204" pitchFamily="34" charset="0"/>
                        </a:rPr>
                        <a:t>frais d'acquisition </a:t>
                      </a:r>
                      <a:r>
                        <a:rPr lang="fr-FR" sz="1600" b="0" i="0" u="none" strike="noStrike" dirty="0" smtClean="0">
                          <a:solidFill>
                            <a:srgbClr val="C00000"/>
                          </a:solidFill>
                          <a:effectLst/>
                          <a:latin typeface="Century Gothic" panose="020B0502020202020204" pitchFamily="34" charset="0"/>
                        </a:rPr>
                        <a:t>(</a:t>
                      </a:r>
                      <a:r>
                        <a:rPr lang="fr-FR" sz="1600" b="0" i="0" u="none" strike="noStrike" dirty="0">
                          <a:solidFill>
                            <a:srgbClr val="C00000"/>
                          </a:solidFill>
                          <a:effectLst/>
                          <a:latin typeface="Century Gothic" panose="020B0502020202020204" pitchFamily="34" charset="0"/>
                        </a:rPr>
                        <a:t>droits d'enregistrement, honoraires, commissions, frais d'actes, etc</a:t>
                      </a:r>
                      <a:r>
                        <a:rPr lang="fr-FR" sz="1600" b="0" i="0" u="none" strike="noStrike" dirty="0" smtClean="0">
                          <a:solidFill>
                            <a:srgbClr val="C00000"/>
                          </a:solidFill>
                          <a:effectLst/>
                          <a:latin typeface="Century Gothic" panose="020B0502020202020204" pitchFamily="34" charset="0"/>
                        </a:rPr>
                        <a:t>.) après déduction des taxes récupérables ;</a:t>
                      </a:r>
                    </a:p>
                    <a:p>
                      <a:pPr marL="285750" lvl="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a:t>
                      </a:r>
                      <a:r>
                        <a:rPr lang="fr-FR" sz="1600" b="0" i="0" u="none" strike="noStrike" dirty="0">
                          <a:solidFill>
                            <a:srgbClr val="000000"/>
                          </a:solidFill>
                          <a:effectLst/>
                          <a:latin typeface="Century Gothic" panose="020B0502020202020204" pitchFamily="34" charset="0"/>
                        </a:rPr>
                        <a:t>charges d'installation qui sont nécessaires pour mettre le bien en état d'utilisation </a:t>
                      </a:r>
                      <a:r>
                        <a:rPr lang="fr-FR" sz="1600" b="0" i="0" u="none" strike="noStrike" dirty="0" smtClean="0">
                          <a:solidFill>
                            <a:srgbClr val="000000"/>
                          </a:solidFill>
                          <a:effectLst/>
                          <a:latin typeface="Century Gothic" panose="020B0502020202020204" pitchFamily="34" charset="0"/>
                        </a:rPr>
                        <a:t>;</a:t>
                      </a:r>
                    </a:p>
                    <a:p>
                      <a:pPr marL="285750" lvl="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De l’estimation </a:t>
                      </a:r>
                      <a:r>
                        <a:rPr lang="fr-FR" sz="1600" b="0" i="0" u="none" strike="noStrike" dirty="0">
                          <a:solidFill>
                            <a:srgbClr val="C00000"/>
                          </a:solidFill>
                          <a:effectLst/>
                          <a:latin typeface="Century Gothic" panose="020B0502020202020204" pitchFamily="34" charset="0"/>
                        </a:rPr>
                        <a:t>initiale des coûts relatifs au démantèlement, à l’enlèvement de l’immobilisation et à la remise en état du site sur lequel elle est située, si cette obligation incombe à l’entité soit du fait de l’acquisition de l’immobilisation corporelle, soit du fait de son utilisation pendant une durée spécifique à des fins autres que la production de stocks au cours de cette période. </a:t>
                      </a:r>
                      <a:r>
                        <a:rPr lang="fr-FR" sz="1600" b="0" i="0" u="none" strike="noStrike" dirty="0" smtClean="0">
                          <a:solidFill>
                            <a:srgbClr val="C00000"/>
                          </a:solidFill>
                          <a:effectLst/>
                          <a:latin typeface="Century Gothic" panose="020B0502020202020204" pitchFamily="34" charset="0"/>
                        </a:rPr>
                        <a:t>Ces coûts comptabilisés comme un composant de l’immobilisation,</a:t>
                      </a:r>
                      <a:r>
                        <a:rPr lang="fr-FR" sz="1600" b="0" i="0" u="none" strike="noStrike" baseline="0" dirty="0" smtClean="0">
                          <a:solidFill>
                            <a:srgbClr val="C00000"/>
                          </a:solidFill>
                          <a:effectLst/>
                          <a:latin typeface="Century Gothic" panose="020B0502020202020204" pitchFamily="34" charset="0"/>
                        </a:rPr>
                        <a:t> font l’objet d’un plan d’amortissement propre tant pour la durée que pour le mode.</a:t>
                      </a:r>
                      <a:endParaRPr lang="fr-FR" sz="1600" b="0" i="0" u="none" strike="noStrike" dirty="0" smtClean="0">
                        <a:solidFill>
                          <a:srgbClr val="C00000"/>
                        </a:solidFill>
                        <a:effectLst/>
                        <a:latin typeface="Century Gothic" panose="020B0502020202020204" pitchFamily="34" charset="0"/>
                      </a:endParaRPr>
                    </a:p>
                  </a:txBody>
                  <a:tcPr marL="9525" marR="9525" marT="9525" marB="0" anchor="b"/>
                </a:tc>
                <a:tc>
                  <a:txBody>
                    <a:bodyPr/>
                    <a:lstStyle/>
                    <a:p>
                      <a:pPr algn="l" fontAlgn="ctr"/>
                      <a:r>
                        <a:rPr lang="fr-FR" sz="1600" b="0" i="0" u="none" strike="noStrike" dirty="0">
                          <a:solidFill>
                            <a:srgbClr val="000000"/>
                          </a:solidFill>
                          <a:effectLst/>
                          <a:latin typeface="Century Gothic" panose="020B0502020202020204" pitchFamily="34" charset="0"/>
                        </a:rPr>
                        <a:t>Le coût réel d’acquisition d’un bien est </a:t>
                      </a:r>
                      <a:r>
                        <a:rPr lang="fr-FR" sz="1600" b="0" i="0" u="none" strike="noStrike" dirty="0" smtClean="0">
                          <a:solidFill>
                            <a:srgbClr val="000000"/>
                          </a:solidFill>
                          <a:effectLst/>
                          <a:latin typeface="Century Gothic" panose="020B0502020202020204" pitchFamily="34" charset="0"/>
                        </a:rPr>
                        <a:t>formé </a:t>
                      </a: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du </a:t>
                      </a:r>
                      <a:r>
                        <a:rPr lang="fr-FR" sz="1600" b="0" i="0" u="none" strike="noStrike" dirty="0">
                          <a:solidFill>
                            <a:srgbClr val="000000"/>
                          </a:solidFill>
                          <a:effectLst/>
                          <a:latin typeface="Century Gothic" panose="020B0502020202020204" pitchFamily="34" charset="0"/>
                        </a:rPr>
                        <a:t>prix d’achat définitif,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charges accessoires </a:t>
                      </a:r>
                      <a:r>
                        <a:rPr lang="fr-FR" sz="1600" b="0" i="0" u="none" strike="noStrike" dirty="0">
                          <a:solidFill>
                            <a:srgbClr val="000000"/>
                          </a:solidFill>
                          <a:effectLst/>
                          <a:latin typeface="Century Gothic" panose="020B0502020202020204" pitchFamily="34" charset="0"/>
                        </a:rPr>
                        <a:t>rattachables directement à</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l’opération d’achat et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charges d’installation </a:t>
                      </a:r>
                      <a:r>
                        <a:rPr lang="fr-FR" sz="1600" b="0" i="0" u="none" strike="noStrike" dirty="0">
                          <a:solidFill>
                            <a:srgbClr val="000000"/>
                          </a:solidFill>
                          <a:effectLst/>
                          <a:latin typeface="Century Gothic" panose="020B0502020202020204" pitchFamily="34" charset="0"/>
                        </a:rPr>
                        <a:t>qui sont nécessaires pour mettre</a:t>
                      </a:r>
                      <a:br>
                        <a:rPr lang="fr-FR" sz="1600" b="0" i="0" u="none" strike="noStrike" dirty="0">
                          <a:solidFill>
                            <a:srgbClr val="000000"/>
                          </a:solidFill>
                          <a:effectLst/>
                          <a:latin typeface="Century Gothic" panose="020B0502020202020204" pitchFamily="34" charset="0"/>
                        </a:rPr>
                      </a:br>
                      <a:r>
                        <a:rPr lang="fr-FR" sz="1600" b="0" i="0" u="none" strike="noStrike" dirty="0">
                          <a:solidFill>
                            <a:srgbClr val="000000"/>
                          </a:solidFill>
                          <a:effectLst/>
                          <a:latin typeface="Century Gothic" panose="020B0502020202020204" pitchFamily="34" charset="0"/>
                        </a:rPr>
                        <a:t>le bien en état d’utilisation.</a:t>
                      </a:r>
                      <a:br>
                        <a:rPr lang="fr-FR" sz="1600" b="0" i="0" u="none" strike="noStrike" dirty="0">
                          <a:solidFill>
                            <a:srgbClr val="000000"/>
                          </a:solidFill>
                          <a:effectLst/>
                          <a:latin typeface="Century Gothic" panose="020B0502020202020204" pitchFamily="34" charset="0"/>
                        </a:rPr>
                      </a:br>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40063218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1719A1-2CD5-4713-8498-BB174442BB32}"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583076473"/>
              </p:ext>
            </p:extLst>
          </p:nvPr>
        </p:nvGraphicFramePr>
        <p:xfrm>
          <a:off x="1592581" y="2047874"/>
          <a:ext cx="10458448" cy="3933826"/>
        </p:xfrm>
        <a:graphic>
          <a:graphicData uri="http://schemas.openxmlformats.org/drawingml/2006/table">
            <a:tbl>
              <a:tblPr>
                <a:tableStyleId>{5C22544A-7EE6-4342-B048-85BDC9FD1C3A}</a:tableStyleId>
              </a:tblPr>
              <a:tblGrid>
                <a:gridCol w="845819"/>
                <a:gridCol w="6263640"/>
                <a:gridCol w="3348989"/>
              </a:tblGrid>
              <a:tr h="659351">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274475">
                <a:tc>
                  <a:txBody>
                    <a:bodyPr/>
                    <a:lstStyle/>
                    <a:p>
                      <a:pPr algn="ctr" fontAlgn="ctr"/>
                      <a:r>
                        <a:rPr lang="fr-FR" sz="1600" b="0" i="0" u="none" strike="noStrike" dirty="0" smtClean="0">
                          <a:solidFill>
                            <a:srgbClr val="000000"/>
                          </a:solidFill>
                          <a:effectLst/>
                          <a:latin typeface="Century Gothic" panose="020B0502020202020204" pitchFamily="34" charset="0"/>
                        </a:rPr>
                        <a:t>37</a:t>
                      </a:r>
                    </a:p>
                    <a:p>
                      <a:pPr algn="ctr" fontAlgn="ctr"/>
                      <a:r>
                        <a:rPr lang="fr-FR" sz="1600" b="0" i="0" u="none" strike="noStrike" dirty="0" smtClean="0">
                          <a:solidFill>
                            <a:srgbClr val="000000"/>
                          </a:solidFill>
                          <a:effectLst/>
                          <a:latin typeface="Century Gothic" panose="020B0502020202020204" pitchFamily="34" charset="0"/>
                        </a:rPr>
                        <a:t>(suite)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b">
                        <a:buFont typeface="Arial" panose="020B0604020202020204" pitchFamily="34" charset="0"/>
                        <a:buNone/>
                      </a:pPr>
                      <a:r>
                        <a:rPr lang="fr-FR" sz="1600" b="0" i="0" u="none" strike="noStrike" dirty="0">
                          <a:solidFill>
                            <a:srgbClr val="000000"/>
                          </a:solidFill>
                          <a:effectLst/>
                          <a:latin typeface="Century Gothic" panose="020B0502020202020204" pitchFamily="34" charset="0"/>
                        </a:rPr>
                        <a:t>Le coût réel d'acquisition </a:t>
                      </a:r>
                      <a:r>
                        <a:rPr lang="fr-FR" sz="1600" b="0" i="0" u="none" strike="noStrike" dirty="0" smtClean="0">
                          <a:solidFill>
                            <a:srgbClr val="000000"/>
                          </a:solidFill>
                          <a:effectLst/>
                          <a:latin typeface="Century Gothic" panose="020B0502020202020204" pitchFamily="34" charset="0"/>
                        </a:rPr>
                        <a:t>d'une marchandise, d’une matière première ou d’un service </a:t>
                      </a:r>
                      <a:r>
                        <a:rPr lang="fr-FR" sz="1600" b="0" i="0" u="none" strike="noStrike" dirty="0">
                          <a:solidFill>
                            <a:srgbClr val="000000"/>
                          </a:solidFill>
                          <a:effectLst/>
                          <a:latin typeface="Century Gothic" panose="020B0502020202020204" pitchFamily="34" charset="0"/>
                        </a:rPr>
                        <a:t>est formé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du </a:t>
                      </a:r>
                      <a:r>
                        <a:rPr lang="fr-FR" sz="1600" b="0" i="0" u="none" strike="noStrike" dirty="0">
                          <a:solidFill>
                            <a:srgbClr val="000000"/>
                          </a:solidFill>
                          <a:effectLst/>
                          <a:latin typeface="Century Gothic" panose="020B0502020202020204" pitchFamily="34" charset="0"/>
                        </a:rPr>
                        <a:t>prix d'achat définitif net de </a:t>
                      </a:r>
                      <a:r>
                        <a:rPr lang="fr-FR" sz="1600" b="0" i="0" u="none" strike="noStrike" dirty="0" smtClean="0">
                          <a:solidFill>
                            <a:srgbClr val="000000"/>
                          </a:solidFill>
                          <a:effectLst/>
                          <a:latin typeface="Century Gothic" panose="020B0502020202020204" pitchFamily="34" charset="0"/>
                        </a:rPr>
                        <a:t>remises, rabais, ristournes et taxes non récupérables. </a:t>
                      </a:r>
                      <a:r>
                        <a:rPr lang="fr-FR" sz="1600" b="0" i="0" u="none" strike="noStrike" dirty="0">
                          <a:solidFill>
                            <a:srgbClr val="000000"/>
                          </a:solidFill>
                          <a:effectLst/>
                          <a:latin typeface="Century Gothic" panose="020B0502020202020204" pitchFamily="34" charset="0"/>
                        </a:rPr>
                        <a:t>commerciaux, d’escompte de règlement et de taxes récupérables</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1" i="0" u="none" strike="noStrike" dirty="0" smtClean="0">
                          <a:solidFill>
                            <a:srgbClr val="000000"/>
                          </a:solidFill>
                          <a:effectLst/>
                          <a:latin typeface="Century Gothic" panose="020B0502020202020204" pitchFamily="34" charset="0"/>
                        </a:rPr>
                        <a:t>Les escomptes</a:t>
                      </a:r>
                      <a:r>
                        <a:rPr lang="fr-FR" sz="1600" b="1" i="0" u="none" strike="noStrike" baseline="0" dirty="0" smtClean="0">
                          <a:solidFill>
                            <a:srgbClr val="000000"/>
                          </a:solidFill>
                          <a:effectLst/>
                          <a:latin typeface="Century Gothic" panose="020B0502020202020204" pitchFamily="34" charset="0"/>
                        </a:rPr>
                        <a:t> de règlement sont des produits financiers qui ne viennent pas en déduction du prix d’achat ;</a:t>
                      </a:r>
                      <a:endParaRPr lang="fr-FR" sz="1600" b="1"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frais </a:t>
                      </a:r>
                      <a:r>
                        <a:rPr lang="fr-FR" sz="1600" b="0" i="0" u="none" strike="noStrike" dirty="0">
                          <a:solidFill>
                            <a:srgbClr val="000000"/>
                          </a:solidFill>
                          <a:effectLst/>
                          <a:latin typeface="Century Gothic" panose="020B0502020202020204" pitchFamily="34" charset="0"/>
                        </a:rPr>
                        <a:t>accessoires rattachables directement à l'opération d'achat </a:t>
                      </a:r>
                      <a:r>
                        <a:rPr lang="fr-FR" sz="1600" b="0" i="0" u="none" strike="noStrike" dirty="0" smtClean="0">
                          <a:solidFill>
                            <a:srgbClr val="000000"/>
                          </a:solidFill>
                          <a:effectLst/>
                          <a:latin typeface="Century Gothic" panose="020B0502020202020204" pitchFamily="34" charset="0"/>
                        </a:rPr>
                        <a:t>;</a:t>
                      </a:r>
                    </a:p>
                  </a:txBody>
                  <a:tcPr marL="9525" marR="9525" marT="9525" marB="0"/>
                </a:tc>
                <a:tc>
                  <a:txBody>
                    <a:bodyPr/>
                    <a:lstStyle/>
                    <a:p>
                      <a:pPr algn="l" fontAlgn="ctr"/>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898762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F9CD13-2204-4CE7-B7DC-F3AA8B9CE127}"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59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398376485"/>
              </p:ext>
            </p:extLst>
          </p:nvPr>
        </p:nvGraphicFramePr>
        <p:xfrm>
          <a:off x="1611631" y="171449"/>
          <a:ext cx="10458448" cy="6372794"/>
        </p:xfrm>
        <a:graphic>
          <a:graphicData uri="http://schemas.openxmlformats.org/drawingml/2006/table">
            <a:tbl>
              <a:tblPr>
                <a:tableStyleId>{5C22544A-7EE6-4342-B048-85BDC9FD1C3A}</a:tableStyleId>
              </a:tblPr>
              <a:tblGrid>
                <a:gridCol w="845819"/>
                <a:gridCol w="6915150"/>
                <a:gridCol w="2697479"/>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600" b="0" i="0" u="none" strike="noStrike" dirty="0" smtClean="0">
                          <a:solidFill>
                            <a:srgbClr val="000000"/>
                          </a:solidFill>
                          <a:effectLst/>
                          <a:latin typeface="Century Gothic" panose="020B0502020202020204" pitchFamily="34" charset="0"/>
                        </a:rPr>
                        <a:t>37</a:t>
                      </a:r>
                    </a:p>
                    <a:p>
                      <a:pPr algn="ctr" fontAlgn="ctr"/>
                      <a:r>
                        <a:rPr lang="fr-FR" sz="1600" b="0" i="0" u="none" strike="noStrike" dirty="0" smtClean="0">
                          <a:solidFill>
                            <a:srgbClr val="000000"/>
                          </a:solidFill>
                          <a:effectLst/>
                          <a:latin typeface="Century Gothic" panose="020B0502020202020204" pitchFamily="34" charset="0"/>
                        </a:rPr>
                        <a:t>Suite &amp; fin</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fr-FR" sz="1600" b="0" i="0" u="none" strike="noStrike" dirty="0" smtClean="0">
                          <a:solidFill>
                            <a:srgbClr val="000000"/>
                          </a:solidFill>
                          <a:effectLst/>
                          <a:latin typeface="Century Gothic" panose="020B0502020202020204" pitchFamily="34" charset="0"/>
                        </a:rPr>
                        <a:t>Le </a:t>
                      </a:r>
                      <a:r>
                        <a:rPr lang="fr-FR" sz="1600" b="0" i="0" u="none" strike="noStrike" dirty="0">
                          <a:solidFill>
                            <a:srgbClr val="000000"/>
                          </a:solidFill>
                          <a:effectLst/>
                          <a:latin typeface="Century Gothic" panose="020B0502020202020204" pitchFamily="34" charset="0"/>
                        </a:rPr>
                        <a:t>coût réel de production </a:t>
                      </a:r>
                      <a:r>
                        <a:rPr lang="fr-FR" sz="1600" b="0" i="0" u="none" strike="noStrike" dirty="0" smtClean="0">
                          <a:solidFill>
                            <a:srgbClr val="000000"/>
                          </a:solidFill>
                          <a:effectLst/>
                          <a:latin typeface="Century Gothic" panose="020B0502020202020204" pitchFamily="34" charset="0"/>
                        </a:rPr>
                        <a:t>d’une immobilisation ou d’un </a:t>
                      </a:r>
                      <a:r>
                        <a:rPr lang="fr-FR" sz="1600" b="0" i="0" u="none" strike="noStrike" dirty="0">
                          <a:solidFill>
                            <a:srgbClr val="000000"/>
                          </a:solidFill>
                          <a:effectLst/>
                          <a:latin typeface="Century Gothic" panose="020B0502020202020204" pitchFamily="34" charset="0"/>
                        </a:rPr>
                        <a:t>service est </a:t>
                      </a:r>
                      <a:r>
                        <a:rPr lang="fr-FR" sz="1600" b="0" i="0" u="none" strike="noStrike" dirty="0" smtClean="0">
                          <a:solidFill>
                            <a:srgbClr val="000000"/>
                          </a:solidFill>
                          <a:effectLst/>
                          <a:latin typeface="Century Gothic" panose="020B0502020202020204" pitchFamily="34" charset="0"/>
                        </a:rPr>
                        <a:t>formé:</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du </a:t>
                      </a:r>
                      <a:r>
                        <a:rPr lang="fr-FR" sz="1600" b="0" i="0" u="none" strike="noStrike" dirty="0">
                          <a:solidFill>
                            <a:srgbClr val="000000"/>
                          </a:solidFill>
                          <a:effectLst/>
                          <a:latin typeface="Century Gothic" panose="020B0502020202020204" pitchFamily="34" charset="0"/>
                        </a:rPr>
                        <a:t>coût d'acquisition des matières et fournitures utilisées pour cette production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a:t>
                      </a:r>
                      <a:r>
                        <a:rPr lang="fr-FR" sz="1600" b="0" i="0" u="none" strike="noStrike" dirty="0">
                          <a:solidFill>
                            <a:srgbClr val="000000"/>
                          </a:solidFill>
                          <a:effectLst/>
                          <a:latin typeface="Century Gothic" panose="020B0502020202020204" pitchFamily="34" charset="0"/>
                        </a:rPr>
                        <a:t>charges directes de production </a:t>
                      </a:r>
                      <a:r>
                        <a:rPr lang="fr-FR" sz="1600" b="0" i="0" u="none" strike="noStrike" dirty="0" smtClean="0">
                          <a:solidFill>
                            <a:srgbClr val="000000"/>
                          </a:solidFill>
                          <a:effectLst/>
                          <a:latin typeface="Century Gothic" panose="020B0502020202020204" pitchFamily="34" charset="0"/>
                        </a:rPr>
                        <a:t>; </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a:t>
                      </a:r>
                      <a:r>
                        <a:rPr lang="fr-FR" sz="1600" b="0" i="0" u="none" strike="noStrike" dirty="0">
                          <a:solidFill>
                            <a:srgbClr val="000000"/>
                          </a:solidFill>
                          <a:effectLst/>
                          <a:latin typeface="Century Gothic" panose="020B0502020202020204" pitchFamily="34" charset="0"/>
                        </a:rPr>
                        <a:t>charges indirectes de production dans la mesure où elles peuvent être raisonnablement rattachées à la production du </a:t>
                      </a:r>
                      <a:r>
                        <a:rPr lang="fr-FR" sz="1600" b="0" i="0" u="none" strike="noStrike" dirty="0" smtClean="0">
                          <a:solidFill>
                            <a:srgbClr val="000000"/>
                          </a:solidFill>
                          <a:effectLst/>
                          <a:latin typeface="Century Gothic" panose="020B0502020202020204" pitchFamily="34" charset="0"/>
                        </a:rPr>
                        <a:t>bien ;</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 l’estimation initiale </a:t>
                      </a:r>
                      <a:r>
                        <a:rPr lang="fr-FR" sz="1600" b="0" i="0" u="none" strike="noStrike" dirty="0" smtClean="0">
                          <a:solidFill>
                            <a:srgbClr val="C00000"/>
                          </a:solidFill>
                          <a:effectLst/>
                          <a:latin typeface="Century Gothic" panose="020B0502020202020204" pitchFamily="34" charset="0"/>
                        </a:rPr>
                        <a:t>des coûts relatifs au démantèlement, à l’enlèvement de l’immobilisation et à la remise en état du site dans les conditions visées</a:t>
                      </a:r>
                      <a:r>
                        <a:rPr lang="fr-FR" sz="1600" b="0" i="0" u="none" strike="noStrike" baseline="0" dirty="0" smtClean="0">
                          <a:solidFill>
                            <a:srgbClr val="C00000"/>
                          </a:solidFill>
                          <a:effectLst/>
                          <a:latin typeface="Century Gothic" panose="020B0502020202020204" pitchFamily="34" charset="0"/>
                        </a:rPr>
                        <a:t> à l’alinéa 1 cinquième tiret ci-dessus.</a:t>
                      </a: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a:t>
                      </a:r>
                      <a:r>
                        <a:rPr lang="fr-FR" sz="1600" b="0" i="0" u="none" strike="noStrike" dirty="0">
                          <a:solidFill>
                            <a:srgbClr val="C00000"/>
                          </a:solidFill>
                          <a:effectLst/>
                          <a:latin typeface="Century Gothic" panose="020B0502020202020204" pitchFamily="34" charset="0"/>
                        </a:rPr>
                        <a:t>coûts d’emprunt nécessaire au financement de l’acquisition ou de la production d’un actif qualifié, immobilisation incorporelle, corporelle ou stock, font partie du coût du bien lorsqu’ils concernent la période de production de cet actif, jusqu’à la date d’acquisition ou la date de réception définitive</a:t>
                      </a:r>
                      <a:r>
                        <a:rPr lang="fr-FR" sz="1600" b="0" i="0" u="none" strike="noStrike" dirty="0" smtClean="0">
                          <a:solidFill>
                            <a:srgbClr val="C00000"/>
                          </a:solidFill>
                          <a:effectLst/>
                          <a:latin typeface="Century Gothic" panose="020B0502020202020204" pitchFamily="34" charset="0"/>
                        </a:rPr>
                        <a:t>.</a:t>
                      </a:r>
                    </a:p>
                    <a:p>
                      <a:pPr marL="742950" lvl="1" indent="-285750" algn="l" fontAlgn="b">
                        <a:buFont typeface="Century Gothic" panose="020B0502020202020204" pitchFamily="34" charset="0"/>
                        <a:buChar char="–"/>
                      </a:pPr>
                      <a:r>
                        <a:rPr lang="fr-FR" sz="1600" b="0" i="0" u="none" strike="noStrike" dirty="0" smtClean="0">
                          <a:solidFill>
                            <a:srgbClr val="C00000"/>
                          </a:solidFill>
                          <a:effectLst/>
                          <a:latin typeface="Century Gothic" panose="020B0502020202020204" pitchFamily="34" charset="0"/>
                        </a:rPr>
                        <a:t>Un </a:t>
                      </a:r>
                      <a:r>
                        <a:rPr lang="fr-FR" sz="1600" b="0" i="0" u="none" strike="noStrike" dirty="0">
                          <a:solidFill>
                            <a:srgbClr val="C00000"/>
                          </a:solidFill>
                          <a:effectLst/>
                          <a:latin typeface="Century Gothic" panose="020B0502020202020204" pitchFamily="34" charset="0"/>
                        </a:rPr>
                        <a:t>actif qualifié est un actif qui exige une longue période de préparation avant de pouvoir être utilisé ou vendu</a:t>
                      </a:r>
                      <a:r>
                        <a:rPr lang="fr-FR" sz="1600" b="0" i="0" u="none" strike="noStrike" dirty="0" smtClean="0">
                          <a:solidFill>
                            <a:srgbClr val="C00000"/>
                          </a:solidFill>
                          <a:effectLst/>
                          <a:latin typeface="Century Gothic" panose="020B0502020202020204" pitchFamily="34" charset="0"/>
                        </a:rPr>
                        <a:t>.</a:t>
                      </a:r>
                    </a:p>
                    <a:p>
                      <a:pPr marL="742950" lvl="1" indent="-285750" algn="l" fontAlgn="b">
                        <a:buFont typeface="Century Gothic" panose="020B0502020202020204" pitchFamily="34" charset="0"/>
                        <a:buChar char="–"/>
                      </a:pPr>
                      <a:r>
                        <a:rPr lang="fr-FR" sz="1600" b="0" i="0" u="none" strike="noStrike" dirty="0" smtClean="0">
                          <a:solidFill>
                            <a:srgbClr val="C00000"/>
                          </a:solidFill>
                          <a:effectLst/>
                          <a:latin typeface="Century Gothic" panose="020B0502020202020204" pitchFamily="34" charset="0"/>
                        </a:rPr>
                        <a:t>Tous </a:t>
                      </a:r>
                      <a:r>
                        <a:rPr lang="fr-FR" sz="1600" b="0" i="0" u="none" strike="noStrike" dirty="0">
                          <a:solidFill>
                            <a:srgbClr val="C00000"/>
                          </a:solidFill>
                          <a:effectLst/>
                          <a:latin typeface="Century Gothic" panose="020B0502020202020204" pitchFamily="34" charset="0"/>
                        </a:rPr>
                        <a:t>les frais accessoires encourus sont inclus dans le coût d’acquisition ou de production du bien jusqu’à son lieu d’exploitation et </a:t>
                      </a:r>
                      <a:r>
                        <a:rPr lang="fr-FR" sz="1600" b="0" i="0" u="none" strike="noStrike" dirty="0" smtClean="0">
                          <a:solidFill>
                            <a:srgbClr val="C00000"/>
                          </a:solidFill>
                          <a:effectLst/>
                          <a:latin typeface="Century Gothic" panose="020B0502020202020204" pitchFamily="34" charset="0"/>
                        </a:rPr>
                        <a:t>sa </a:t>
                      </a:r>
                      <a:r>
                        <a:rPr lang="fr-FR" sz="1600" b="0" i="0" u="none" strike="noStrike" dirty="0">
                          <a:solidFill>
                            <a:srgbClr val="C00000"/>
                          </a:solidFill>
                          <a:effectLst/>
                          <a:latin typeface="Century Gothic" panose="020B0502020202020204" pitchFamily="34" charset="0"/>
                        </a:rPr>
                        <a:t>mise en état de fonctionner.</a:t>
                      </a:r>
                      <a:br>
                        <a:rPr lang="fr-FR" sz="1600" b="0" i="0" u="none" strike="noStrike" dirty="0">
                          <a:solidFill>
                            <a:srgbClr val="C00000"/>
                          </a:solidFill>
                          <a:effectLst/>
                          <a:latin typeface="Century Gothic" panose="020B0502020202020204" pitchFamily="34" charset="0"/>
                        </a:rPr>
                      </a:br>
                      <a:endParaRPr lang="fr-FR" sz="1600" b="0" i="0" u="none" strike="noStrike" dirty="0">
                        <a:solidFill>
                          <a:srgbClr val="C00000"/>
                        </a:solidFill>
                        <a:effectLst/>
                        <a:latin typeface="Century Gothic" panose="020B0502020202020204" pitchFamily="34" charset="0"/>
                      </a:endParaRPr>
                    </a:p>
                  </a:txBody>
                  <a:tcPr marL="9525" marR="9525" marT="9525" marB="0" anchor="b"/>
                </a:tc>
                <a:tc>
                  <a:txBody>
                    <a:bodyPr/>
                    <a:lstStyle/>
                    <a:p>
                      <a:pPr marL="0" indent="0" algn="l" fontAlgn="ctr">
                        <a:buFont typeface="Arial" panose="020B0604020202020204" pitchFamily="34" charset="0"/>
                        <a:buNone/>
                      </a:pPr>
                      <a:r>
                        <a:rPr lang="fr-FR" sz="1600" b="0" i="0" u="none" strike="noStrike" dirty="0" smtClean="0">
                          <a:solidFill>
                            <a:srgbClr val="000000"/>
                          </a:solidFill>
                          <a:effectLst/>
                          <a:latin typeface="Century Gothic" panose="020B0502020202020204" pitchFamily="34" charset="0"/>
                        </a:rPr>
                        <a:t>Le </a:t>
                      </a:r>
                      <a:r>
                        <a:rPr lang="fr-FR" sz="1600" b="0" i="0" u="none" strike="noStrike" dirty="0">
                          <a:solidFill>
                            <a:srgbClr val="000000"/>
                          </a:solidFill>
                          <a:effectLst/>
                          <a:latin typeface="Century Gothic" panose="020B0502020202020204" pitchFamily="34" charset="0"/>
                        </a:rPr>
                        <a:t>coût réel de production d’un bien </a:t>
                      </a:r>
                      <a:r>
                        <a:rPr lang="fr-FR" sz="1600" b="0" i="0" u="none" strike="noStrike" dirty="0" smtClean="0">
                          <a:solidFill>
                            <a:srgbClr val="000000"/>
                          </a:solidFill>
                          <a:effectLst/>
                          <a:latin typeface="Century Gothic" panose="020B0502020202020204" pitchFamily="34" charset="0"/>
                        </a:rPr>
                        <a:t>est formé </a:t>
                      </a: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du </a:t>
                      </a:r>
                      <a:r>
                        <a:rPr lang="fr-FR" sz="1600" b="0" i="0" u="none" strike="noStrike" dirty="0">
                          <a:solidFill>
                            <a:srgbClr val="000000"/>
                          </a:solidFill>
                          <a:effectLst/>
                          <a:latin typeface="Century Gothic" panose="020B0502020202020204" pitchFamily="34" charset="0"/>
                        </a:rPr>
                        <a:t>coût </a:t>
                      </a:r>
                      <a:r>
                        <a:rPr lang="fr-FR" sz="1600" b="0" i="0" u="none" strike="noStrike" dirty="0" smtClean="0">
                          <a:solidFill>
                            <a:srgbClr val="000000"/>
                          </a:solidFill>
                          <a:effectLst/>
                          <a:latin typeface="Century Gothic" panose="020B0502020202020204" pitchFamily="34" charset="0"/>
                        </a:rPr>
                        <a:t>d’acquisition </a:t>
                      </a:r>
                      <a:r>
                        <a:rPr lang="fr-FR" sz="1600" b="0" i="0" u="none" strike="noStrike" dirty="0">
                          <a:solidFill>
                            <a:srgbClr val="000000"/>
                          </a:solidFill>
                          <a:effectLst/>
                          <a:latin typeface="Century Gothic" panose="020B0502020202020204" pitchFamily="34" charset="0"/>
                        </a:rPr>
                        <a:t>des matières </a:t>
                      </a:r>
                      <a:r>
                        <a:rPr lang="fr-FR" sz="1600" b="0" i="0" u="none" strike="noStrike" dirty="0" smtClean="0">
                          <a:solidFill>
                            <a:srgbClr val="000000"/>
                          </a:solidFill>
                          <a:effectLst/>
                          <a:latin typeface="Century Gothic" panose="020B0502020202020204" pitchFamily="34" charset="0"/>
                        </a:rPr>
                        <a:t>et fournitures </a:t>
                      </a:r>
                      <a:r>
                        <a:rPr lang="fr-FR" sz="1600" b="0" i="0" u="none" strike="noStrike" dirty="0">
                          <a:solidFill>
                            <a:srgbClr val="000000"/>
                          </a:solidFill>
                          <a:effectLst/>
                          <a:latin typeface="Century Gothic" panose="020B0502020202020204" pitchFamily="34" charset="0"/>
                        </a:rPr>
                        <a:t>utilisées pour cette production</a:t>
                      </a:r>
                      <a:r>
                        <a:rPr lang="fr-FR" sz="1600" b="0" i="0" u="none" strike="noStrike" dirty="0" smtClean="0">
                          <a:solidFill>
                            <a:srgbClr val="000000"/>
                          </a:solidFill>
                          <a:effectLst/>
                          <a:latin typeface="Century Gothic" panose="020B0502020202020204" pitchFamily="34" charset="0"/>
                        </a:rPr>
                        <a:t>, </a:t>
                      </a: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des </a:t>
                      </a:r>
                      <a:r>
                        <a:rPr lang="fr-FR" sz="1600" b="0" i="0" u="none" strike="noStrike" dirty="0">
                          <a:solidFill>
                            <a:srgbClr val="000000"/>
                          </a:solidFill>
                          <a:effectLst/>
                          <a:latin typeface="Century Gothic" panose="020B0502020202020204" pitchFamily="34" charset="0"/>
                        </a:rPr>
                        <a:t>charges directes de production, </a:t>
                      </a:r>
                      <a:endParaRPr lang="fr-FR" sz="1600" b="0" i="0" u="none" strike="noStrike" dirty="0" smtClean="0">
                        <a:solidFill>
                          <a:srgbClr val="000000"/>
                        </a:solidFill>
                        <a:effectLst/>
                        <a:latin typeface="Century Gothic" panose="020B0502020202020204" pitchFamily="34" charset="0"/>
                      </a:endParaRPr>
                    </a:p>
                    <a:p>
                      <a:pPr marL="285750" indent="-285750" algn="l" fontAlgn="ctr">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ainsi que des </a:t>
                      </a:r>
                      <a:r>
                        <a:rPr lang="fr-FR" sz="1600" b="0" i="0" u="none" strike="noStrike" dirty="0">
                          <a:solidFill>
                            <a:srgbClr val="000000"/>
                          </a:solidFill>
                          <a:effectLst/>
                          <a:latin typeface="Century Gothic" panose="020B0502020202020204" pitchFamily="34" charset="0"/>
                        </a:rPr>
                        <a:t>charges indirectes de production dans </a:t>
                      </a:r>
                      <a:r>
                        <a:rPr lang="fr-FR" sz="1600" b="0" i="0" u="none" strike="noStrike" dirty="0" smtClean="0">
                          <a:solidFill>
                            <a:srgbClr val="000000"/>
                          </a:solidFill>
                          <a:effectLst/>
                          <a:latin typeface="Century Gothic" panose="020B0502020202020204" pitchFamily="34" charset="0"/>
                        </a:rPr>
                        <a:t>la mesure </a:t>
                      </a:r>
                      <a:r>
                        <a:rPr lang="fr-FR" sz="1600" b="0" i="0" u="none" strike="noStrike" dirty="0">
                          <a:solidFill>
                            <a:srgbClr val="000000"/>
                          </a:solidFill>
                          <a:effectLst/>
                          <a:latin typeface="Century Gothic" panose="020B0502020202020204" pitchFamily="34" charset="0"/>
                        </a:rPr>
                        <a:t>où elles peuvent </a:t>
                      </a:r>
                      <a:r>
                        <a:rPr lang="fr-FR" sz="1600" b="0" i="0" u="none" strike="noStrike" dirty="0" smtClean="0">
                          <a:solidFill>
                            <a:srgbClr val="000000"/>
                          </a:solidFill>
                          <a:effectLst/>
                          <a:latin typeface="Century Gothic" panose="020B0502020202020204" pitchFamily="34" charset="0"/>
                        </a:rPr>
                        <a:t>être raisonnablement </a:t>
                      </a:r>
                      <a:r>
                        <a:rPr lang="fr-FR" sz="1600" b="0" i="0" u="none" strike="noStrike" dirty="0">
                          <a:solidFill>
                            <a:srgbClr val="000000"/>
                          </a:solidFill>
                          <a:effectLst/>
                          <a:latin typeface="Century Gothic" panose="020B0502020202020204" pitchFamily="34" charset="0"/>
                        </a:rPr>
                        <a:t>rattachées à la </a:t>
                      </a:r>
                      <a:r>
                        <a:rPr lang="fr-FR" sz="1600" b="0" i="0" u="none" strike="noStrike" dirty="0" smtClean="0">
                          <a:solidFill>
                            <a:srgbClr val="000000"/>
                          </a:solidFill>
                          <a:effectLst/>
                          <a:latin typeface="Century Gothic" panose="020B0502020202020204" pitchFamily="34" charset="0"/>
                        </a:rPr>
                        <a:t>production du </a:t>
                      </a:r>
                      <a:r>
                        <a:rPr lang="fr-FR" sz="1600" b="0" i="0" u="none" strike="noStrike" dirty="0">
                          <a:solidFill>
                            <a:srgbClr val="000000"/>
                          </a:solidFill>
                          <a:effectLst/>
                          <a:latin typeface="Century Gothic" panose="020B0502020202020204" pitchFamily="34" charset="0"/>
                        </a:rPr>
                        <a:t>bien.</a:t>
                      </a:r>
                    </a:p>
                  </a:txBody>
                  <a:tcPr marL="9525" marR="9525" marT="9525" marB="0"/>
                </a:tc>
              </a:tr>
            </a:tbl>
          </a:graphicData>
        </a:graphic>
      </p:graphicFrame>
    </p:spTree>
    <p:extLst>
      <p:ext uri="{BB962C8B-B14F-4D97-AF65-F5344CB8AC3E}">
        <p14:creationId xmlns:p14="http://schemas.microsoft.com/office/powerpoint/2010/main" xmlns="" val="731714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Agenda de la présentation</a:t>
            </a:r>
            <a:endParaRPr lang="fr-FR" dirty="0"/>
          </a:p>
        </p:txBody>
      </p:sp>
      <p:sp>
        <p:nvSpPr>
          <p:cNvPr id="3" name="Espace réservé du contenu 2"/>
          <p:cNvSpPr>
            <a:spLocks noGrp="1"/>
          </p:cNvSpPr>
          <p:nvPr>
            <p:ph idx="1"/>
          </p:nvPr>
        </p:nvSpPr>
        <p:spPr>
          <a:xfrm>
            <a:off x="2589212" y="2694339"/>
            <a:ext cx="8915400" cy="3806494"/>
          </a:xfrm>
        </p:spPr>
        <p:txBody>
          <a:bodyPr>
            <a:normAutofit/>
          </a:bodyPr>
          <a:lstStyle/>
          <a:p>
            <a:r>
              <a:rPr lang="fr-FR" sz="2000" dirty="0"/>
              <a:t>Innovations SYSCOHADA REVISE /</a:t>
            </a:r>
            <a:r>
              <a:rPr lang="fr-FR" sz="2000" dirty="0" smtClean="0"/>
              <a:t>SYSCOHADA (1</a:t>
            </a:r>
            <a:r>
              <a:rPr lang="fr-FR" sz="2000" baseline="30000" dirty="0" smtClean="0"/>
              <a:t>er</a:t>
            </a:r>
            <a:r>
              <a:rPr lang="fr-FR" sz="2000" dirty="0" smtClean="0"/>
              <a:t> support)</a:t>
            </a:r>
            <a:endParaRPr lang="fr-FR" sz="2000" dirty="0"/>
          </a:p>
          <a:p>
            <a:pPr lvl="1">
              <a:buFont typeface="Arial" panose="020B0604020202020204" pitchFamily="34" charset="0"/>
              <a:buChar char="•"/>
            </a:pPr>
            <a:r>
              <a:rPr lang="fr-FR" dirty="0" smtClean="0"/>
              <a:t>Contenu du Guide d’application SYSCOHADA </a:t>
            </a:r>
          </a:p>
          <a:p>
            <a:pPr lvl="1">
              <a:buFont typeface="Arial" panose="020B0604020202020204" pitchFamily="34" charset="0"/>
              <a:buChar char="•"/>
            </a:pPr>
            <a:r>
              <a:rPr lang="fr-FR" dirty="0" smtClean="0"/>
              <a:t>Contenu du Guide d’application IFRS</a:t>
            </a:r>
          </a:p>
          <a:p>
            <a:pPr lvl="1">
              <a:buFont typeface="Arial" panose="020B0604020202020204" pitchFamily="34" charset="0"/>
              <a:buChar char="•"/>
            </a:pPr>
            <a:r>
              <a:rPr lang="fr-FR" dirty="0" smtClean="0"/>
              <a:t>Contenu du support de formation officiel  « Formation des formateurs »</a:t>
            </a:r>
          </a:p>
          <a:p>
            <a:endParaRPr lang="fr-FR" sz="2000" dirty="0" smtClean="0"/>
          </a:p>
          <a:p>
            <a:pPr lvl="1">
              <a:buFont typeface="Courier New" panose="02070309020205020404" pitchFamily="49" charset="0"/>
              <a:buChar char="o"/>
            </a:pPr>
            <a:endParaRPr lang="fr-FR" sz="2000" dirty="0" smtClean="0"/>
          </a:p>
          <a:p>
            <a:pPr marL="0" indent="0">
              <a:buNone/>
            </a:pPr>
            <a:endParaRPr lang="fr-FR" sz="2200" dirty="0" smtClean="0"/>
          </a:p>
          <a:p>
            <a:pPr lvl="1">
              <a:buFont typeface="Courier New" panose="02070309020205020404" pitchFamily="49" charset="0"/>
              <a:buChar char="o"/>
            </a:pPr>
            <a:endParaRPr lang="fr-FR" sz="2000" dirty="0"/>
          </a:p>
          <a:p>
            <a:pPr lvl="1">
              <a:buFont typeface="Courier New" panose="02070309020205020404" pitchFamily="49" charset="0"/>
              <a:buChar char="o"/>
            </a:pPr>
            <a:endParaRPr lang="fr-FR" sz="2000" dirty="0"/>
          </a:p>
          <a:p>
            <a:endParaRPr lang="fr-FR" sz="2000" dirty="0" smtClean="0"/>
          </a:p>
          <a:p>
            <a:endParaRPr lang="fr-FR" sz="2000" dirty="0" smtClean="0"/>
          </a:p>
          <a:p>
            <a:endParaRPr lang="fr-FR" sz="2000" dirty="0" smtClean="0"/>
          </a:p>
        </p:txBody>
      </p:sp>
      <p:sp>
        <p:nvSpPr>
          <p:cNvPr id="4" name="Espace réservé de la date 3"/>
          <p:cNvSpPr>
            <a:spLocks noGrp="1"/>
          </p:cNvSpPr>
          <p:nvPr>
            <p:ph type="dt" sz="half" idx="10"/>
          </p:nvPr>
        </p:nvSpPr>
        <p:spPr/>
        <p:txBody>
          <a:bodyPr/>
          <a:lstStyle/>
          <a:p>
            <a:fld id="{B090E074-BC92-48BC-BF34-9B656C3F1A47}"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989554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22286C-82EE-455E-9592-C8E20AF40C9E}"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614456474"/>
              </p:ext>
            </p:extLst>
          </p:nvPr>
        </p:nvGraphicFramePr>
        <p:xfrm>
          <a:off x="1611631" y="171449"/>
          <a:ext cx="10115549" cy="5958988"/>
        </p:xfrm>
        <a:graphic>
          <a:graphicData uri="http://schemas.openxmlformats.org/drawingml/2006/table">
            <a:tbl>
              <a:tblPr>
                <a:tableStyleId>{5C22544A-7EE6-4342-B048-85BDC9FD1C3A}</a:tableStyleId>
              </a:tblPr>
              <a:tblGrid>
                <a:gridCol w="1203456"/>
                <a:gridCol w="8912093"/>
              </a:tblGrid>
              <a:tr h="64830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5310680">
                <a:tc>
                  <a:txBody>
                    <a:bodyPr/>
                    <a:lstStyle/>
                    <a:p>
                      <a:pPr algn="ctr" fontAlgn="ctr"/>
                      <a:r>
                        <a:rPr lang="fr-FR" sz="1600" b="0" i="0" u="none" strike="noStrike" dirty="0">
                          <a:solidFill>
                            <a:srgbClr val="000000"/>
                          </a:solidFill>
                          <a:effectLst/>
                          <a:latin typeface="Century Gothic" panose="020B0502020202020204" pitchFamily="34" charset="0"/>
                        </a:rPr>
                        <a:t>38 -1 nouveau</a:t>
                      </a:r>
                    </a:p>
                  </a:txBody>
                  <a:tcPr marL="9525" marR="9525" marT="9525" marB="0" anchor="ctr"/>
                </a:tc>
                <a:tc>
                  <a:txBody>
                    <a:bodyPr/>
                    <a:lstStyle/>
                    <a:p>
                      <a:pPr marL="0" indent="0" algn="l" fontAlgn="b">
                        <a:buFont typeface="Arial" panose="020B0604020202020204" pitchFamily="34" charset="0"/>
                        <a:buNone/>
                      </a:pPr>
                      <a:r>
                        <a:rPr lang="fr-FR" sz="1600" b="0" i="0" u="none" strike="noStrike" dirty="0" smtClean="0">
                          <a:solidFill>
                            <a:srgbClr val="000000"/>
                          </a:solidFill>
                          <a:effectLst/>
                          <a:latin typeface="Century Gothic" panose="020B0502020202020204" pitchFamily="34" charset="0"/>
                        </a:rPr>
                        <a:t>L’entité ventile le montant d’une immobilisation corporelle en ses parties significatives </a:t>
                      </a:r>
                      <a:r>
                        <a:rPr lang="fr-FR" sz="1600" b="0" i="0" u="none" strike="noStrike" dirty="0">
                          <a:solidFill>
                            <a:srgbClr val="000000"/>
                          </a:solidFill>
                          <a:effectLst/>
                          <a:latin typeface="Century Gothic" panose="020B0502020202020204" pitchFamily="34" charset="0"/>
                        </a:rPr>
                        <a:t>dès lors que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les </a:t>
                      </a:r>
                      <a:r>
                        <a:rPr lang="fr-FR" sz="1600" b="0" i="0" u="none" strike="noStrike" dirty="0">
                          <a:solidFill>
                            <a:srgbClr val="000000"/>
                          </a:solidFill>
                          <a:effectLst/>
                          <a:latin typeface="Century Gothic" panose="020B0502020202020204" pitchFamily="34" charset="0"/>
                        </a:rPr>
                        <a:t>éléments d’actif sont dissociables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les </a:t>
                      </a:r>
                      <a:r>
                        <a:rPr lang="fr-FR" sz="1600" b="0" i="0" u="none" strike="noStrike" dirty="0">
                          <a:solidFill>
                            <a:srgbClr val="000000"/>
                          </a:solidFill>
                          <a:effectLst/>
                          <a:latin typeface="Century Gothic" panose="020B0502020202020204" pitchFamily="34" charset="0"/>
                        </a:rPr>
                        <a:t>éléments d’actif ont une utilisation différente </a:t>
                      </a:r>
                      <a:r>
                        <a:rPr lang="fr-FR" sz="1600" b="0" i="0" u="none" strike="noStrike" dirty="0" smtClean="0">
                          <a:solidFill>
                            <a:srgbClr val="000000"/>
                          </a:solidFill>
                          <a:effectLst/>
                          <a:latin typeface="Century Gothic" panose="020B0502020202020204" pitchFamily="34" charset="0"/>
                        </a:rPr>
                        <a:t>;</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la </a:t>
                      </a:r>
                      <a:r>
                        <a:rPr lang="fr-FR" sz="1600" b="0" i="0" u="none" strike="noStrike" dirty="0">
                          <a:solidFill>
                            <a:srgbClr val="000000"/>
                          </a:solidFill>
                          <a:effectLst/>
                          <a:latin typeface="Century Gothic" panose="020B0502020202020204" pitchFamily="34" charset="0"/>
                        </a:rPr>
                        <a:t>durée d’utilité de chaque élément est </a:t>
                      </a:r>
                      <a:r>
                        <a:rPr lang="fr-FR" sz="1600" b="0" i="0" u="none" strike="noStrike" dirty="0" smtClean="0">
                          <a:solidFill>
                            <a:srgbClr val="000000"/>
                          </a:solidFill>
                          <a:effectLst/>
                          <a:latin typeface="Century Gothic" panose="020B0502020202020204" pitchFamily="34" charset="0"/>
                        </a:rPr>
                        <a:t>différente ;</a:t>
                      </a: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coût de</a:t>
                      </a:r>
                      <a:r>
                        <a:rPr lang="fr-FR" sz="1600" b="0" i="0" u="none" strike="noStrike" baseline="0" dirty="0" smtClean="0">
                          <a:solidFill>
                            <a:srgbClr val="000000"/>
                          </a:solidFill>
                          <a:effectLst/>
                          <a:latin typeface="Century Gothic" panose="020B0502020202020204" pitchFamily="34" charset="0"/>
                        </a:rPr>
                        <a:t> chaque élément peut être évalué de façon fiable et qu’il est significatif par au coût total de l’immobilisation.</a:t>
                      </a:r>
                      <a:r>
                        <a:rPr lang="fr-FR" sz="1600" b="0" i="0" u="none" strike="noStrike" dirty="0">
                          <a:solidFill>
                            <a:srgbClr val="000000"/>
                          </a:solidFill>
                          <a:effectLst/>
                          <a:latin typeface="Century Gothic" panose="020B0502020202020204" pitchFamily="34" charset="0"/>
                        </a:rPr>
                        <a:t/>
                      </a:r>
                      <a:br>
                        <a:rPr lang="fr-FR" sz="1600" b="0" i="0" u="none" strike="noStrike" dirty="0">
                          <a:solidFill>
                            <a:srgbClr val="000000"/>
                          </a:solidFill>
                          <a:effectLst/>
                          <a:latin typeface="Century Gothic" panose="020B0502020202020204" pitchFamily="34" charset="0"/>
                        </a:rPr>
                      </a:br>
                      <a:endParaRPr lang="fr-FR" sz="1600" b="0" i="0" u="none" strike="noStrike" dirty="0" smtClean="0">
                        <a:solidFill>
                          <a:srgbClr val="000000"/>
                        </a:solidFill>
                        <a:effectLst/>
                        <a:latin typeface="Century Gothic" panose="020B0502020202020204" pitchFamily="34" charset="0"/>
                      </a:endParaRPr>
                    </a:p>
                    <a:p>
                      <a:pPr algn="l" fontAlgn="b"/>
                      <a:r>
                        <a:rPr lang="fr-FR" sz="1600" b="0" i="0" u="none" strike="noStrike" dirty="0" smtClean="0">
                          <a:solidFill>
                            <a:srgbClr val="000000"/>
                          </a:solidFill>
                          <a:effectLst/>
                          <a:latin typeface="Century Gothic" panose="020B0502020202020204" pitchFamily="34" charset="0"/>
                        </a:rPr>
                        <a:t>Chaque </a:t>
                      </a:r>
                      <a:r>
                        <a:rPr lang="fr-FR" sz="1600" b="0" i="0" u="none" strike="noStrike" dirty="0">
                          <a:solidFill>
                            <a:srgbClr val="000000"/>
                          </a:solidFill>
                          <a:effectLst/>
                          <a:latin typeface="Century Gothic" panose="020B0502020202020204" pitchFamily="34" charset="0"/>
                        </a:rPr>
                        <a:t>élément de </a:t>
                      </a:r>
                      <a:r>
                        <a:rPr lang="fr-FR" sz="1600" b="0" i="0" u="none" strike="noStrike" dirty="0" smtClean="0">
                          <a:solidFill>
                            <a:srgbClr val="000000"/>
                          </a:solidFill>
                          <a:effectLst/>
                          <a:latin typeface="Century Gothic" panose="020B0502020202020204" pitchFamily="34" charset="0"/>
                        </a:rPr>
                        <a:t>l’immobilisation visée à l’alinéa précédent doit </a:t>
                      </a:r>
                      <a:r>
                        <a:rPr lang="fr-FR" sz="1600" b="0" i="0" u="none" strike="noStrike" dirty="0">
                          <a:solidFill>
                            <a:srgbClr val="000000"/>
                          </a:solidFill>
                          <a:effectLst/>
                          <a:latin typeface="Century Gothic" panose="020B0502020202020204" pitchFamily="34" charset="0"/>
                        </a:rPr>
                        <a:t>être comptabilisé séparément dès son acquisition ou son </a:t>
                      </a:r>
                      <a:r>
                        <a:rPr lang="fr-FR" sz="1600" b="0" i="0" u="none" strike="noStrike" dirty="0" smtClean="0">
                          <a:solidFill>
                            <a:srgbClr val="000000"/>
                          </a:solidFill>
                          <a:effectLst/>
                          <a:latin typeface="Century Gothic" panose="020B0502020202020204" pitchFamily="34" charset="0"/>
                        </a:rPr>
                        <a:t>remplacement.</a:t>
                      </a:r>
                      <a:r>
                        <a:rPr lang="fr-FR" sz="1600" b="0" i="0" u="none" strike="noStrike" dirty="0">
                          <a:solidFill>
                            <a:srgbClr val="000000"/>
                          </a:solidFill>
                          <a:effectLst/>
                          <a:latin typeface="Century Gothic" panose="020B0502020202020204" pitchFamily="34" charset="0"/>
                        </a:rPr>
                        <a:t/>
                      </a:r>
                      <a:br>
                        <a:rPr lang="fr-FR" sz="1600" b="0" i="0" u="none" strike="noStrike" dirty="0">
                          <a:solidFill>
                            <a:srgbClr val="000000"/>
                          </a:solidFill>
                          <a:effectLst/>
                          <a:latin typeface="Century Gothic" panose="020B0502020202020204" pitchFamily="34" charset="0"/>
                        </a:rPr>
                      </a:br>
                      <a:endParaRPr lang="fr-FR" sz="1600" b="0" i="0" u="none" strike="noStrike" dirty="0" smtClean="0">
                        <a:solidFill>
                          <a:srgbClr val="000000"/>
                        </a:solidFill>
                        <a:effectLst/>
                        <a:latin typeface="Century Gothic" panose="020B0502020202020204" pitchFamily="34" charset="0"/>
                      </a:endParaRPr>
                    </a:p>
                    <a:p>
                      <a:pPr algn="l" fontAlgn="b"/>
                      <a:r>
                        <a:rPr lang="fr-FR" sz="1600" b="0" i="0" u="none" strike="noStrike" dirty="0" smtClean="0">
                          <a:solidFill>
                            <a:srgbClr val="000000"/>
                          </a:solidFill>
                          <a:effectLst/>
                          <a:latin typeface="Century Gothic" panose="020B0502020202020204" pitchFamily="34" charset="0"/>
                        </a:rPr>
                        <a:t>La </a:t>
                      </a:r>
                      <a:r>
                        <a:rPr lang="fr-FR" sz="1600" b="0" i="0" u="none" strike="noStrike" dirty="0">
                          <a:solidFill>
                            <a:srgbClr val="000000"/>
                          </a:solidFill>
                          <a:effectLst/>
                          <a:latin typeface="Century Gothic" panose="020B0502020202020204" pitchFamily="34" charset="0"/>
                        </a:rPr>
                        <a:t>décomposition de ces immobilisations </a:t>
                      </a:r>
                      <a:r>
                        <a:rPr lang="fr-FR" sz="1600" b="0" i="0" u="none" strike="noStrike" dirty="0" smtClean="0">
                          <a:solidFill>
                            <a:srgbClr val="000000"/>
                          </a:solidFill>
                          <a:effectLst/>
                          <a:latin typeface="Century Gothic" panose="020B0502020202020204" pitchFamily="34" charset="0"/>
                        </a:rPr>
                        <a:t>n’est autorisée</a:t>
                      </a:r>
                      <a:r>
                        <a:rPr lang="fr-FR" sz="1600" b="0" i="0" u="none" strike="noStrike" baseline="0" dirty="0" smtClean="0">
                          <a:solidFill>
                            <a:srgbClr val="000000"/>
                          </a:solidFill>
                          <a:effectLst/>
                          <a:latin typeface="Century Gothic" panose="020B0502020202020204" pitchFamily="34" charset="0"/>
                        </a:rPr>
                        <a:t> </a:t>
                      </a:r>
                      <a:r>
                        <a:rPr lang="fr-FR" sz="1600" b="0" i="0" u="none" strike="noStrike" dirty="0" smtClean="0">
                          <a:solidFill>
                            <a:srgbClr val="000000"/>
                          </a:solidFill>
                          <a:effectLst/>
                          <a:latin typeface="Century Gothic" panose="020B0502020202020204" pitchFamily="34" charset="0"/>
                        </a:rPr>
                        <a:t>que </a:t>
                      </a:r>
                      <a:r>
                        <a:rPr lang="fr-FR" sz="1600" b="0" i="0" u="none" strike="noStrike" dirty="0">
                          <a:solidFill>
                            <a:srgbClr val="000000"/>
                          </a:solidFill>
                          <a:effectLst/>
                          <a:latin typeface="Century Gothic" panose="020B0502020202020204" pitchFamily="34" charset="0"/>
                        </a:rPr>
                        <a:t>pour les </a:t>
                      </a:r>
                      <a:r>
                        <a:rPr lang="fr-FR" sz="1600" b="0" i="0" u="none" strike="noStrike" dirty="0" smtClean="0">
                          <a:solidFill>
                            <a:srgbClr val="000000"/>
                          </a:solidFill>
                          <a:effectLst/>
                          <a:latin typeface="Century Gothic" panose="020B0502020202020204" pitchFamily="34" charset="0"/>
                        </a:rPr>
                        <a:t>bâtiments et autres ouvrages, </a:t>
                      </a:r>
                      <a:r>
                        <a:rPr lang="fr-FR" sz="1600" b="0" i="0" u="none" strike="noStrike" dirty="0">
                          <a:solidFill>
                            <a:srgbClr val="000000"/>
                          </a:solidFill>
                          <a:effectLst/>
                          <a:latin typeface="Century Gothic" panose="020B0502020202020204" pitchFamily="34" charset="0"/>
                        </a:rPr>
                        <a:t>les avions, les bateaux, les camions, les autocars, les bus, </a:t>
                      </a:r>
                      <a:r>
                        <a:rPr lang="fr-FR" sz="1600" b="0" i="0" u="none" strike="noStrike" dirty="0" smtClean="0">
                          <a:solidFill>
                            <a:srgbClr val="000000"/>
                          </a:solidFill>
                          <a:effectLst/>
                          <a:latin typeface="Century Gothic" panose="020B0502020202020204" pitchFamily="34" charset="0"/>
                        </a:rPr>
                        <a:t>les véhicules blindés de transport</a:t>
                      </a:r>
                      <a:r>
                        <a:rPr lang="fr-FR" sz="1600" b="0" i="0" u="none" strike="noStrike" baseline="0" dirty="0" smtClean="0">
                          <a:solidFill>
                            <a:srgbClr val="000000"/>
                          </a:solidFill>
                          <a:effectLst/>
                          <a:latin typeface="Century Gothic" panose="020B0502020202020204" pitchFamily="34" charset="0"/>
                        </a:rPr>
                        <a:t> de fonds, </a:t>
                      </a:r>
                      <a:r>
                        <a:rPr lang="fr-FR" sz="1600" b="0" i="0" u="none" strike="noStrike" dirty="0" smtClean="0">
                          <a:solidFill>
                            <a:srgbClr val="000000"/>
                          </a:solidFill>
                          <a:effectLst/>
                          <a:latin typeface="Century Gothic" panose="020B0502020202020204" pitchFamily="34" charset="0"/>
                        </a:rPr>
                        <a:t>certains matériels et outillages des </a:t>
                      </a:r>
                      <a:r>
                        <a:rPr lang="fr-FR" sz="1600" b="0" i="0" u="none" strike="noStrike" dirty="0">
                          <a:solidFill>
                            <a:srgbClr val="000000"/>
                          </a:solidFill>
                          <a:effectLst/>
                          <a:latin typeface="Century Gothic" panose="020B0502020202020204" pitchFamily="34" charset="0"/>
                        </a:rPr>
                        <a:t>entités industrielles, minières, </a:t>
                      </a:r>
                      <a:r>
                        <a:rPr lang="fr-FR" sz="1600" b="0" i="0" u="none" strike="noStrike" dirty="0" smtClean="0">
                          <a:solidFill>
                            <a:srgbClr val="000000"/>
                          </a:solidFill>
                          <a:effectLst/>
                          <a:latin typeface="Century Gothic" panose="020B0502020202020204" pitchFamily="34" charset="0"/>
                        </a:rPr>
                        <a:t>agricoles, hospitalières et pétrolières, </a:t>
                      </a:r>
                      <a:r>
                        <a:rPr lang="fr-FR" sz="1600" b="0" i="0" u="none" strike="noStrike" dirty="0">
                          <a:solidFill>
                            <a:srgbClr val="000000"/>
                          </a:solidFill>
                          <a:effectLst/>
                          <a:latin typeface="Century Gothic" panose="020B0502020202020204" pitchFamily="34" charset="0"/>
                        </a:rPr>
                        <a:t>dès lors que l’entité dispose de </a:t>
                      </a:r>
                      <a:r>
                        <a:rPr lang="fr-FR" sz="1600" b="0" i="0" u="none" strike="noStrike" dirty="0" smtClean="0">
                          <a:solidFill>
                            <a:srgbClr val="000000"/>
                          </a:solidFill>
                          <a:effectLst/>
                          <a:latin typeface="Century Gothic" panose="020B0502020202020204" pitchFamily="34" charset="0"/>
                        </a:rPr>
                        <a:t>statistiques et autres informations  </a:t>
                      </a:r>
                      <a:r>
                        <a:rPr lang="fr-FR" sz="1600" b="0" i="0" u="none" strike="noStrike" dirty="0">
                          <a:solidFill>
                            <a:srgbClr val="000000"/>
                          </a:solidFill>
                          <a:effectLst/>
                          <a:latin typeface="Century Gothic" panose="020B0502020202020204" pitchFamily="34" charset="0"/>
                        </a:rPr>
                        <a:t>lui permettant de bien appréhender la durée d’utilité de chaque élément</a:t>
                      </a:r>
                      <a:r>
                        <a:rPr lang="fr-FR" sz="1600" b="0" i="0" u="none" strike="noStrike" dirty="0" smtClean="0">
                          <a:solidFill>
                            <a:srgbClr val="000000"/>
                          </a:solidFill>
                          <a:effectLst/>
                          <a:latin typeface="Century Gothic" panose="020B0502020202020204" pitchFamily="34" charset="0"/>
                        </a:rPr>
                        <a:t>. </a:t>
                      </a:r>
                      <a:r>
                        <a:rPr lang="fr-FR" sz="1600" b="0" i="0" u="none" strike="noStrike" dirty="0">
                          <a:solidFill>
                            <a:srgbClr val="000000"/>
                          </a:solidFill>
                          <a:effectLst/>
                          <a:latin typeface="Century Gothic" panose="020B0502020202020204" pitchFamily="34" charset="0"/>
                        </a:rPr>
                        <a:t/>
                      </a:r>
                      <a:br>
                        <a:rPr lang="fr-FR" sz="1600" b="0" i="0" u="none" strike="noStrike" dirty="0">
                          <a:solidFill>
                            <a:srgbClr val="000000"/>
                          </a:solidFill>
                          <a:effectLst/>
                          <a:latin typeface="Century Gothic" panose="020B0502020202020204" pitchFamily="34" charset="0"/>
                        </a:rPr>
                      </a:br>
                      <a:endParaRPr lang="fr-FR" sz="1600" b="0" i="0" u="none" strike="noStrike" dirty="0" smtClean="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3109943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1548B9-2D3F-4AE5-B35F-919A155199D8}"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78866173"/>
              </p:ext>
            </p:extLst>
          </p:nvPr>
        </p:nvGraphicFramePr>
        <p:xfrm>
          <a:off x="1497331" y="1714499"/>
          <a:ext cx="10115549" cy="4691775"/>
        </p:xfrm>
        <a:graphic>
          <a:graphicData uri="http://schemas.openxmlformats.org/drawingml/2006/table">
            <a:tbl>
              <a:tblPr>
                <a:tableStyleId>{5C22544A-7EE6-4342-B048-85BDC9FD1C3A}</a:tableStyleId>
              </a:tblPr>
              <a:tblGrid>
                <a:gridCol w="1203456"/>
                <a:gridCol w="8912093"/>
              </a:tblGrid>
              <a:tr h="5369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2666708">
                <a:tc>
                  <a:txBody>
                    <a:bodyPr/>
                    <a:lstStyle/>
                    <a:p>
                      <a:pPr algn="ctr" fontAlgn="ctr"/>
                      <a:r>
                        <a:rPr lang="fr-FR" sz="1600" b="0" i="0" u="none" strike="noStrike" dirty="0">
                          <a:solidFill>
                            <a:srgbClr val="000000"/>
                          </a:solidFill>
                          <a:effectLst/>
                          <a:latin typeface="Century Gothic" panose="020B0502020202020204" pitchFamily="34" charset="0"/>
                        </a:rPr>
                        <a:t>38 -2 nouveau</a:t>
                      </a:r>
                    </a:p>
                  </a:txBody>
                  <a:tcPr marL="9525" marR="9525" marT="9525" marB="0" anchor="ctr"/>
                </a:tc>
                <a:tc>
                  <a:txBody>
                    <a:bodyPr/>
                    <a:lstStyle/>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La </a:t>
                      </a:r>
                      <a:r>
                        <a:rPr lang="fr-FR" sz="1600" b="0" i="0" u="none" strike="noStrike" dirty="0">
                          <a:solidFill>
                            <a:srgbClr val="000000"/>
                          </a:solidFill>
                          <a:effectLst/>
                          <a:latin typeface="Century Gothic" panose="020B0502020202020204" pitchFamily="34" charset="0"/>
                        </a:rPr>
                        <a:t>poursuite de l'exploitation d'une immobilisation corporelle peut être </a:t>
                      </a:r>
                      <a:r>
                        <a:rPr lang="fr-FR" sz="1600" b="0" i="0" u="none" strike="noStrike" dirty="0" smtClean="0">
                          <a:solidFill>
                            <a:srgbClr val="000000"/>
                          </a:solidFill>
                          <a:effectLst/>
                          <a:latin typeface="Century Gothic" panose="020B0502020202020204" pitchFamily="34" charset="0"/>
                        </a:rPr>
                        <a:t>subordonnée </a:t>
                      </a:r>
                      <a:r>
                        <a:rPr lang="fr-FR" sz="1600" b="0" i="0" u="none" strike="noStrike" dirty="0">
                          <a:solidFill>
                            <a:srgbClr val="000000"/>
                          </a:solidFill>
                          <a:effectLst/>
                          <a:latin typeface="Century Gothic" panose="020B0502020202020204" pitchFamily="34" charset="0"/>
                        </a:rPr>
                        <a:t>à la </a:t>
                      </a:r>
                      <a:r>
                        <a:rPr lang="fr-FR" sz="1600" b="0" i="0" u="none" strike="noStrike" dirty="0" smtClean="0">
                          <a:solidFill>
                            <a:srgbClr val="000000"/>
                          </a:solidFill>
                          <a:effectLst/>
                          <a:latin typeface="Century Gothic" panose="020B0502020202020204" pitchFamily="34" charset="0"/>
                        </a:rPr>
                        <a:t>réalisation </a:t>
                      </a:r>
                      <a:r>
                        <a:rPr lang="fr-FR" sz="1600" b="0" i="0" u="none" strike="noStrike" dirty="0">
                          <a:solidFill>
                            <a:srgbClr val="000000"/>
                          </a:solidFill>
                          <a:effectLst/>
                          <a:latin typeface="Century Gothic" panose="020B0502020202020204" pitchFamily="34" charset="0"/>
                        </a:rPr>
                        <a:t>régulière </a:t>
                      </a:r>
                      <a:r>
                        <a:rPr lang="fr-FR" sz="1600" b="0" i="0" u="none" strike="noStrike" dirty="0" smtClean="0">
                          <a:solidFill>
                            <a:srgbClr val="000000"/>
                          </a:solidFill>
                          <a:effectLst/>
                          <a:latin typeface="Century Gothic" panose="020B0502020202020204" pitchFamily="34" charset="0"/>
                        </a:rPr>
                        <a:t>de révisions ou d’inspections majeures </a:t>
                      </a:r>
                      <a:r>
                        <a:rPr lang="fr-FR" sz="1600" b="0" i="0" u="none" strike="noStrike" dirty="0">
                          <a:solidFill>
                            <a:srgbClr val="000000"/>
                          </a:solidFill>
                          <a:effectLst/>
                          <a:latin typeface="Century Gothic" panose="020B0502020202020204" pitchFamily="34" charset="0"/>
                        </a:rPr>
                        <a:t>destinées à identifier d'éventuelles défaillances, avec ou sans remplacement de pièces. </a:t>
                      </a:r>
                      <a:endParaRPr lang="fr-FR" sz="1600" b="0" i="0" u="none" strike="noStrike" dirty="0" smtClean="0">
                        <a:solidFill>
                          <a:srgbClr val="000000"/>
                        </a:solidFill>
                        <a:effectLst/>
                        <a:latin typeface="Century Gothic" panose="020B0502020202020204" pitchFamily="34" charset="0"/>
                      </a:endParaRPr>
                    </a:p>
                    <a:p>
                      <a:pPr marL="0" indent="0" algn="l" fontAlgn="b">
                        <a:buFont typeface="Arial" panose="020B0604020202020204" pitchFamily="34" charset="0"/>
                        <a:buNone/>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Lorsqu'une </a:t>
                      </a:r>
                      <a:r>
                        <a:rPr lang="fr-FR" sz="1600" b="0" i="0" u="none" strike="noStrike" dirty="0">
                          <a:solidFill>
                            <a:srgbClr val="000000"/>
                          </a:solidFill>
                          <a:effectLst/>
                          <a:latin typeface="Century Gothic" panose="020B0502020202020204" pitchFamily="34" charset="0"/>
                        </a:rPr>
                        <a:t>inspection </a:t>
                      </a:r>
                      <a:r>
                        <a:rPr lang="fr-FR" sz="1600" b="0" i="0" u="none" strike="noStrike" dirty="0" smtClean="0">
                          <a:solidFill>
                            <a:srgbClr val="000000"/>
                          </a:solidFill>
                          <a:effectLst/>
                          <a:latin typeface="Century Gothic" panose="020B0502020202020204" pitchFamily="34" charset="0"/>
                        </a:rPr>
                        <a:t>ou révision majeure </a:t>
                      </a:r>
                      <a:r>
                        <a:rPr lang="fr-FR" sz="1600" b="0" i="0" u="none" strike="noStrike" dirty="0">
                          <a:solidFill>
                            <a:srgbClr val="000000"/>
                          </a:solidFill>
                          <a:effectLst/>
                          <a:latin typeface="Century Gothic" panose="020B0502020202020204" pitchFamily="34" charset="0"/>
                        </a:rPr>
                        <a:t>est réalisée, son coût est comptabilisé dans la valeur comptable de l'immobilisation corporelle comme un composant à titre de remplacement, si les critères de comptabilisation sont satisfaits. </a:t>
                      </a:r>
                      <a:endParaRPr lang="fr-FR" sz="1600" b="0" i="0" u="none" strike="noStrike" dirty="0" smtClean="0">
                        <a:solidFill>
                          <a:srgbClr val="000000"/>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Toute </a:t>
                      </a:r>
                      <a:r>
                        <a:rPr lang="fr-FR" sz="1600" b="0" i="0" u="none" strike="noStrike" dirty="0">
                          <a:solidFill>
                            <a:srgbClr val="000000"/>
                          </a:solidFill>
                          <a:effectLst/>
                          <a:latin typeface="Century Gothic" panose="020B0502020202020204" pitchFamily="34" charset="0"/>
                        </a:rPr>
                        <a:t>valeur comptable résiduelle du coût de la précédente révision est </a:t>
                      </a:r>
                      <a:r>
                        <a:rPr lang="fr-FR" sz="1600" b="0" i="0" u="none" strike="noStrike" dirty="0" smtClean="0">
                          <a:solidFill>
                            <a:srgbClr val="000000"/>
                          </a:solidFill>
                          <a:effectLst/>
                          <a:latin typeface="Century Gothic" panose="020B0502020202020204" pitchFamily="34" charset="0"/>
                        </a:rPr>
                        <a:t>dé comptabilisée.</a:t>
                      </a: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507938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864204790"/>
              </p:ext>
            </p:extLst>
          </p:nvPr>
        </p:nvGraphicFramePr>
        <p:xfrm>
          <a:off x="1497331" y="1714499"/>
          <a:ext cx="10115550" cy="4162395"/>
        </p:xfrm>
        <a:graphic>
          <a:graphicData uri="http://schemas.openxmlformats.org/drawingml/2006/table">
            <a:tbl>
              <a:tblPr>
                <a:tableStyleId>{5C22544A-7EE6-4342-B048-85BDC9FD1C3A}</a:tableStyleId>
              </a:tblPr>
              <a:tblGrid>
                <a:gridCol w="758981"/>
                <a:gridCol w="4618687"/>
                <a:gridCol w="4737882"/>
              </a:tblGrid>
              <a:tr h="5369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2666708">
                <a:tc>
                  <a:txBody>
                    <a:bodyPr/>
                    <a:lstStyle/>
                    <a:p>
                      <a:pPr algn="ctr" fontAlgn="ctr"/>
                      <a:r>
                        <a:rPr lang="fr-FR" sz="1600" b="0" i="0" u="none" strike="noStrike" dirty="0" smtClean="0">
                          <a:solidFill>
                            <a:srgbClr val="000000"/>
                          </a:solidFill>
                          <a:effectLst/>
                          <a:latin typeface="Century Gothic" panose="020B0502020202020204" pitchFamily="34" charset="0"/>
                        </a:rPr>
                        <a:t>43</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r>
                        <a:rPr lang="fr-FR" sz="1600" b="0" i="0" u="none" strike="noStrike" kern="1200" baseline="0" dirty="0" smtClean="0">
                          <a:solidFill>
                            <a:schemeClr val="dk1"/>
                          </a:solidFill>
                          <a:latin typeface="+mn-lt"/>
                          <a:ea typeface="+mn-ea"/>
                          <a:cs typeface="+mn-cs"/>
                        </a:rPr>
                        <a:t>La valeur d’inventaire est la valeur actuelle à la date de clôture de l’exercice.</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 Si la valeur d'inventaire est inférieure à la valeur d'entrée, </a:t>
                      </a:r>
                      <a:r>
                        <a:rPr lang="fr-FR" sz="1600" b="0" i="0" u="none" strike="noStrike" kern="1200" baseline="0" dirty="0" smtClean="0">
                          <a:solidFill>
                            <a:srgbClr val="C00000"/>
                          </a:solidFill>
                          <a:latin typeface="+mn-lt"/>
                          <a:ea typeface="+mn-ea"/>
                          <a:cs typeface="+mn-cs"/>
                        </a:rPr>
                        <a:t>l’amoindrissement</a:t>
                      </a:r>
                      <a:r>
                        <a:rPr lang="fr-FR" sz="1600" b="0" i="0" u="none" strike="noStrike" kern="1200" baseline="0" dirty="0" smtClean="0">
                          <a:solidFill>
                            <a:schemeClr val="dk1"/>
                          </a:solidFill>
                          <a:latin typeface="+mn-lt"/>
                          <a:ea typeface="+mn-ea"/>
                          <a:cs typeface="+mn-cs"/>
                        </a:rPr>
                        <a:t> est constaté de façon distincte sous la forme d'un amortissement ou d'une </a:t>
                      </a:r>
                      <a:r>
                        <a:rPr lang="fr-FR" sz="1600" b="0" i="0" u="none" strike="noStrike" kern="1200" baseline="0" dirty="0" smtClean="0">
                          <a:solidFill>
                            <a:srgbClr val="C00000"/>
                          </a:solidFill>
                          <a:latin typeface="+mn-lt"/>
                          <a:ea typeface="+mn-ea"/>
                          <a:cs typeface="+mn-cs"/>
                        </a:rPr>
                        <a:t>dépréciation</a:t>
                      </a:r>
                      <a:r>
                        <a:rPr lang="fr-FR" sz="1600" b="0" i="0" u="none" strike="noStrike" kern="1200" baseline="0" dirty="0" smtClean="0">
                          <a:solidFill>
                            <a:schemeClr val="dk1"/>
                          </a:solidFill>
                          <a:latin typeface="+mn-lt"/>
                          <a:ea typeface="+mn-ea"/>
                          <a:cs typeface="+mn-cs"/>
                        </a:rPr>
                        <a:t> selon que cette perte de valeur est jugée définitive ou non.</a:t>
                      </a:r>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smtClean="0">
                        <a:solidFill>
                          <a:srgbClr val="000000"/>
                        </a:solidFill>
                        <a:effectLst/>
                        <a:latin typeface="Century Gothic" panose="020B0502020202020204" pitchFamily="34" charset="0"/>
                      </a:endParaRPr>
                    </a:p>
                    <a:p>
                      <a:pPr algn="just" fontAlgn="b"/>
                      <a:endParaRPr lang="fr-FR" sz="1600" b="0" i="0" u="none" strike="noStrike" dirty="0">
                        <a:solidFill>
                          <a:srgbClr val="000000"/>
                        </a:solidFill>
                        <a:effectLst/>
                        <a:latin typeface="Century Gothic" panose="020B0502020202020204" pitchFamily="34" charset="0"/>
                      </a:endParaRPr>
                    </a:p>
                  </a:txBody>
                  <a:tcPr marL="9525" marR="9525" marT="9525"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La valeur d’inventaire est la valeur actuelle à la date de clôture de l’exercice.</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 Si la valeur d’inventaire est</a:t>
                      </a:r>
                    </a:p>
                    <a:p>
                      <a:r>
                        <a:rPr lang="fr-FR" sz="1600" b="0" i="0" u="none" strike="noStrike" kern="1200" baseline="0" dirty="0" smtClean="0">
                          <a:solidFill>
                            <a:schemeClr val="dk1"/>
                          </a:solidFill>
                          <a:latin typeface="+mn-lt"/>
                          <a:ea typeface="+mn-ea"/>
                          <a:cs typeface="+mn-cs"/>
                        </a:rPr>
                        <a:t>inférieure à la valeur d’entrée, la dépréciation est constatée de façon distincte sous la forme d’un amortissement ou d’une </a:t>
                      </a:r>
                      <a:r>
                        <a:rPr lang="fr-FR" sz="1600" b="1" i="0" u="none" strike="sngStrike" kern="1200" baseline="0" dirty="0" smtClean="0">
                          <a:solidFill>
                            <a:schemeClr val="dk1"/>
                          </a:solidFill>
                          <a:latin typeface="+mn-lt"/>
                          <a:ea typeface="+mn-ea"/>
                          <a:cs typeface="+mn-cs"/>
                        </a:rPr>
                        <a:t>provision</a:t>
                      </a:r>
                      <a:r>
                        <a:rPr lang="fr-FR" sz="1600" b="0" i="0" u="none" strike="noStrike" kern="1200" baseline="0" dirty="0" smtClean="0">
                          <a:solidFill>
                            <a:schemeClr val="dk1"/>
                          </a:solidFill>
                          <a:latin typeface="+mn-lt"/>
                          <a:ea typeface="+mn-ea"/>
                          <a:cs typeface="+mn-cs"/>
                        </a:rPr>
                        <a:t> selon que la dépréciation est jugée définitive ou non.</a:t>
                      </a:r>
                    </a:p>
                  </a:txBody>
                  <a:tcPr marL="9525" marR="9525" marT="9525" marB="0"/>
                </a:tc>
              </a:tr>
            </a:tbl>
          </a:graphicData>
        </a:graphic>
      </p:graphicFrame>
    </p:spTree>
    <p:extLst>
      <p:ext uri="{BB962C8B-B14F-4D97-AF65-F5344CB8AC3E}">
        <p14:creationId xmlns:p14="http://schemas.microsoft.com/office/powerpoint/2010/main" xmlns="" val="993625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173164349"/>
              </p:ext>
            </p:extLst>
          </p:nvPr>
        </p:nvGraphicFramePr>
        <p:xfrm>
          <a:off x="1543898" y="383822"/>
          <a:ext cx="10433613" cy="6356955"/>
        </p:xfrm>
        <a:graphic>
          <a:graphicData uri="http://schemas.openxmlformats.org/drawingml/2006/table">
            <a:tbl>
              <a:tblPr>
                <a:tableStyleId>{5C22544A-7EE6-4342-B048-85BDC9FD1C3A}</a:tableStyleId>
              </a:tblPr>
              <a:tblGrid>
                <a:gridCol w="852765"/>
                <a:gridCol w="6634448"/>
                <a:gridCol w="2946400"/>
              </a:tblGrid>
              <a:tr h="637816">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5479195">
                <a:tc>
                  <a:txBody>
                    <a:bodyPr/>
                    <a:lstStyle/>
                    <a:p>
                      <a:pPr algn="ctr" fontAlgn="ctr"/>
                      <a:r>
                        <a:rPr lang="fr-FR" sz="1600" b="0" i="0" u="none" strike="noStrike" dirty="0" smtClean="0">
                          <a:solidFill>
                            <a:srgbClr val="000000"/>
                          </a:solidFill>
                          <a:effectLst/>
                          <a:latin typeface="Century Gothic" panose="020B0502020202020204" pitchFamily="34" charset="0"/>
                        </a:rPr>
                        <a:t>44</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stocks et les productions en cours sont évalués unité par unité ou catégorie par catégorie. </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L’unité d’inventaire est la plus petite partie qui peut être inventoriée sous chaque article.</a:t>
                      </a:r>
                    </a:p>
                    <a:p>
                      <a:pPr algn="l" fontAlgn="b"/>
                      <a:endParaRPr lang="fr-FR" sz="1600" b="0" i="0" u="none" strike="noStrike" dirty="0" smtClean="0">
                        <a:solidFill>
                          <a:srgbClr val="000000"/>
                        </a:solidFill>
                        <a:effectLst/>
                        <a:latin typeface="Century Gothic" panose="020B0502020202020204" pitchFamily="34" charset="0"/>
                      </a:endParaRPr>
                    </a:p>
                    <a:p>
                      <a:pPr algn="l" fontAlgn="b"/>
                      <a:r>
                        <a:rPr lang="fr-FR" sz="1600" b="0" i="0" u="none" strike="noStrike" dirty="0" smtClean="0">
                          <a:solidFill>
                            <a:srgbClr val="000000"/>
                          </a:solidFill>
                          <a:effectLst/>
                          <a:latin typeface="Century Gothic" panose="020B0502020202020204" pitchFamily="34" charset="0"/>
                        </a:rPr>
                        <a:t>A leur sortie du magasin ou à l'inventaire :</a:t>
                      </a:r>
                    </a:p>
                    <a:p>
                      <a:pPr lvl="1" algn="l" fontAlgn="b"/>
                      <a:r>
                        <a:rPr lang="fr-FR" sz="1600" b="0" i="0" u="none" strike="noStrike" dirty="0" smtClean="0">
                          <a:solidFill>
                            <a:srgbClr val="000000"/>
                          </a:solidFill>
                          <a:effectLst/>
                          <a:latin typeface="Century Gothic" panose="020B0502020202020204" pitchFamily="34" charset="0"/>
                        </a:rPr>
                        <a:t>• </a:t>
                      </a:r>
                      <a:r>
                        <a:rPr lang="fr-FR" sz="1600" b="0" i="0" u="none" strike="noStrike" dirty="0" smtClean="0">
                          <a:solidFill>
                            <a:srgbClr val="C00000"/>
                          </a:solidFill>
                          <a:effectLst/>
                          <a:latin typeface="Century Gothic" panose="020B0502020202020204" pitchFamily="34" charset="0"/>
                        </a:rPr>
                        <a:t>les biens matériellement identifiés et individualisés ainsi que ceux qui ne sont pas interchangeables, sont évalués article par article à leur coût d’entrée ;</a:t>
                      </a:r>
                    </a:p>
                    <a:p>
                      <a:pPr lvl="1" algn="l" fontAlgn="b"/>
                      <a:r>
                        <a:rPr lang="fr-FR" sz="1600" b="0" i="0" u="none" strike="noStrike" dirty="0" smtClean="0">
                          <a:solidFill>
                            <a:srgbClr val="000000"/>
                          </a:solidFill>
                          <a:effectLst/>
                          <a:latin typeface="Century Gothic" panose="020B0502020202020204" pitchFamily="34" charset="0"/>
                        </a:rPr>
                        <a:t>• les biens interchangeables </a:t>
                      </a:r>
                      <a:r>
                        <a:rPr lang="fr-FR" sz="1600" b="0" i="0" u="none" strike="sngStrike" baseline="0" dirty="0" smtClean="0">
                          <a:solidFill>
                            <a:srgbClr val="000000"/>
                          </a:solidFill>
                          <a:effectLst/>
                          <a:latin typeface="Century Gothic" panose="020B0502020202020204" pitchFamily="34" charset="0"/>
                        </a:rPr>
                        <a:t>(fongibles), </a:t>
                      </a:r>
                      <a:r>
                        <a:rPr lang="fr-FR" sz="1600" b="0" i="0" u="none" strike="noStrike" dirty="0" smtClean="0">
                          <a:solidFill>
                            <a:srgbClr val="000000"/>
                          </a:solidFill>
                          <a:effectLst/>
                          <a:latin typeface="Century Gothic" panose="020B0502020202020204" pitchFamily="34" charset="0"/>
                        </a:rPr>
                        <a:t>non identifiables </a:t>
                      </a:r>
                      <a:r>
                        <a:rPr lang="fr-FR" sz="1600" b="0" i="0" u="none" strike="noStrike" dirty="0" smtClean="0">
                          <a:solidFill>
                            <a:srgbClr val="C00000"/>
                          </a:solidFill>
                          <a:effectLst/>
                          <a:latin typeface="Century Gothic" panose="020B0502020202020204" pitchFamily="34" charset="0"/>
                        </a:rPr>
                        <a:t>après leur entrée en stock </a:t>
                      </a:r>
                      <a:r>
                        <a:rPr lang="fr-FR" sz="1600" b="0" i="0" u="none" strike="noStrike" dirty="0" smtClean="0">
                          <a:solidFill>
                            <a:srgbClr val="000000"/>
                          </a:solidFill>
                          <a:effectLst/>
                          <a:latin typeface="Century Gothic" panose="020B0502020202020204" pitchFamily="34" charset="0"/>
                        </a:rPr>
                        <a:t>sont évalués, soit en considérant que le premier bien entré est le premier bien sorti, méthode dite P.E.P.S., soit à leur coût moyen pondéré d'acquisition ou de production, méthode dite C.M.P.</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L’entité doit utiliser la même méthode pour tous les stocks ayant une nature et un usage similaire pour l’entité.</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Pour des stocks de nature ou d’usage différents, des méthodes différentes peuvent être utilisées.</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techniques d’évaluation du coût des stocks, telles que la méthode du coût standard ou la méthode du prix de détail, peuvent être utilisées pour des raisons pratiques si ces méthodes donnent des résultats proches du coût réel du stock. </a:t>
                      </a:r>
                      <a:endParaRPr lang="fr-FR" sz="1600" b="0" i="0" u="none" strike="noStrike" dirty="0">
                        <a:solidFill>
                          <a:srgbClr val="C00000"/>
                        </a:solidFill>
                        <a:effectLst/>
                        <a:latin typeface="Century Gothic" panose="020B0502020202020204" pitchFamily="34" charset="0"/>
                      </a:endParaRPr>
                    </a:p>
                  </a:txBody>
                  <a:tcPr marL="9525" marR="9525" marT="9525" marB="0" anchor="ctr"/>
                </a:tc>
                <a:tc>
                  <a:txBody>
                    <a:bodyPr/>
                    <a:lstStyle/>
                    <a:p>
                      <a:pPr marL="0" indent="0" algn="l" fontAlgn="b">
                        <a:buFont typeface="Arial" panose="020B0604020202020204" pitchFamily="34" charset="0"/>
                        <a:buNone/>
                      </a:pPr>
                      <a:r>
                        <a:rPr lang="fr-FR" sz="1600" b="0" i="0" u="none" strike="noStrike" dirty="0" smtClean="0">
                          <a:solidFill>
                            <a:schemeClr val="tx1"/>
                          </a:solidFill>
                          <a:effectLst/>
                          <a:latin typeface="Century Gothic" panose="020B0502020202020204" pitchFamily="34" charset="0"/>
                        </a:rPr>
                        <a:t>A leur sortie du magasin ou à l’inventaire, les biens interchangeables (fongibles) sont évalués:</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soit en considérant que le premier bien entré est le premier bien sorti (méthode dite P.E.P.S.), </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soit à leur coût moyen pondéré d’acquisition ou de production (méthode dite C.M.P.).</a:t>
                      </a:r>
                      <a:endParaRPr lang="fr-FR" sz="1600" b="0" i="0" u="none" strike="noStrike" dirty="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5475260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64</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01440927"/>
              </p:ext>
            </p:extLst>
          </p:nvPr>
        </p:nvGraphicFramePr>
        <p:xfrm>
          <a:off x="1543898" y="20782"/>
          <a:ext cx="10115550" cy="6722486"/>
        </p:xfrm>
        <a:graphic>
          <a:graphicData uri="http://schemas.openxmlformats.org/drawingml/2006/table">
            <a:tbl>
              <a:tblPr>
                <a:tableStyleId>{5C22544A-7EE6-4342-B048-85BDC9FD1C3A}</a:tableStyleId>
              </a:tblPr>
              <a:tblGrid>
                <a:gridCol w="826769"/>
                <a:gridCol w="4338891"/>
                <a:gridCol w="4949890"/>
              </a:tblGrid>
              <a:tr h="67744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2243702">
                <a:tc>
                  <a:txBody>
                    <a:bodyPr/>
                    <a:lstStyle/>
                    <a:p>
                      <a:pPr algn="ctr" fontAlgn="ctr"/>
                      <a:r>
                        <a:rPr lang="fr-FR" sz="1600" b="0" i="0" u="none" strike="noStrike" dirty="0" smtClean="0">
                          <a:solidFill>
                            <a:srgbClr val="000000"/>
                          </a:solidFill>
                          <a:effectLst/>
                          <a:latin typeface="Century Gothic" panose="020B0502020202020204" pitchFamily="34" charset="0"/>
                        </a:rPr>
                        <a:t>45</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fr-FR" sz="1600" b="0" i="0" u="none" strike="noStrike" dirty="0" smtClean="0">
                          <a:solidFill>
                            <a:schemeClr val="tx1"/>
                          </a:solidFill>
                          <a:effectLst/>
                          <a:latin typeface="Century Gothic" panose="020B0502020202020204" pitchFamily="34" charset="0"/>
                        </a:rPr>
                        <a:t>L’amortissement</a:t>
                      </a:r>
                      <a:r>
                        <a:rPr lang="fr-FR" sz="1600" b="0" i="0" u="none" strike="noStrike" dirty="0" smtClean="0">
                          <a:solidFill>
                            <a:srgbClr val="C00000"/>
                          </a:solidFill>
                          <a:effectLst/>
                          <a:latin typeface="Century Gothic" panose="020B0502020202020204" pitchFamily="34" charset="0"/>
                        </a:rPr>
                        <a:t> consiste pour l’entité à répartir le montant amortissable du bien sur sa durée d’utilité selon un plan prédéfini.</a:t>
                      </a:r>
                    </a:p>
                    <a:p>
                      <a:pPr algn="l" fontAlgn="b"/>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chemeClr val="tx1"/>
                          </a:solidFill>
                          <a:effectLst/>
                          <a:latin typeface="Century Gothic" panose="020B0502020202020204" pitchFamily="34" charset="0"/>
                        </a:rPr>
                        <a:t>Il consiste pour l’entreprise à répartir le coût du bien sur sa durée probable </a:t>
                      </a:r>
                      <a:r>
                        <a:rPr lang="fr-FR" sz="1600" b="1" i="0" u="none" strike="noStrike" dirty="0" smtClean="0">
                          <a:solidFill>
                            <a:schemeClr val="tx1"/>
                          </a:solidFill>
                          <a:effectLst/>
                          <a:latin typeface="Century Gothic" panose="020B0502020202020204" pitchFamily="34" charset="0"/>
                        </a:rPr>
                        <a:t>d’utilisation</a:t>
                      </a:r>
                      <a:r>
                        <a:rPr lang="fr-FR" sz="1600" b="0" i="0" u="none" strike="noStrike" dirty="0" smtClean="0">
                          <a:solidFill>
                            <a:schemeClr val="tx1"/>
                          </a:solidFill>
                          <a:effectLst/>
                          <a:latin typeface="Century Gothic" panose="020B0502020202020204" pitchFamily="34" charset="0"/>
                        </a:rPr>
                        <a:t> selon un plan prédéfini.</a:t>
                      </a:r>
                    </a:p>
                    <a:p>
                      <a:pPr marL="285750" indent="-285750" algn="l" fontAlgn="b">
                        <a:buFont typeface="Arial" panose="020B0604020202020204" pitchFamily="34" charset="0"/>
                        <a:buChar char="•"/>
                      </a:pPr>
                      <a:r>
                        <a:rPr lang="fr-FR" sz="1600" b="0" i="0" u="none" strike="sngStrike" baseline="0" dirty="0" smtClean="0">
                          <a:solidFill>
                            <a:schemeClr val="tx1"/>
                          </a:solidFill>
                          <a:effectLst/>
                          <a:latin typeface="Century Gothic" panose="020B0502020202020204" pitchFamily="34" charset="0"/>
                        </a:rPr>
                        <a:t>L’amortissement est la constatation comptable obligatoire de l’amoindrissement de valeur des immobilisations qui se déprécient de façon certaine et irréversible avec le temps, l’usage, ou en raison du changement des techniques, de l’évolution des marchés ou de toute autre cause.</a:t>
                      </a:r>
                    </a:p>
                  </a:txBody>
                  <a:tcPr marL="9525" marR="9525" marT="9525" marB="0"/>
                </a:tc>
              </a:tr>
              <a:tr h="902719">
                <a:tc>
                  <a:txBody>
                    <a:bodyPr/>
                    <a:lstStyle/>
                    <a:p>
                      <a:pPr algn="ctr" fontAlgn="ctr"/>
                      <a:r>
                        <a:rPr lang="fr-FR" sz="1600" b="0" i="0" u="none" strike="noStrike" dirty="0" smtClean="0">
                          <a:solidFill>
                            <a:srgbClr val="000000"/>
                          </a:solidFill>
                          <a:effectLst/>
                          <a:latin typeface="Century Gothic" panose="020B0502020202020204" pitchFamily="34" charset="0"/>
                        </a:rPr>
                        <a:t>45</a:t>
                      </a:r>
                    </a:p>
                    <a:p>
                      <a:pPr algn="ctr" fontAlgn="ctr"/>
                      <a:r>
                        <a:rPr lang="fr-FR" sz="1600" b="0" i="0" u="none" strike="noStrike" dirty="0" smtClean="0">
                          <a:solidFill>
                            <a:srgbClr val="000000"/>
                          </a:solidFill>
                          <a:effectLst/>
                          <a:latin typeface="Century Gothic" panose="020B0502020202020204" pitchFamily="34" charset="0"/>
                        </a:rPr>
                        <a:t>(suite)</a:t>
                      </a:r>
                      <a:endParaRPr lang="fr-FR" sz="1600" b="0" i="0" u="none" strike="noStrike" dirty="0">
                        <a:solidFill>
                          <a:srgbClr val="000000"/>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 montant du bien amortissable s'entend de la différence entre le coût d'entrée d’un actif et sa valeur résiduelle prévisionnelle.</a:t>
                      </a:r>
                    </a:p>
                  </a:txBody>
                  <a:tcPr marL="9525" marR="9525" marT="9525" marB="0"/>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 coût du bien pour l’entreprise s’entend de la différence entre son coût d’entrée et sa valeur résiduelle prévisionnelle.</a:t>
                      </a:r>
                    </a:p>
                  </a:txBody>
                  <a:tcPr marL="9525" marR="9525" marT="9525" marB="0"/>
                </a:tc>
              </a:tr>
              <a:tr h="2550566">
                <a:tc>
                  <a:txBody>
                    <a:bodyPr/>
                    <a:lstStyle/>
                    <a:p>
                      <a:pPr algn="ctr" fontAlgn="ctr"/>
                      <a:r>
                        <a:rPr lang="fr-FR" sz="1600" b="0" i="0" u="none" strike="noStrike" dirty="0" smtClean="0">
                          <a:solidFill>
                            <a:srgbClr val="000000"/>
                          </a:solidFill>
                          <a:effectLst/>
                          <a:latin typeface="Century Gothic" panose="020B0502020202020204" pitchFamily="34" charset="0"/>
                        </a:rPr>
                        <a:t>45</a:t>
                      </a:r>
                    </a:p>
                    <a:p>
                      <a:pPr algn="ctr" fontAlgn="ctr"/>
                      <a:r>
                        <a:rPr lang="fr-FR" sz="1600" b="0" i="0" u="none" strike="noStrike" dirty="0" smtClean="0">
                          <a:solidFill>
                            <a:srgbClr val="000000"/>
                          </a:solidFill>
                          <a:effectLst/>
                          <a:latin typeface="Century Gothic" panose="020B0502020202020204" pitchFamily="34" charset="0"/>
                        </a:rPr>
                        <a:t>(suite)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C00000"/>
                          </a:solidFill>
                          <a:effectLst/>
                          <a:latin typeface="Century Gothic" panose="020B0502020202020204" pitchFamily="34" charset="0"/>
                        </a:rPr>
                        <a:t>La valeur résiduelle prévisionnelle d'un actif est le montant estimé qu'une entité obtiendrait actuellement de la sortie de l'actif, après déduction des coûts de sortie estimés, si l'actif avait déjà l'âge et se trouvait déjà dans l'état prévu à la fin de sa durée d'utilité.</a:t>
                      </a:r>
                    </a:p>
                  </a:txBody>
                  <a:tcPr marL="9525" marR="9525" marT="9525" marB="0" anchor="ctr"/>
                </a:tc>
                <a:tc>
                  <a:txBody>
                    <a:bodyPr/>
                    <a:lstStyle/>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6485399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65</a:t>
            </a:fld>
            <a:endParaRPr lang="en-US" dirty="0"/>
          </a:p>
        </p:txBody>
      </p:sp>
      <p:graphicFrame>
        <p:nvGraphicFramePr>
          <p:cNvPr id="4" name="Tableau 3"/>
          <p:cNvGraphicFramePr>
            <a:graphicFrameLocks noGrp="1"/>
          </p:cNvGraphicFramePr>
          <p:nvPr>
            <p:extLst/>
          </p:nvPr>
        </p:nvGraphicFramePr>
        <p:xfrm>
          <a:off x="1508271" y="634684"/>
          <a:ext cx="9725785" cy="5371395"/>
        </p:xfrm>
        <a:graphic>
          <a:graphicData uri="http://schemas.openxmlformats.org/drawingml/2006/table">
            <a:tbl>
              <a:tblPr>
                <a:tableStyleId>{5C22544A-7EE6-4342-B048-85BDC9FD1C3A}</a:tableStyleId>
              </a:tblPr>
              <a:tblGrid>
                <a:gridCol w="1280553"/>
                <a:gridCol w="8445232"/>
              </a:tblGrid>
              <a:tr h="614752">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4756643">
                <a:tc>
                  <a:txBody>
                    <a:bodyPr/>
                    <a:lstStyle/>
                    <a:p>
                      <a:pPr algn="ctr" fontAlgn="ctr"/>
                      <a:r>
                        <a:rPr lang="fr-FR" sz="1600" b="0" i="0" u="none" strike="noStrike" dirty="0" smtClean="0">
                          <a:solidFill>
                            <a:srgbClr val="000000"/>
                          </a:solidFill>
                          <a:effectLst/>
                          <a:latin typeface="Century Gothic" panose="020B0502020202020204" pitchFamily="34" charset="0"/>
                        </a:rPr>
                        <a:t>45</a:t>
                      </a:r>
                    </a:p>
                    <a:p>
                      <a:pPr algn="ctr" fontAlgn="ctr"/>
                      <a:r>
                        <a:rPr lang="fr-FR" sz="1600" b="0" i="0" u="none" strike="noStrike" dirty="0" smtClean="0">
                          <a:solidFill>
                            <a:srgbClr val="000000"/>
                          </a:solidFill>
                          <a:effectLst/>
                          <a:latin typeface="Century Gothic" panose="020B0502020202020204" pitchFamily="34" charset="0"/>
                        </a:rPr>
                        <a:t>(suite)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fontAlgn="b"/>
                      <a:r>
                        <a:rPr lang="fr-FR" sz="1600" b="0" i="0" u="none" strike="noStrike" dirty="0" smtClean="0">
                          <a:solidFill>
                            <a:srgbClr val="C00000"/>
                          </a:solidFill>
                          <a:effectLst/>
                          <a:latin typeface="Century Gothic" panose="020B0502020202020204" pitchFamily="34" charset="0"/>
                        </a:rPr>
                        <a:t>La durée d'utilité est définie en fonction de l'utilité attendue de cet actif pour l’entité.</a:t>
                      </a:r>
                    </a:p>
                    <a:p>
                      <a:pPr algn="l" fontAlgn="b"/>
                      <a:r>
                        <a:rPr lang="fr-FR" sz="1600" b="0" i="0" u="none" strike="noStrike" dirty="0" smtClean="0">
                          <a:solidFill>
                            <a:srgbClr val="C00000"/>
                          </a:solidFill>
                          <a:effectLst/>
                          <a:latin typeface="Century Gothic" panose="020B0502020202020204" pitchFamily="34" charset="0"/>
                        </a:rPr>
                        <a:t>Tous</a:t>
                      </a:r>
                      <a:r>
                        <a:rPr lang="fr-FR" sz="1600" b="0" i="0" u="none" strike="noStrike" baseline="0" dirty="0" smtClean="0">
                          <a:solidFill>
                            <a:srgbClr val="C00000"/>
                          </a:solidFill>
                          <a:effectLst/>
                          <a:latin typeface="Century Gothic" panose="020B0502020202020204" pitchFamily="34" charset="0"/>
                        </a:rPr>
                        <a:t> les facteurs suivants sont pris en considération pour déterminer la durée d’utilité d’un actif: </a:t>
                      </a:r>
                      <a:r>
                        <a:rPr lang="fr-FR" sz="1600" b="0" i="0" u="none" strike="noStrike" dirty="0" smtClean="0">
                          <a:solidFill>
                            <a:srgbClr val="C00000"/>
                          </a:solidFill>
                          <a:effectLst/>
                          <a:latin typeface="Century Gothic" panose="020B0502020202020204" pitchFamily="34" charset="0"/>
                        </a:rPr>
                        <a:t> </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l'usage</a:t>
                      </a:r>
                      <a:r>
                        <a:rPr lang="fr-FR" sz="1600" b="0" i="0" u="none" strike="noStrike" dirty="0" smtClean="0">
                          <a:solidFill>
                            <a:srgbClr val="C00000"/>
                          </a:solidFill>
                          <a:effectLst/>
                          <a:latin typeface="Century Gothic" panose="020B0502020202020204" pitchFamily="34" charset="0"/>
                        </a:rPr>
                        <a:t> attendu de cet actif par l'entité, évalué par référence à la capacité ou à la production physique attendue de cet actif;</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l'usure physique attendue dépendant notamment des cadences de production et de la maintenance ;</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l'obsolescence technique ou commerciale découlant de changements ou d’améliorations dans la production ou d’une évolution de la demande du marché pour le produit ou le service fourni par l’actif ;</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les limites juridiques ou similaires sur l'usage de l'actif, telles que les dates d'expiration des contrats de location.</a:t>
                      </a:r>
                    </a:p>
                    <a:p>
                      <a:pPr marL="0" indent="0" algn="l" fontAlgn="b">
                        <a:buFont typeface="Arial" panose="020B0604020202020204" pitchFamily="34" charset="0"/>
                        <a:buNone/>
                      </a:pPr>
                      <a:endParaRPr lang="fr-FR" sz="1600" b="0" i="0" u="none" strike="noStrike" dirty="0" smtClean="0">
                        <a:solidFill>
                          <a:srgbClr val="C00000"/>
                        </a:solidFill>
                        <a:effectLst/>
                        <a:latin typeface="Century Gothic" panose="020B0502020202020204" pitchFamily="34" charset="0"/>
                      </a:endParaRPr>
                    </a:p>
                    <a:p>
                      <a:pPr marL="0" indent="0" algn="l" fontAlgn="b">
                        <a:buFont typeface="Arial" panose="020B0604020202020204" pitchFamily="34" charset="0"/>
                        <a:buNone/>
                      </a:pPr>
                      <a:r>
                        <a:rPr lang="fr-FR" sz="1600" b="0" i="0" u="none" strike="noStrike" dirty="0" smtClean="0">
                          <a:solidFill>
                            <a:srgbClr val="C00000"/>
                          </a:solidFill>
                          <a:effectLst/>
                          <a:latin typeface="Century Gothic" panose="020B0502020202020204" pitchFamily="34" charset="0"/>
                        </a:rPr>
                        <a:t>Le plan d’amortissement est la traduction comptable de la répartition systématique du montant amortissable d’un actif selon le rythme de consommation des avantages économiques attendus en fonction de sa durée d’utilité.</a:t>
                      </a:r>
                    </a:p>
                    <a:p>
                      <a:pPr algn="l" fontAlgn="b"/>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4323621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812390823"/>
              </p:ext>
            </p:extLst>
          </p:nvPr>
        </p:nvGraphicFramePr>
        <p:xfrm>
          <a:off x="1486043" y="1136181"/>
          <a:ext cx="10115549" cy="5019456"/>
        </p:xfrm>
        <a:graphic>
          <a:graphicData uri="http://schemas.openxmlformats.org/drawingml/2006/table">
            <a:tbl>
              <a:tblPr>
                <a:tableStyleId>{5C22544A-7EE6-4342-B048-85BDC9FD1C3A}</a:tableStyleId>
              </a:tblPr>
              <a:tblGrid>
                <a:gridCol w="1203456"/>
                <a:gridCol w="8912093"/>
              </a:tblGrid>
              <a:tr h="376971">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3248">
                <a:tc>
                  <a:txBody>
                    <a:bodyPr/>
                    <a:lstStyle/>
                    <a:p>
                      <a:pPr algn="ctr" fontAlgn="ctr"/>
                      <a:r>
                        <a:rPr lang="fr-FR" sz="1600" b="0" i="0" u="none" strike="noStrike" dirty="0" smtClean="0">
                          <a:solidFill>
                            <a:srgbClr val="000000"/>
                          </a:solidFill>
                          <a:effectLst/>
                          <a:latin typeface="Century Gothic" panose="020B0502020202020204" pitchFamily="34" charset="0"/>
                        </a:rPr>
                        <a:t>45</a:t>
                      </a:r>
                    </a:p>
                    <a:p>
                      <a:pPr algn="ctr" fontAlgn="ctr"/>
                      <a:r>
                        <a:rPr lang="fr-FR" sz="1600" b="0" i="0" u="none" strike="noStrike" dirty="0" smtClean="0">
                          <a:solidFill>
                            <a:srgbClr val="000000"/>
                          </a:solidFill>
                          <a:effectLst/>
                          <a:latin typeface="Century Gothic" panose="020B0502020202020204" pitchFamily="34" charset="0"/>
                        </a:rPr>
                        <a:t>(suite)</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just"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Différents modes d'amortissement peuvent être utilisés pour répartir de façon systématique le montant amortissable d'un actif sur sa durée d'utilité. </a:t>
                      </a:r>
                    </a:p>
                    <a:p>
                      <a:pPr marL="285750" indent="-285750" algn="just"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Ces modes incluent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le mode linéaire qui conduit à une charge constante sur la durée d'utilité de l'actif;</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le mode dégressif à taux décroissant qui conduit à une charge décroissante sur la durée d'utilité de l'actif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le mode des unités de production ou unités d’œuvre (nombre de pièces produites, heures de fonctionnement, nombre de kilomètres parcourus, nombre d’heures de travail,  etc.) qui donne lieu à une charge basée sur l'utilisation ou la production prévue de l'actif</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et tout autre mode mieux adapté.</a:t>
                      </a:r>
                    </a:p>
                    <a:p>
                      <a:pPr algn="just" fontAlgn="b"/>
                      <a:r>
                        <a:rPr lang="fr-FR" sz="1600" b="0" i="0" u="none" strike="noStrike" dirty="0" smtClean="0">
                          <a:solidFill>
                            <a:srgbClr val="C00000"/>
                          </a:solidFill>
                          <a:effectLst/>
                          <a:latin typeface="Century Gothic" panose="020B0502020202020204" pitchFamily="34" charset="0"/>
                        </a:rPr>
                        <a:t> </a:t>
                      </a:r>
                    </a:p>
                    <a:p>
                      <a:pPr marL="285750" indent="-285750" algn="just"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Toutefois un mode d’amortissement basé sur les revenus générés par l'utilisation de l'actif est interdit pour les immobilisations corporelles. </a:t>
                      </a:r>
                    </a:p>
                    <a:p>
                      <a:pPr marL="285750" indent="-285750" algn="just"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just"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De même l’amortissement financier</a:t>
                      </a:r>
                      <a:r>
                        <a:rPr lang="fr-FR" sz="1600" b="0" i="0" u="none" strike="noStrike" baseline="0" dirty="0" smtClean="0">
                          <a:solidFill>
                            <a:srgbClr val="C00000"/>
                          </a:solidFill>
                          <a:effectLst/>
                          <a:latin typeface="Century Gothic" panose="020B0502020202020204" pitchFamily="34" charset="0"/>
                        </a:rPr>
                        <a:t> qui consiste à amortir une immobilisation au même rythme que le coût de son financement </a:t>
                      </a:r>
                      <a:r>
                        <a:rPr lang="fr-FR" sz="1600" b="0" i="0" u="none" strike="noStrike" dirty="0" smtClean="0">
                          <a:solidFill>
                            <a:srgbClr val="C00000"/>
                          </a:solidFill>
                          <a:effectLst/>
                          <a:latin typeface="Century Gothic" panose="020B0502020202020204" pitchFamily="34" charset="0"/>
                        </a:rPr>
                        <a:t> n’est pas autorisé.</a:t>
                      </a:r>
                    </a:p>
                    <a:p>
                      <a:pPr algn="just" fontAlgn="b"/>
                      <a:endParaRPr lang="fr-FR" sz="1600" b="0" i="0" u="none" strike="noStrike" dirty="0" smtClean="0">
                        <a:solidFill>
                          <a:schemeClr val="tx1"/>
                        </a:solidFill>
                        <a:effectLst/>
                        <a:latin typeface="Century Gothic" panose="020B0502020202020204" pitchFamily="34" charset="0"/>
                      </a:endParaRPr>
                    </a:p>
                    <a:p>
                      <a:pPr algn="just" fontAlgn="b"/>
                      <a:endParaRPr lang="fr-FR" sz="1600" b="0" i="0" u="none" strike="noStrike" dirty="0">
                        <a:solidFill>
                          <a:srgbClr val="0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7792900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282033560"/>
              </p:ext>
            </p:extLst>
          </p:nvPr>
        </p:nvGraphicFramePr>
        <p:xfrm>
          <a:off x="2070371" y="435485"/>
          <a:ext cx="9744991" cy="5869275"/>
        </p:xfrm>
        <a:graphic>
          <a:graphicData uri="http://schemas.openxmlformats.org/drawingml/2006/table">
            <a:tbl>
              <a:tblPr>
                <a:tableStyleId>{5C22544A-7EE6-4342-B048-85BDC9FD1C3A}</a:tableStyleId>
              </a:tblPr>
              <a:tblGrid>
                <a:gridCol w="1005338"/>
                <a:gridCol w="5043937"/>
                <a:gridCol w="3695716"/>
              </a:tblGrid>
              <a:tr h="605383">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4801132">
                <a:tc>
                  <a:txBody>
                    <a:bodyPr/>
                    <a:lstStyle/>
                    <a:p>
                      <a:pPr algn="ctr" fontAlgn="ctr"/>
                      <a:r>
                        <a:rPr lang="fr-FR" sz="1600" b="0" i="0" u="none" strike="noStrike" dirty="0" smtClean="0">
                          <a:solidFill>
                            <a:srgbClr val="000000"/>
                          </a:solidFill>
                          <a:effectLst/>
                          <a:latin typeface="Century Gothic" panose="020B0502020202020204" pitchFamily="34" charset="0"/>
                        </a:rPr>
                        <a:t>45</a:t>
                      </a:r>
                    </a:p>
                    <a:p>
                      <a:pPr algn="ctr" fontAlgn="ctr"/>
                      <a:r>
                        <a:rPr lang="fr-FR" sz="1400" b="0" i="0" u="none" strike="noStrike" dirty="0" err="1" smtClean="0">
                          <a:solidFill>
                            <a:srgbClr val="000000"/>
                          </a:solidFill>
                          <a:effectLst/>
                          <a:latin typeface="Century Gothic" panose="020B0502020202020204" pitchFamily="34" charset="0"/>
                        </a:rPr>
                        <a:t>suite&amp;fin</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 mode d'amortissement retenu est appliqué de manière cohérente d’une période à l’autre, sauf en cas de changement du rythme attendu de consommation de l’actif.</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 date de début d'amortissement est </a:t>
                      </a:r>
                      <a:r>
                        <a:rPr lang="fr-FR" sz="1600" b="0" i="0" u="none" strike="noStrike" dirty="0" smtClean="0">
                          <a:solidFill>
                            <a:srgbClr val="C00000"/>
                          </a:solidFill>
                          <a:effectLst/>
                          <a:latin typeface="Century Gothic" panose="020B0502020202020204" pitchFamily="34" charset="0"/>
                        </a:rPr>
                        <a:t>la date à laquelle l'actif immobilisé est en état de fonctionner et au lieu d'utilisation prévue par l'entité.</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chemeClr val="tx1"/>
                          </a:solidFill>
                          <a:effectLst/>
                          <a:latin typeface="Century Gothic" panose="020B0502020202020204" pitchFamily="34" charset="0"/>
                        </a:rPr>
                        <a:t>Toute modification significative dans l’environnement juridique, technique, économique de l’</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chemeClr val="tx1"/>
                          </a:solidFill>
                          <a:effectLst/>
                          <a:latin typeface="Century Gothic" panose="020B0502020202020204" pitchFamily="34" charset="0"/>
                        </a:rPr>
                        <a:t> et dans les conditions d’utilisation du bien est  susceptible d’entraîner la révision du plan d’amortissement en cours d’exécution.</a:t>
                      </a: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fr-FR" sz="1600" b="0" i="0" u="none" strike="noStrike" dirty="0" smtClean="0">
                        <a:solidFill>
                          <a:schemeClr val="tx1"/>
                        </a:solidFill>
                        <a:effectLst/>
                        <a:latin typeface="Century Gothic" panose="020B0502020202020204" pitchFamily="34" charset="0"/>
                      </a:endParaRP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FR" sz="1600" b="0" i="0" u="none" strike="noStrike" dirty="0" smtClean="0">
                          <a:solidFill>
                            <a:srgbClr val="C00000"/>
                          </a:solidFill>
                          <a:effectLst/>
                          <a:latin typeface="Century Gothic" panose="020B0502020202020204" pitchFamily="34" charset="0"/>
                        </a:rPr>
                        <a:t>La constatation  de la dotation aux amortissements d’une immobilisation amortissable est obligatoire même</a:t>
                      </a:r>
                      <a:r>
                        <a:rPr lang="fr-FR" sz="1600" b="0" i="0" u="none" strike="noStrike" baseline="0" dirty="0" smtClean="0">
                          <a:solidFill>
                            <a:srgbClr val="C00000"/>
                          </a:solidFill>
                          <a:effectLst/>
                          <a:latin typeface="Century Gothic" panose="020B0502020202020204" pitchFamily="34" charset="0"/>
                        </a:rPr>
                        <a:t> en cas d’absence ou d’insuffisance de bénéfices.</a:t>
                      </a:r>
                      <a:r>
                        <a:rPr lang="fr-FR" sz="1600" b="0" i="0" u="none" strike="noStrike" dirty="0" smtClean="0">
                          <a:solidFill>
                            <a:srgbClr val="C00000"/>
                          </a:solidFill>
                          <a:effectLst/>
                          <a:latin typeface="Century Gothic" panose="020B0502020202020204" pitchFamily="34" charset="0"/>
                        </a:rPr>
                        <a:t> </a:t>
                      </a: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Toute modification significative dans l’environnement juridique, technique, économique de l’entreprise et dans les conditions d’utilisation du bien est  susceptible d’entraîner la révision du plan d’amortissement en cours d’exécution.</a:t>
                      </a:r>
                    </a:p>
                  </a:txBody>
                  <a:tcPr marL="9525" marR="9525" marT="9525" marB="0" anchor="ctr"/>
                </a:tc>
              </a:tr>
            </a:tbl>
          </a:graphicData>
        </a:graphic>
      </p:graphicFrame>
    </p:spTree>
    <p:extLst>
      <p:ext uri="{BB962C8B-B14F-4D97-AF65-F5344CB8AC3E}">
        <p14:creationId xmlns:p14="http://schemas.microsoft.com/office/powerpoint/2010/main" xmlns="" val="16348720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776020215"/>
              </p:ext>
            </p:extLst>
          </p:nvPr>
        </p:nvGraphicFramePr>
        <p:xfrm>
          <a:off x="2089998" y="136907"/>
          <a:ext cx="9744991" cy="6600795"/>
        </p:xfrm>
        <a:graphic>
          <a:graphicData uri="http://schemas.openxmlformats.org/drawingml/2006/table">
            <a:tbl>
              <a:tblPr>
                <a:tableStyleId>{5C22544A-7EE6-4342-B048-85BDC9FD1C3A}</a:tableStyleId>
              </a:tblPr>
              <a:tblGrid>
                <a:gridCol w="796482"/>
                <a:gridCol w="5252793"/>
                <a:gridCol w="3695716"/>
              </a:tblGrid>
              <a:tr h="639791">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852540">
                <a:tc>
                  <a:txBody>
                    <a:bodyPr/>
                    <a:lstStyle/>
                    <a:p>
                      <a:pPr algn="ctr" fontAlgn="ctr"/>
                      <a:r>
                        <a:rPr lang="fr-FR" sz="1600" b="0" i="0" u="none" strike="noStrike" dirty="0" smtClean="0">
                          <a:solidFill>
                            <a:srgbClr val="000000"/>
                          </a:solidFill>
                          <a:effectLst/>
                          <a:latin typeface="Century Gothic" panose="020B0502020202020204" pitchFamily="34" charset="0"/>
                        </a:rPr>
                        <a:t>46</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 dépréciation permet de constater la perte de valeur de l’actif.</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A la clôture de chaque exercice une entité doit apprécier</a:t>
                      </a:r>
                      <a:r>
                        <a:rPr lang="fr-FR" sz="1600" b="0" i="0" u="none" strike="noStrike" baseline="0" dirty="0" smtClean="0">
                          <a:solidFill>
                            <a:schemeClr val="tx1"/>
                          </a:solidFill>
                          <a:effectLst/>
                          <a:latin typeface="Century Gothic" panose="020B0502020202020204" pitchFamily="34" charset="0"/>
                        </a:rPr>
                        <a:t> </a:t>
                      </a:r>
                      <a:r>
                        <a:rPr lang="fr-FR" sz="1600" b="0" i="0" u="none" strike="noStrike" dirty="0" smtClean="0">
                          <a:solidFill>
                            <a:schemeClr val="tx1"/>
                          </a:solidFill>
                          <a:effectLst/>
                          <a:latin typeface="Century Gothic" panose="020B0502020202020204" pitchFamily="34" charset="0"/>
                        </a:rPr>
                        <a:t>s’il existe un quelconque indice qu’un actif a subi une perte de valeur. S’il existe un tel indice, l’entité doit estimer la valeur actuelle de l’actif concerné et la comparer à la valeur nette comptable.</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L’actif doit être déprécié lorsque la valeur nette comptable est supérieure à la valeur actuelle.</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La constatation</a:t>
                      </a:r>
                      <a:r>
                        <a:rPr lang="fr-FR" sz="1600" b="0" i="0" u="none" strike="noStrike" baseline="0" dirty="0" smtClean="0">
                          <a:solidFill>
                            <a:srgbClr val="C00000"/>
                          </a:solidFill>
                          <a:effectLst/>
                          <a:latin typeface="Century Gothic" panose="020B0502020202020204" pitchFamily="34" charset="0"/>
                        </a:rPr>
                        <a:t> de cette dépréciation est obligatoire même en cas d’absence ou d’insuffisance de bénéfice.</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Pour les immobilisations, cette dépréciation est constatée par une dotation et pour les autres éléments de l'actif, par une charge pour dépréciation.</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Après la comptabilisation d'une perte de valeur, l'amortissement de l'actif doit être calculé sur la base de la valeur comptable brute diminuée de la valeur résiduelle prévisionnelle, des amortissements cumulés </a:t>
                      </a:r>
                      <a:r>
                        <a:rPr lang="fr-FR" sz="1600" b="0" i="0" u="none" strike="noStrike" baseline="0" dirty="0" smtClean="0">
                          <a:solidFill>
                            <a:srgbClr val="C00000"/>
                          </a:solidFill>
                          <a:effectLst/>
                          <a:latin typeface="Century Gothic" panose="020B0502020202020204" pitchFamily="34" charset="0"/>
                        </a:rPr>
                        <a:t>et </a:t>
                      </a:r>
                      <a:r>
                        <a:rPr lang="fr-FR" sz="1600" b="0" i="0" u="none" strike="noStrike" dirty="0" smtClean="0">
                          <a:solidFill>
                            <a:srgbClr val="C00000"/>
                          </a:solidFill>
                          <a:effectLst/>
                          <a:latin typeface="Century Gothic" panose="020B0502020202020204" pitchFamily="34" charset="0"/>
                        </a:rPr>
                        <a:t>de la dépréciation.</a:t>
                      </a: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L’amoindrissement seulement probable de la valeur d’un élément d’actif résultant de causes dont les effets ne sont pas jugés irréversibles est constaté par une provision pour dépréciation ;</a:t>
                      </a:r>
                    </a:p>
                    <a:p>
                      <a:pPr marL="0" indent="0" algn="l" fontAlgn="b">
                        <a:buFont typeface="Arial" panose="020B0604020202020204" pitchFamily="34" charset="0"/>
                        <a:buNone/>
                      </a:pPr>
                      <a:r>
                        <a:rPr lang="fr-FR" sz="1600" b="0" i="0" u="none" strike="noStrike" dirty="0" smtClean="0">
                          <a:solidFill>
                            <a:schemeClr val="tx1"/>
                          </a:solidFill>
                          <a:effectLst/>
                          <a:latin typeface="Century Gothic" panose="020B0502020202020204" pitchFamily="34" charset="0"/>
                        </a:rPr>
                        <a:t> </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pour les immobilisations, cette provision est constatée par une dotation et pour les autres éléments de l’actif, par une </a:t>
                      </a:r>
                      <a:r>
                        <a:rPr lang="fr-FR" sz="1600" b="0" i="0" u="none" strike="sngStrike" baseline="0" dirty="0" smtClean="0">
                          <a:solidFill>
                            <a:schemeClr val="tx1"/>
                          </a:solidFill>
                          <a:effectLst/>
                          <a:latin typeface="Century Gothic" panose="020B0502020202020204" pitchFamily="34" charset="0"/>
                        </a:rPr>
                        <a:t>charge provisionnée</a:t>
                      </a:r>
                      <a:r>
                        <a:rPr lang="fr-FR" sz="1600" b="0" i="0" u="none" strike="noStrike" dirty="0" smtClean="0">
                          <a:solidFill>
                            <a:schemeClr val="tx1"/>
                          </a:solidFill>
                          <a:effectLst/>
                          <a:latin typeface="Century Gothic" panose="020B0502020202020204" pitchFamily="34" charset="0"/>
                        </a:rPr>
                        <a:t>.</a:t>
                      </a:r>
                    </a:p>
                  </a:txBody>
                  <a:tcPr marL="9525" marR="9525" marT="9525" marB="0"/>
                </a:tc>
              </a:tr>
            </a:tbl>
          </a:graphicData>
        </a:graphic>
      </p:graphicFrame>
    </p:spTree>
    <p:extLst>
      <p:ext uri="{BB962C8B-B14F-4D97-AF65-F5344CB8AC3E}">
        <p14:creationId xmlns:p14="http://schemas.microsoft.com/office/powerpoint/2010/main" xmlns="" val="28274119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69</a:t>
            </a:fld>
            <a:endParaRPr lang="en-US" dirty="0"/>
          </a:p>
        </p:txBody>
      </p:sp>
      <p:graphicFrame>
        <p:nvGraphicFramePr>
          <p:cNvPr id="4" name="Tableau 3"/>
          <p:cNvGraphicFramePr>
            <a:graphicFrameLocks noGrp="1"/>
          </p:cNvGraphicFramePr>
          <p:nvPr>
            <p:extLst/>
          </p:nvPr>
        </p:nvGraphicFramePr>
        <p:xfrm>
          <a:off x="2101931" y="2364190"/>
          <a:ext cx="9500260" cy="3766247"/>
        </p:xfrm>
        <a:graphic>
          <a:graphicData uri="http://schemas.openxmlformats.org/drawingml/2006/table">
            <a:tbl>
              <a:tblPr>
                <a:tableStyleId>{5C22544A-7EE6-4342-B048-85BDC9FD1C3A}</a:tableStyleId>
              </a:tblPr>
              <a:tblGrid>
                <a:gridCol w="776479"/>
                <a:gridCol w="4255595"/>
                <a:gridCol w="4468186"/>
              </a:tblGrid>
              <a:tr h="1188454">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2577793">
                <a:tc>
                  <a:txBody>
                    <a:bodyPr/>
                    <a:lstStyle/>
                    <a:p>
                      <a:pPr algn="ctr" fontAlgn="ctr"/>
                      <a:r>
                        <a:rPr lang="fr-FR" sz="1600" b="0" i="0" u="none" strike="noStrike" dirty="0" smtClean="0">
                          <a:solidFill>
                            <a:srgbClr val="000000"/>
                          </a:solidFill>
                          <a:effectLst/>
                          <a:latin typeface="Century Gothic" panose="020B0502020202020204" pitchFamily="34" charset="0"/>
                        </a:rPr>
                        <a:t>47</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Les amortissements et les </a:t>
                      </a:r>
                      <a:r>
                        <a:rPr lang="fr-FR" sz="1600" b="0" i="0" u="none" strike="noStrike" kern="1200" baseline="0" dirty="0" smtClean="0">
                          <a:solidFill>
                            <a:srgbClr val="C00000"/>
                          </a:solidFill>
                          <a:latin typeface="+mn-lt"/>
                          <a:ea typeface="+mn-ea"/>
                          <a:cs typeface="+mn-cs"/>
                        </a:rPr>
                        <a:t>dépréciations</a:t>
                      </a:r>
                      <a:r>
                        <a:rPr lang="fr-FR" sz="1600" b="0" i="0" u="none" strike="noStrike" kern="1200" baseline="0" dirty="0" smtClean="0">
                          <a:solidFill>
                            <a:schemeClr val="dk1"/>
                          </a:solidFill>
                          <a:latin typeface="+mn-lt"/>
                          <a:ea typeface="+mn-ea"/>
                          <a:cs typeface="+mn-cs"/>
                        </a:rPr>
                        <a:t> sont inscrits distinctement à l'actif en diminution de la valeur brute des biens et des créances correspondants pour donner leur valeur comptable nette.</a:t>
                      </a:r>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c>
                  <a:txBody>
                    <a:bodyPr/>
                    <a:lstStyle/>
                    <a:p>
                      <a:pPr marL="285750" lvl="0" indent="-285750">
                        <a:buFont typeface="Arial" panose="020B0604020202020204" pitchFamily="34" charset="0"/>
                        <a:buChar char="•"/>
                      </a:pPr>
                      <a:endParaRPr lang="fr-FR" sz="1600" b="0" i="0" u="none" strike="noStrike" kern="1200" baseline="0" dirty="0" smtClean="0">
                        <a:solidFill>
                          <a:schemeClr val="dk1"/>
                        </a:solidFill>
                        <a:latin typeface="+mn-lt"/>
                        <a:ea typeface="+mn-ea"/>
                        <a:cs typeface="+mn-cs"/>
                      </a:endParaRPr>
                    </a:p>
                    <a:p>
                      <a:pPr marL="285750" lvl="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Les amortissements et les </a:t>
                      </a:r>
                      <a:r>
                        <a:rPr lang="fr-FR" sz="1600" b="1" i="0" u="none" strike="sngStrike" kern="1200" baseline="0" dirty="0" smtClean="0">
                          <a:solidFill>
                            <a:schemeClr val="dk1"/>
                          </a:solidFill>
                          <a:latin typeface="+mn-lt"/>
                          <a:ea typeface="+mn-ea"/>
                          <a:cs typeface="+mn-cs"/>
                        </a:rPr>
                        <a:t>provisions pour </a:t>
                      </a:r>
                      <a:r>
                        <a:rPr lang="fr-FR" sz="1600" b="0" i="0" u="none" strike="noStrike" kern="1200" baseline="0" dirty="0" smtClean="0">
                          <a:solidFill>
                            <a:schemeClr val="dk1"/>
                          </a:solidFill>
                          <a:latin typeface="+mn-lt"/>
                          <a:ea typeface="+mn-ea"/>
                          <a:cs typeface="+mn-cs"/>
                        </a:rPr>
                        <a:t>dépréciation sont inscrits distinctement à l’actif en diminution de la valeur brute</a:t>
                      </a:r>
                    </a:p>
                    <a:p>
                      <a:r>
                        <a:rPr lang="fr-FR" sz="1600" b="0" i="0" u="none" strike="noStrike" kern="1200" baseline="0" dirty="0" smtClean="0">
                          <a:solidFill>
                            <a:schemeClr val="dk1"/>
                          </a:solidFill>
                          <a:latin typeface="+mn-lt"/>
                          <a:ea typeface="+mn-ea"/>
                          <a:cs typeface="+mn-cs"/>
                        </a:rPr>
                        <a:t>      des biens et des créances</a:t>
                      </a:r>
                    </a:p>
                    <a:p>
                      <a:r>
                        <a:rPr lang="fr-FR" sz="1600" b="0" i="0" u="none" strike="noStrike" kern="1200" baseline="0" dirty="0" smtClean="0">
                          <a:solidFill>
                            <a:schemeClr val="dk1"/>
                          </a:solidFill>
                          <a:latin typeface="+mn-lt"/>
                          <a:ea typeface="+mn-ea"/>
                          <a:cs typeface="+mn-cs"/>
                        </a:rPr>
                        <a:t>      correspondants pour donner leur valeur</a:t>
                      </a:r>
                    </a:p>
                    <a:p>
                      <a:r>
                        <a:rPr lang="fr-FR" sz="1600" b="0" i="0" u="none" strike="noStrike" kern="1200" baseline="0" dirty="0" smtClean="0">
                          <a:solidFill>
                            <a:schemeClr val="dk1"/>
                          </a:solidFill>
                          <a:latin typeface="+mn-lt"/>
                          <a:ea typeface="+mn-ea"/>
                          <a:cs typeface="+mn-cs"/>
                        </a:rPr>
                        <a:t>      comptable nette.</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99427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Innovations par rapport au SYSCOHADA REVISE</a:t>
            </a:r>
            <a:endParaRPr lang="fr-FR" dirty="0"/>
          </a:p>
        </p:txBody>
      </p:sp>
      <p:sp>
        <p:nvSpPr>
          <p:cNvPr id="3" name="Espace réservé du texte 2"/>
          <p:cNvSpPr>
            <a:spLocks noGrp="1"/>
          </p:cNvSpPr>
          <p:nvPr>
            <p:ph type="body" idx="1"/>
          </p:nvPr>
        </p:nvSpPr>
        <p:spPr/>
        <p:txBody>
          <a:bodyPr/>
          <a:lstStyle/>
          <a:p>
            <a:r>
              <a:rPr lang="fr-FR" dirty="0" smtClean="0"/>
              <a:t>Présentation générale – Composantes du dispositif</a:t>
            </a:r>
            <a:endParaRPr lang="fr-FR" dirty="0"/>
          </a:p>
        </p:txBody>
      </p:sp>
      <p:sp>
        <p:nvSpPr>
          <p:cNvPr id="4" name="Espace réservé de la date 3"/>
          <p:cNvSpPr>
            <a:spLocks noGrp="1"/>
          </p:cNvSpPr>
          <p:nvPr>
            <p:ph type="dt" sz="half" idx="10"/>
          </p:nvPr>
        </p:nvSpPr>
        <p:spPr/>
        <p:txBody>
          <a:bodyPr/>
          <a:lstStyle/>
          <a:p>
            <a:fld id="{84430A81-1DB2-419C-BCBC-A5F91134C59D}"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5380789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70</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328377173"/>
              </p:ext>
            </p:extLst>
          </p:nvPr>
        </p:nvGraphicFramePr>
        <p:xfrm>
          <a:off x="2153498" y="1152907"/>
          <a:ext cx="9744991" cy="5137755"/>
        </p:xfrm>
        <a:graphic>
          <a:graphicData uri="http://schemas.openxmlformats.org/drawingml/2006/table">
            <a:tbl>
              <a:tblPr>
                <a:tableStyleId>{5C22544A-7EE6-4342-B048-85BDC9FD1C3A}</a:tableStyleId>
              </a:tblPr>
              <a:tblGrid>
                <a:gridCol w="796482"/>
                <a:gridCol w="5252793"/>
                <a:gridCol w="3695716"/>
              </a:tblGrid>
              <a:tr h="639791">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852540">
                <a:tc>
                  <a:txBody>
                    <a:bodyPr/>
                    <a:lstStyle/>
                    <a:p>
                      <a:pPr algn="ctr" fontAlgn="ctr"/>
                      <a:r>
                        <a:rPr lang="fr-FR" sz="1600" b="0" i="0" u="none" strike="noStrike" dirty="0" smtClean="0">
                          <a:solidFill>
                            <a:srgbClr val="000000"/>
                          </a:solidFill>
                          <a:effectLst/>
                          <a:latin typeface="Century Gothic" panose="020B0502020202020204" pitchFamily="34" charset="0"/>
                        </a:rPr>
                        <a:t>48</a:t>
                      </a: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risques et charges, nettement précisés quant à leur objet, que des événements survenus ou en cours rendent seulement probables, entraînent la constitution, par dotations, de provisions pour risques et charges, à inscrire au passif du bilan </a:t>
                      </a:r>
                      <a:r>
                        <a:rPr lang="fr-FR" sz="1600" b="0" i="0" u="none" strike="noStrike" dirty="0" smtClean="0">
                          <a:solidFill>
                            <a:srgbClr val="C00000"/>
                          </a:solidFill>
                          <a:effectLst/>
                          <a:latin typeface="Century Gothic" panose="020B0502020202020204" pitchFamily="34" charset="0"/>
                        </a:rPr>
                        <a:t>dans la rubrique:</a:t>
                      </a:r>
                      <a:r>
                        <a:rPr lang="fr-FR" sz="1600" b="0" i="0" u="none" strike="noStrike" baseline="0" dirty="0" smtClean="0">
                          <a:solidFill>
                            <a:schemeClr val="tx1"/>
                          </a:solidFill>
                          <a:effectLst/>
                          <a:latin typeface="Century Gothic" panose="020B0502020202020204" pitchFamily="34" charset="0"/>
                        </a:rPr>
                        <a:t> dettes</a:t>
                      </a:r>
                      <a:r>
                        <a:rPr lang="fr-FR" sz="1600" b="0" i="0" u="none" strike="noStrike" dirty="0" smtClean="0">
                          <a:solidFill>
                            <a:schemeClr val="tx1"/>
                          </a:solidFill>
                          <a:effectLst/>
                          <a:latin typeface="Century Gothic" panose="020B0502020202020204" pitchFamily="34" charset="0"/>
                        </a:rPr>
                        <a:t> financières.</a:t>
                      </a:r>
                    </a:p>
                    <a:p>
                      <a:pPr marL="0" indent="0" algn="l" fontAlgn="b">
                        <a:buFont typeface="Arial" panose="020B0604020202020204" pitchFamily="34" charset="0"/>
                        <a:buNone/>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Toutefois, lorsque l’échéance probable du risque ou de la charge est à court terme, les provisions sont constituées par constatation de charges </a:t>
                      </a:r>
                      <a:r>
                        <a:rPr lang="fr-FR" sz="1600" b="0" i="0" u="none" strike="noStrike" dirty="0" smtClean="0">
                          <a:solidFill>
                            <a:srgbClr val="C00000"/>
                          </a:solidFill>
                          <a:effectLst/>
                          <a:latin typeface="Century Gothic" panose="020B0502020202020204" pitchFamily="34" charset="0"/>
                        </a:rPr>
                        <a:t>pour provisions</a:t>
                      </a:r>
                      <a:r>
                        <a:rPr lang="fr-FR" sz="1600" b="0" i="0" u="none" strike="noStrike" baseline="0" dirty="0" smtClean="0">
                          <a:solidFill>
                            <a:srgbClr val="C00000"/>
                          </a:solidFill>
                          <a:effectLst/>
                          <a:latin typeface="Century Gothic" panose="020B0502020202020204" pitchFamily="34" charset="0"/>
                        </a:rPr>
                        <a:t> pour risques à court terme </a:t>
                      </a:r>
                      <a:r>
                        <a:rPr lang="fr-FR" sz="1600" b="0" i="0" u="none" strike="noStrike" dirty="0" smtClean="0">
                          <a:solidFill>
                            <a:srgbClr val="C00000"/>
                          </a:solidFill>
                          <a:effectLst/>
                          <a:latin typeface="Century Gothic" panose="020B0502020202020204" pitchFamily="34" charset="0"/>
                        </a:rPr>
                        <a:t> </a:t>
                      </a:r>
                      <a:r>
                        <a:rPr lang="fr-FR" sz="1600" b="0" i="0" u="none" strike="noStrike" dirty="0" smtClean="0">
                          <a:solidFill>
                            <a:schemeClr val="tx1"/>
                          </a:solidFill>
                          <a:effectLst/>
                          <a:latin typeface="Century Gothic" panose="020B0502020202020204" pitchFamily="34" charset="0"/>
                        </a:rPr>
                        <a:t>et inscrites au passif </a:t>
                      </a:r>
                      <a:r>
                        <a:rPr lang="fr-FR" sz="1600" b="0" i="0" u="none" strike="noStrike" dirty="0" smtClean="0">
                          <a:solidFill>
                            <a:srgbClr val="C00000"/>
                          </a:solidFill>
                          <a:effectLst/>
                          <a:latin typeface="Century Gothic" panose="020B0502020202020204" pitchFamily="34" charset="0"/>
                        </a:rPr>
                        <a:t>dans la rubrique:</a:t>
                      </a:r>
                      <a:r>
                        <a:rPr lang="fr-FR" sz="1600" b="0" i="0" u="none" strike="noStrike" baseline="0" dirty="0" smtClean="0">
                          <a:solidFill>
                            <a:srgbClr val="C00000"/>
                          </a:solidFill>
                          <a:effectLst/>
                          <a:latin typeface="Century Gothic" panose="020B0502020202020204" pitchFamily="34" charset="0"/>
                        </a:rPr>
                        <a:t>  passif-circulant</a:t>
                      </a:r>
                      <a:r>
                        <a:rPr lang="fr-FR" sz="1600" b="0" i="0" u="none" strike="noStrike" dirty="0" smtClean="0">
                          <a:solidFill>
                            <a:schemeClr val="tx1"/>
                          </a:solidFill>
                          <a:effectLst/>
                          <a:latin typeface="Century Gothic" panose="020B0502020202020204" pitchFamily="34" charset="0"/>
                        </a:rPr>
                        <a:t>. </a:t>
                      </a:r>
                    </a:p>
                  </a:txBody>
                  <a:tcPr marL="9525" marR="9525" marT="9525" marB="0"/>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risques et charges, nettement précisés quant à leur objet, que des événements survenus ou en cours rendent seulement probables, entraînent la constitution, par dotations, de provisions financières pour risques et charges à inscrire au passif du bilan dans les dettes financières.</a:t>
                      </a:r>
                    </a:p>
                    <a:p>
                      <a:pPr marL="0" indent="0" algn="l" fontAlgn="b">
                        <a:buFont typeface="Arial" panose="020B0604020202020204" pitchFamily="34" charset="0"/>
                        <a:buNone/>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Toutefois, lorsque l’échéance probable du risque ou de la charge est à court terme, les provisions sont constituées par constatation de </a:t>
                      </a:r>
                      <a:r>
                        <a:rPr lang="fr-FR" sz="1600" b="1" i="0" u="none" strike="sngStrike" baseline="0" dirty="0" smtClean="0">
                          <a:solidFill>
                            <a:schemeClr val="tx1"/>
                          </a:solidFill>
                          <a:effectLst/>
                          <a:latin typeface="Century Gothic" panose="020B0502020202020204" pitchFamily="34" charset="0"/>
                        </a:rPr>
                        <a:t>charges provisionnées</a:t>
                      </a:r>
                      <a:r>
                        <a:rPr lang="fr-FR" sz="1600" b="0" i="0" u="none" strike="noStrike" dirty="0" smtClean="0">
                          <a:solidFill>
                            <a:schemeClr val="tx1"/>
                          </a:solidFill>
                          <a:effectLst/>
                          <a:latin typeface="Century Gothic" panose="020B0502020202020204" pitchFamily="34" charset="0"/>
                        </a:rPr>
                        <a:t> et inscrites au passif.</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1504667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028324475"/>
              </p:ext>
            </p:extLst>
          </p:nvPr>
        </p:nvGraphicFramePr>
        <p:xfrm>
          <a:off x="2491619" y="309198"/>
          <a:ext cx="9493955" cy="6412236"/>
        </p:xfrm>
        <a:graphic>
          <a:graphicData uri="http://schemas.openxmlformats.org/drawingml/2006/table">
            <a:tbl>
              <a:tblPr>
                <a:tableStyleId>{5C22544A-7EE6-4342-B048-85BDC9FD1C3A}</a:tableStyleId>
              </a:tblPr>
              <a:tblGrid>
                <a:gridCol w="1250028"/>
                <a:gridCol w="8243927"/>
              </a:tblGrid>
              <a:tr h="144257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tc>
              </a:tr>
              <a:tr h="4969666">
                <a:tc>
                  <a:txBody>
                    <a:bodyPr/>
                    <a:lstStyle/>
                    <a:p>
                      <a:pPr algn="ctr" fontAlgn="ctr"/>
                      <a:r>
                        <a:rPr lang="fr-FR" sz="1600" b="0" i="0" u="none" strike="noStrike" dirty="0" smtClean="0">
                          <a:solidFill>
                            <a:srgbClr val="000000"/>
                          </a:solidFill>
                          <a:effectLst/>
                          <a:latin typeface="Century Gothic" panose="020B0502020202020204" pitchFamily="34" charset="0"/>
                        </a:rPr>
                        <a:t>48</a:t>
                      </a:r>
                    </a:p>
                    <a:p>
                      <a:pPr algn="ctr" fontAlgn="ctr"/>
                      <a:r>
                        <a:rPr lang="fr-FR" sz="1600" b="0" i="0" u="none" strike="noStrike" dirty="0" smtClean="0">
                          <a:solidFill>
                            <a:srgbClr val="000000"/>
                          </a:solidFill>
                          <a:effectLst/>
                          <a:latin typeface="Century Gothic" panose="020B0502020202020204" pitchFamily="34" charset="0"/>
                        </a:rPr>
                        <a:t>(suite &amp; fin)</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Une provision est un passif externe (dette) dont l'échéance ou le montant est incertain. </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 terme provision désigne les provisions pour risques et charges.</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Par dérogation, les provisions règlementées sont constituées  uniquement en application de dispositions légales notamment fiscales.</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Un passif externe est une obligation actuelle de l’entité de transférer une ressource économique à la suite d’événements passés.</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dotations aux provisions pour risques et charges financières à plus d’un an sont inscrites dans un compte de dotation aux provisions, </a:t>
                      </a:r>
                    </a:p>
                    <a:p>
                      <a:pPr marL="742950" lvl="1"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 tandis que celles qui sont liées à un risque à moins d’un an sont enregistrées au compte charges pour provisions pour risques à court terme.</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lvl="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entités doivent évaluer et comptabiliser sous forme de provisions à inscrire au passif externe du bilan, les engagements de retraite.</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4529175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72</a:t>
            </a:fld>
            <a:endParaRPr lang="en-US" dirty="0"/>
          </a:p>
        </p:txBody>
      </p:sp>
      <p:graphicFrame>
        <p:nvGraphicFramePr>
          <p:cNvPr id="4" name="Tableau 3"/>
          <p:cNvGraphicFramePr>
            <a:graphicFrameLocks noGrp="1"/>
          </p:cNvGraphicFramePr>
          <p:nvPr>
            <p:extLst/>
          </p:nvPr>
        </p:nvGraphicFramePr>
        <p:xfrm>
          <a:off x="2153498" y="1152907"/>
          <a:ext cx="9744991" cy="4863435"/>
        </p:xfrm>
        <a:graphic>
          <a:graphicData uri="http://schemas.openxmlformats.org/drawingml/2006/table">
            <a:tbl>
              <a:tblPr>
                <a:tableStyleId>{5C22544A-7EE6-4342-B048-85BDC9FD1C3A}</a:tableStyleId>
              </a:tblPr>
              <a:tblGrid>
                <a:gridCol w="796482"/>
                <a:gridCol w="4733355"/>
                <a:gridCol w="4215154"/>
              </a:tblGrid>
              <a:tr h="639791">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852540">
                <a:tc>
                  <a:txBody>
                    <a:bodyPr/>
                    <a:lstStyle/>
                    <a:p>
                      <a:pPr algn="ctr" fontAlgn="ctr"/>
                      <a:r>
                        <a:rPr lang="fr-FR" sz="1600" b="0" i="0" u="none" strike="noStrike" dirty="0" smtClean="0">
                          <a:solidFill>
                            <a:srgbClr val="000000"/>
                          </a:solidFill>
                          <a:effectLst/>
                          <a:latin typeface="Century Gothic" panose="020B0502020202020204" pitchFamily="34" charset="0"/>
                        </a:rPr>
                        <a:t>49</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Il doit être procédé, dans l'exercice, à tous amortissements, </a:t>
                      </a:r>
                      <a:r>
                        <a:rPr lang="fr-FR" sz="1800" b="0" i="0" u="none" strike="noStrike" kern="1200" baseline="0" dirty="0" smtClean="0">
                          <a:solidFill>
                            <a:srgbClr val="C00000"/>
                          </a:solidFill>
                          <a:latin typeface="+mn-lt"/>
                          <a:ea typeface="+mn-ea"/>
                          <a:cs typeface="+mn-cs"/>
                        </a:rPr>
                        <a:t>dépréciations</a:t>
                      </a:r>
                      <a:r>
                        <a:rPr lang="fr-FR" sz="1800" b="0" i="0" u="none" strike="noStrike" kern="1200" baseline="0" dirty="0" smtClean="0">
                          <a:solidFill>
                            <a:schemeClr val="dk1"/>
                          </a:solidFill>
                          <a:latin typeface="+mn-lt"/>
                          <a:ea typeface="+mn-ea"/>
                          <a:cs typeface="+mn-cs"/>
                        </a:rPr>
                        <a:t> et provisions nécessaires pour couvrir les </a:t>
                      </a:r>
                      <a:r>
                        <a:rPr lang="fr-FR" sz="1800" b="0" i="0" u="none" strike="noStrike" kern="1200" baseline="0" dirty="0" smtClean="0">
                          <a:solidFill>
                            <a:srgbClr val="C00000"/>
                          </a:solidFill>
                          <a:latin typeface="+mn-lt"/>
                          <a:ea typeface="+mn-ea"/>
                          <a:cs typeface="+mn-cs"/>
                        </a:rPr>
                        <a:t>pertes de valeurs</a:t>
                      </a:r>
                      <a:r>
                        <a:rPr lang="fr-FR" sz="1800" b="0" i="0" u="none" strike="noStrike" kern="1200" baseline="0" dirty="0" smtClean="0">
                          <a:solidFill>
                            <a:schemeClr val="dk1"/>
                          </a:solidFill>
                          <a:latin typeface="+mn-lt"/>
                          <a:ea typeface="+mn-ea"/>
                          <a:cs typeface="+mn-cs"/>
                        </a:rPr>
                        <a:t>, les risques et les</a:t>
                      </a:r>
                    </a:p>
                    <a:p>
                      <a:r>
                        <a:rPr lang="fr-FR" sz="1800" b="0" i="0" u="none" strike="noStrike" kern="1200" baseline="0" dirty="0" smtClean="0">
                          <a:solidFill>
                            <a:schemeClr val="dk1"/>
                          </a:solidFill>
                          <a:latin typeface="+mn-lt"/>
                          <a:ea typeface="+mn-ea"/>
                          <a:cs typeface="+mn-cs"/>
                        </a:rPr>
                        <a:t>charges probables, même en cas d'absence ou d'insuffisance de bénéfice.</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Il doit être tenu compte des risques, charges et produits intervenus au cours de l'exercice ou d'un exercice antérieur, même s'ils sont connus seulement entre la date de clôture de l'exercice et celle de l'arrêté des comptes.</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c>
                  <a:txBody>
                    <a:bodyPr/>
                    <a:lstStyle/>
                    <a:p>
                      <a:r>
                        <a:rPr lang="fr-FR" sz="1800" b="0" i="0" u="none" strike="noStrike" kern="1200" baseline="0" dirty="0" smtClean="0">
                          <a:solidFill>
                            <a:schemeClr val="dk1"/>
                          </a:solidFill>
                          <a:latin typeface="+mn-lt"/>
                          <a:ea typeface="+mn-ea"/>
                          <a:cs typeface="+mn-cs"/>
                        </a:rPr>
                        <a:t>Il doit être procédé, dans l’exercice, à tous amortissements et provisions nécessaires pour couvrir les </a:t>
                      </a:r>
                      <a:r>
                        <a:rPr lang="fr-FR" sz="1800" b="1" i="0" u="none" strike="noStrike" kern="1200" baseline="0" dirty="0" smtClean="0">
                          <a:solidFill>
                            <a:schemeClr val="dk1"/>
                          </a:solidFill>
                          <a:latin typeface="+mn-lt"/>
                          <a:ea typeface="+mn-ea"/>
                          <a:cs typeface="+mn-cs"/>
                        </a:rPr>
                        <a:t>dépréciations</a:t>
                      </a:r>
                      <a:r>
                        <a:rPr lang="fr-FR" sz="1800" b="0" i="0" u="none" strike="noStrike" kern="1200" baseline="0" dirty="0" smtClean="0">
                          <a:solidFill>
                            <a:schemeClr val="dk1"/>
                          </a:solidFill>
                          <a:latin typeface="+mn-lt"/>
                          <a:ea typeface="+mn-ea"/>
                          <a:cs typeface="+mn-cs"/>
                        </a:rPr>
                        <a:t>, les risques et </a:t>
                      </a:r>
                    </a:p>
                    <a:p>
                      <a:r>
                        <a:rPr lang="fr-FR" sz="1800" b="0" i="0" u="none" strike="noStrike" kern="1200" baseline="0" dirty="0" smtClean="0">
                          <a:solidFill>
                            <a:schemeClr val="dk1"/>
                          </a:solidFill>
                          <a:latin typeface="+mn-lt"/>
                          <a:ea typeface="+mn-ea"/>
                          <a:cs typeface="+mn-cs"/>
                        </a:rPr>
                        <a:t>les charges probables, même en cas</a:t>
                      </a:r>
                    </a:p>
                    <a:p>
                      <a:r>
                        <a:rPr lang="fr-FR" sz="1800" b="0" i="0" u="none" strike="noStrike" kern="1200" baseline="0" dirty="0" smtClean="0">
                          <a:solidFill>
                            <a:schemeClr val="dk1"/>
                          </a:solidFill>
                          <a:latin typeface="+mn-lt"/>
                          <a:ea typeface="+mn-ea"/>
                          <a:cs typeface="+mn-cs"/>
                        </a:rPr>
                        <a:t>d’absence ou d’insuffisance de bénéfice.</a:t>
                      </a:r>
                    </a:p>
                    <a:p>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Il doit être tenu compte des risques, charges et produits intervenus au cours de l’exercice ou d’un exercice antérieur, même s’ils sont connus seulement entre la date de clôture de l’exercice et celle de l’arrêté des comptes.</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2087666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598389435"/>
              </p:ext>
            </p:extLst>
          </p:nvPr>
        </p:nvGraphicFramePr>
        <p:xfrm>
          <a:off x="1841500" y="258727"/>
          <a:ext cx="10096994" cy="5871710"/>
        </p:xfrm>
        <a:graphic>
          <a:graphicData uri="http://schemas.openxmlformats.org/drawingml/2006/table">
            <a:tbl>
              <a:tblPr>
                <a:tableStyleId>{5C22544A-7EE6-4342-B048-85BDC9FD1C3A}</a:tableStyleId>
              </a:tblPr>
              <a:tblGrid>
                <a:gridCol w="913399"/>
                <a:gridCol w="4427488"/>
                <a:gridCol w="4756107"/>
              </a:tblGrid>
              <a:tr h="551031">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61362">
                <a:tc>
                  <a:txBody>
                    <a:bodyPr/>
                    <a:lstStyle/>
                    <a:p>
                      <a:pPr algn="ctr" fontAlgn="ctr"/>
                      <a:r>
                        <a:rPr lang="fr-FR" sz="1600" b="0" i="0" u="none" strike="noStrike" dirty="0" smtClean="0">
                          <a:solidFill>
                            <a:srgbClr val="000000"/>
                          </a:solidFill>
                          <a:effectLst/>
                          <a:latin typeface="Calibri" panose="020F0502020204030204" pitchFamily="34" charset="0"/>
                        </a:rPr>
                        <a:t>50</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txBody>
                  <a:tcPr marL="7590" marR="7590" marT="7590" marB="0" anchor="ctr"/>
                </a:tc>
              </a:tr>
              <a:tr h="1049021">
                <a:tc>
                  <a:txBody>
                    <a:bodyPr/>
                    <a:lstStyle/>
                    <a:p>
                      <a:pPr algn="ctr" fontAlgn="ctr"/>
                      <a:r>
                        <a:rPr lang="fr-FR" sz="1600" b="0" i="0" u="none" strike="noStrike" dirty="0" smtClean="0">
                          <a:solidFill>
                            <a:schemeClr val="dk1"/>
                          </a:solidFill>
                          <a:effectLst/>
                          <a:latin typeface="+mn-lt"/>
                        </a:rPr>
                        <a:t>51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800" b="0" i="0" u="none" strike="noStrike" kern="1200" baseline="0" dirty="0" smtClean="0">
                          <a:solidFill>
                            <a:schemeClr val="dk1"/>
                          </a:solidFill>
                          <a:latin typeface="+mn-lt"/>
                          <a:ea typeface="+mn-ea"/>
                          <a:cs typeface="+mn-cs"/>
                        </a:rPr>
                        <a:t>Les biens acquis en devises sont comptabilisés dans l'unité monétaire </a:t>
                      </a:r>
                      <a:r>
                        <a:rPr lang="fr-FR" sz="1800" b="0" i="0" u="none" strike="noStrike" kern="1200" baseline="0" dirty="0" smtClean="0">
                          <a:solidFill>
                            <a:srgbClr val="C00000"/>
                          </a:solidFill>
                          <a:latin typeface="+mn-lt"/>
                          <a:ea typeface="+mn-ea"/>
                          <a:cs typeface="+mn-cs"/>
                        </a:rPr>
                        <a:t>ayant cours légal dans l’Etat partie </a:t>
                      </a:r>
                      <a:r>
                        <a:rPr lang="fr-FR" sz="1800" b="0" i="0" u="none" strike="noStrike" kern="1200" baseline="0" dirty="0" smtClean="0">
                          <a:solidFill>
                            <a:schemeClr val="dk1"/>
                          </a:solidFill>
                          <a:latin typeface="+mn-lt"/>
                          <a:ea typeface="+mn-ea"/>
                          <a:cs typeface="+mn-cs"/>
                        </a:rPr>
                        <a:t>(…)</a:t>
                      </a:r>
                      <a:endParaRPr lang="fr-FR" sz="1600" b="0" i="0" u="none" strike="noStrike" dirty="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r>
                        <a:rPr lang="fr-FR" sz="1800" b="0" i="0" u="none" strike="noStrike" kern="1200" baseline="0" dirty="0" smtClean="0">
                          <a:solidFill>
                            <a:schemeClr val="dk1"/>
                          </a:solidFill>
                          <a:latin typeface="+mn-lt"/>
                          <a:ea typeface="+mn-ea"/>
                          <a:cs typeface="+mn-cs"/>
                        </a:rPr>
                        <a:t>Les biens acquis en devises sont</a:t>
                      </a:r>
                    </a:p>
                    <a:p>
                      <a:r>
                        <a:rPr lang="fr-FR" sz="1800" b="0" i="0" u="none" strike="noStrike" kern="1200" baseline="0" dirty="0" smtClean="0">
                          <a:solidFill>
                            <a:schemeClr val="dk1"/>
                          </a:solidFill>
                          <a:latin typeface="+mn-lt"/>
                          <a:ea typeface="+mn-ea"/>
                          <a:cs typeface="+mn-cs"/>
                        </a:rPr>
                        <a:t>comptabilisés dans l’unité monétaire </a:t>
                      </a:r>
                      <a:r>
                        <a:rPr lang="fr-FR" sz="1800" b="1" i="0" u="none" strike="noStrike" kern="1200" baseline="0" dirty="0" smtClean="0">
                          <a:solidFill>
                            <a:schemeClr val="dk1"/>
                          </a:solidFill>
                          <a:latin typeface="+mn-lt"/>
                          <a:ea typeface="+mn-ea"/>
                          <a:cs typeface="+mn-cs"/>
                        </a:rPr>
                        <a:t>légale du pays </a:t>
                      </a:r>
                      <a:r>
                        <a:rPr lang="fr-FR" sz="1800" b="0" i="0" u="none" strike="noStrike" kern="1200" baseline="0" dirty="0" smtClean="0">
                          <a:solidFill>
                            <a:schemeClr val="dk1"/>
                          </a:solidFill>
                          <a:latin typeface="+mn-lt"/>
                          <a:ea typeface="+mn-ea"/>
                          <a:cs typeface="+mn-cs"/>
                        </a:rPr>
                        <a:t>(…)</a:t>
                      </a:r>
                      <a:endParaRPr lang="fr-FR" sz="1600" b="0" i="0" u="none" strike="noStrike" dirty="0" smtClean="0">
                        <a:solidFill>
                          <a:srgbClr val="000000"/>
                        </a:solidFill>
                        <a:effectLst/>
                        <a:latin typeface="+mn-lt"/>
                      </a:endParaRPr>
                    </a:p>
                  </a:txBody>
                  <a:tcPr marL="7590" marR="7590" marT="7590" marB="0" anchor="ctr"/>
                </a:tc>
              </a:tr>
              <a:tr h="1078782">
                <a:tc>
                  <a:txBody>
                    <a:bodyPr/>
                    <a:lstStyle/>
                    <a:p>
                      <a:pPr algn="ctr" fontAlgn="ctr"/>
                      <a:r>
                        <a:rPr lang="fr-FR" sz="1600" b="0" i="0" u="none" strike="noStrike" dirty="0" smtClean="0">
                          <a:solidFill>
                            <a:srgbClr val="000000"/>
                          </a:solidFill>
                          <a:effectLst/>
                          <a:latin typeface="Calibri" panose="020F0502020204030204" pitchFamily="34" charset="0"/>
                        </a:rPr>
                        <a:t>52</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800" b="0" i="0" u="none" strike="noStrike" kern="1200" baseline="0" dirty="0" smtClean="0">
                          <a:solidFill>
                            <a:schemeClr val="dk1"/>
                          </a:solidFill>
                          <a:latin typeface="+mn-lt"/>
                          <a:ea typeface="+mn-ea"/>
                          <a:cs typeface="+mn-cs"/>
                        </a:rPr>
                        <a:t>Les créances et les dettes libellées en monnaies étrangères sont converties dans l'unité monétaire </a:t>
                      </a:r>
                      <a:r>
                        <a:rPr lang="fr-FR" sz="1800" b="0" i="0" u="none" strike="noStrike" kern="1200" baseline="0" dirty="0" smtClean="0">
                          <a:solidFill>
                            <a:srgbClr val="C00000"/>
                          </a:solidFill>
                          <a:latin typeface="+mn-lt"/>
                          <a:ea typeface="+mn-ea"/>
                          <a:cs typeface="+mn-cs"/>
                        </a:rPr>
                        <a:t>ayant cours légal dans l’Etat partie </a:t>
                      </a:r>
                      <a:r>
                        <a:rPr lang="fr-FR" sz="1800" b="0" i="0" u="none" strike="noStrike" kern="1200" baseline="0" dirty="0" smtClean="0">
                          <a:solidFill>
                            <a:schemeClr val="tx1"/>
                          </a:solidFill>
                          <a:latin typeface="+mn-lt"/>
                          <a:ea typeface="+mn-ea"/>
                          <a:cs typeface="+mn-cs"/>
                        </a:rPr>
                        <a:t>(…)</a:t>
                      </a:r>
                      <a:endParaRPr lang="fr-FR" sz="1600" b="0" i="0" u="none" strike="noStrike" dirty="0" smtClean="0">
                        <a:solidFill>
                          <a:schemeClr val="tx1"/>
                        </a:solidFill>
                        <a:effectLst/>
                        <a:latin typeface="+mn-lt"/>
                      </a:endParaRPr>
                    </a:p>
                  </a:txBody>
                  <a:tcPr marL="7590" marR="7590" marT="7590" marB="0" anchor="ctr"/>
                </a:tc>
                <a:tc>
                  <a:txBody>
                    <a:bodyPr/>
                    <a:lstStyle/>
                    <a:p>
                      <a:r>
                        <a:rPr lang="fr-FR" sz="1800" b="0" i="0" u="none" strike="noStrike" kern="1200" baseline="0" dirty="0" smtClean="0">
                          <a:solidFill>
                            <a:schemeClr val="dk1"/>
                          </a:solidFill>
                          <a:latin typeface="+mn-lt"/>
                          <a:ea typeface="+mn-ea"/>
                          <a:cs typeface="+mn-cs"/>
                        </a:rPr>
                        <a:t>Les créances et les dettes libellées en</a:t>
                      </a:r>
                    </a:p>
                    <a:p>
                      <a:r>
                        <a:rPr lang="fr-FR" sz="1800" b="0" i="0" u="none" strike="noStrike" kern="1200" baseline="0" dirty="0" smtClean="0">
                          <a:solidFill>
                            <a:schemeClr val="dk1"/>
                          </a:solidFill>
                          <a:latin typeface="+mn-lt"/>
                          <a:ea typeface="+mn-ea"/>
                          <a:cs typeface="+mn-cs"/>
                        </a:rPr>
                        <a:t>monnaies étrangères sont converties dans l’unité monétaire </a:t>
                      </a:r>
                      <a:r>
                        <a:rPr lang="fr-FR" sz="1800" b="1" i="0" u="none" strike="noStrike" kern="1200" baseline="0" dirty="0" smtClean="0">
                          <a:solidFill>
                            <a:schemeClr val="dk1"/>
                          </a:solidFill>
                          <a:latin typeface="+mn-lt"/>
                          <a:ea typeface="+mn-ea"/>
                          <a:cs typeface="+mn-cs"/>
                        </a:rPr>
                        <a:t>légale du pays</a:t>
                      </a:r>
                      <a:r>
                        <a:rPr lang="fr-FR" sz="1800" b="0" i="0" u="none" strike="noStrike" kern="1200" baseline="0" dirty="0" smtClean="0">
                          <a:solidFill>
                            <a:schemeClr val="dk1"/>
                          </a:solidFill>
                          <a:latin typeface="+mn-lt"/>
                          <a:ea typeface="+mn-ea"/>
                          <a:cs typeface="+mn-cs"/>
                        </a:rPr>
                        <a:t>, (…)</a:t>
                      </a:r>
                      <a:endParaRPr lang="fr-FR" sz="1600" b="0" i="0" u="none" strike="noStrike" dirty="0" smtClean="0">
                        <a:solidFill>
                          <a:srgbClr val="000000"/>
                        </a:solidFill>
                        <a:effectLst/>
                        <a:latin typeface="+mn-lt"/>
                      </a:endParaRPr>
                    </a:p>
                  </a:txBody>
                  <a:tcPr marL="7590" marR="7590" marT="7590" marB="0"/>
                </a:tc>
              </a:tr>
              <a:tr h="514157">
                <a:tc>
                  <a:txBody>
                    <a:bodyPr/>
                    <a:lstStyle/>
                    <a:p>
                      <a:pPr algn="ctr" fontAlgn="ctr"/>
                      <a:r>
                        <a:rPr lang="fr-FR" sz="1600" b="0" i="0" u="none" strike="noStrike" dirty="0" smtClean="0">
                          <a:solidFill>
                            <a:srgbClr val="000000"/>
                          </a:solidFill>
                          <a:effectLst/>
                          <a:latin typeface="Calibri" panose="020F0502020204030204" pitchFamily="34" charset="0"/>
                        </a:rPr>
                        <a:t>56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chemeClr val="tx1"/>
                          </a:solidFill>
                          <a:effectLst/>
                          <a:latin typeface="+mn-lt"/>
                        </a:rPr>
                        <a:t>Etat annexé </a:t>
                      </a:r>
                      <a:r>
                        <a:rPr lang="fr-FR" sz="1600" b="0" i="0" u="none" strike="noStrike" dirty="0" smtClean="0">
                          <a:solidFill>
                            <a:srgbClr val="000000"/>
                          </a:solidFill>
                          <a:effectLst/>
                          <a:latin typeface="+mn-lt"/>
                        </a:rPr>
                        <a:t>(…)</a:t>
                      </a:r>
                    </a:p>
                  </a:txBody>
                  <a:tcPr marL="7590" marR="7590" marT="7590" marB="0"/>
                </a:tc>
              </a:tr>
              <a:tr h="483576">
                <a:tc>
                  <a:txBody>
                    <a:bodyPr/>
                    <a:lstStyle/>
                    <a:p>
                      <a:pPr algn="ctr" fontAlgn="ctr"/>
                      <a:r>
                        <a:rPr lang="fr-FR" sz="1600" b="0" i="0" u="none" strike="noStrike" dirty="0" smtClean="0">
                          <a:solidFill>
                            <a:srgbClr val="000000"/>
                          </a:solidFill>
                          <a:effectLst/>
                          <a:latin typeface="Calibri" panose="020F0502020204030204" pitchFamily="34" charset="0"/>
                        </a:rPr>
                        <a:t>57</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1435905">
                <a:tc>
                  <a:txBody>
                    <a:bodyPr/>
                    <a:lstStyle/>
                    <a:p>
                      <a:pPr algn="ctr" fontAlgn="ctr"/>
                      <a:r>
                        <a:rPr lang="fr-FR" sz="1600" b="0" i="0" u="none" strike="noStrike" dirty="0" smtClean="0">
                          <a:solidFill>
                            <a:srgbClr val="000000"/>
                          </a:solidFill>
                          <a:effectLst/>
                          <a:latin typeface="Calibri" panose="020F0502020204030204" pitchFamily="34" charset="0"/>
                        </a:rPr>
                        <a:t>58</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Quand</a:t>
                      </a:r>
                      <a:r>
                        <a:rPr lang="fr-FR" sz="1600" b="0" i="0" u="none" strike="noStrike" baseline="0" dirty="0" smtClean="0">
                          <a:solidFill>
                            <a:srgbClr val="000000"/>
                          </a:solidFill>
                          <a:effectLst/>
                          <a:latin typeface="+mn-lt"/>
                        </a:rPr>
                        <a:t> elles subsistent au bilan, les disponibilités en devises sont converties </a:t>
                      </a:r>
                      <a:r>
                        <a:rPr lang="fr-FR" sz="1600" b="0" i="0" u="none" strike="noStrike" baseline="0" dirty="0" smtClean="0">
                          <a:solidFill>
                            <a:srgbClr val="C00000"/>
                          </a:solidFill>
                          <a:effectLst/>
                          <a:latin typeface="+mn-lt"/>
                        </a:rPr>
                        <a:t>en unité monétaire ayant cours légal dans l’Etat partie </a:t>
                      </a:r>
                      <a:r>
                        <a:rPr lang="fr-FR" sz="1600" b="0" i="0" u="none" strike="noStrike" baseline="0" dirty="0" smtClean="0">
                          <a:solidFill>
                            <a:srgbClr val="000000"/>
                          </a:solidFill>
                          <a:effectLst/>
                          <a:latin typeface="+mn-lt"/>
                        </a:rPr>
                        <a:t>sur la base du dernier cours de change  connu à la date de clôture de l’exercice (….) </a:t>
                      </a:r>
                      <a:endParaRPr lang="fr-FR" sz="1600" b="0" i="0" u="none" strike="noStrike" dirty="0" smtClean="0">
                        <a:solidFill>
                          <a:srgbClr val="000000"/>
                        </a:solidFill>
                        <a:effectLst/>
                        <a:latin typeface="+mn-lt"/>
                      </a:endParaRPr>
                    </a:p>
                  </a:txBody>
                  <a:tcPr marL="7590" marR="7590" marT="759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Quand</a:t>
                      </a:r>
                      <a:r>
                        <a:rPr lang="fr-FR" sz="1600" b="0" i="0" u="none" strike="noStrike" baseline="0" dirty="0" smtClean="0">
                          <a:solidFill>
                            <a:srgbClr val="000000"/>
                          </a:solidFill>
                          <a:effectLst/>
                          <a:latin typeface="+mn-lt"/>
                        </a:rPr>
                        <a:t> elles subsistent au bilan, les disponibilités en devises sont converties en </a:t>
                      </a:r>
                      <a:r>
                        <a:rPr lang="fr-FR" sz="1600" b="0" i="0" u="none" strike="noStrike" kern="1200" baseline="0" dirty="0" smtClean="0">
                          <a:solidFill>
                            <a:schemeClr val="dk1"/>
                          </a:solidFill>
                          <a:latin typeface="+mn-lt"/>
                          <a:ea typeface="+mn-ea"/>
                          <a:cs typeface="+mn-cs"/>
                        </a:rPr>
                        <a:t>unité monétaire </a:t>
                      </a:r>
                      <a:r>
                        <a:rPr lang="fr-FR" sz="1600" b="1" i="0" u="none" strike="noStrike" kern="1200" baseline="0" dirty="0" smtClean="0">
                          <a:solidFill>
                            <a:schemeClr val="dk1"/>
                          </a:solidFill>
                          <a:latin typeface="+mn-lt"/>
                          <a:ea typeface="+mn-ea"/>
                          <a:cs typeface="+mn-cs"/>
                        </a:rPr>
                        <a:t>légale du pays </a:t>
                      </a:r>
                      <a:r>
                        <a:rPr lang="fr-FR" sz="1600" b="0" i="0" u="none" strike="noStrike" baseline="0" dirty="0" smtClean="0">
                          <a:solidFill>
                            <a:srgbClr val="000000"/>
                          </a:solidFill>
                          <a:effectLst/>
                          <a:latin typeface="+mn-lt"/>
                        </a:rPr>
                        <a:t>sur la base du dernier cours de change  connu à la date de clôture de l’exercice (….) </a:t>
                      </a: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1038313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74</a:t>
            </a:fld>
            <a:endParaRPr lang="en-US" dirty="0"/>
          </a:p>
        </p:txBody>
      </p:sp>
      <p:graphicFrame>
        <p:nvGraphicFramePr>
          <p:cNvPr id="4" name="Tableau 3"/>
          <p:cNvGraphicFramePr>
            <a:graphicFrameLocks noGrp="1"/>
          </p:cNvGraphicFramePr>
          <p:nvPr>
            <p:extLst/>
          </p:nvPr>
        </p:nvGraphicFramePr>
        <p:xfrm>
          <a:off x="1954152" y="286127"/>
          <a:ext cx="9719292" cy="5844309"/>
        </p:xfrm>
        <a:graphic>
          <a:graphicData uri="http://schemas.openxmlformats.org/drawingml/2006/table">
            <a:tbl>
              <a:tblPr>
                <a:tableStyleId>{5C22544A-7EE6-4342-B048-85BDC9FD1C3A}</a:tableStyleId>
              </a:tblPr>
              <a:tblGrid>
                <a:gridCol w="1279698"/>
                <a:gridCol w="8439594"/>
              </a:tblGrid>
              <a:tr h="82540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5018901">
                <a:tc>
                  <a:txBody>
                    <a:bodyPr/>
                    <a:lstStyle/>
                    <a:p>
                      <a:pPr algn="ctr" fontAlgn="ctr"/>
                      <a:r>
                        <a:rPr lang="fr-FR" sz="1600" b="0" i="0" u="none" strike="noStrike" dirty="0" smtClean="0">
                          <a:solidFill>
                            <a:srgbClr val="000000"/>
                          </a:solidFill>
                          <a:effectLst/>
                          <a:latin typeface="Century Gothic" panose="020B0502020202020204" pitchFamily="34" charset="0"/>
                        </a:rPr>
                        <a:t>58-1 nouveau</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contrats qualifiés de couverture sont identifiés et traités comptablement en tant que tels dès leur origine et conservent cette qualification jusqu’à leur échéance ou dénouement.</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Une opération est qualifiée de couverture si elle présente toutes les caractéristiques suivantes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les contrats ou options de taux d’intérêt achetés ou vendus ont pour effet de réduire le risque de variation de valeur affectant l'élément couvert ou un ensemble d'éléments homogènes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l'élément couvert peut être un actif, un passif, un engagement existant ou une transaction future non encore matérialisée par un engagement si cette transaction est définie avec précision et possède une probabilité suffisante de réalisation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l'identification du risque à couvrir est effectuée après la prise en compte des autres actifs, passifs et engagements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une corrélation est établie entre les variations de valeur de l'élément couvert et celles du contrat de couverture, ou celles de l’instrument financier sous-jacent s’il s’agit d’options de taux d’intérêt, puisque la réduction du risque résulte d’une neutralisation totale ou partielle, recherchée, à priori, entre les pertes éventuelles sur l’élément couvert et les gains sur les contrats négociés, ou l’option achetée, en couverture.</a:t>
                      </a:r>
                    </a:p>
                  </a:txBody>
                  <a:tcPr marL="9525" marR="9525" marT="9525" marB="0" anchor="ctr"/>
                </a:tc>
              </a:tr>
            </a:tbl>
          </a:graphicData>
        </a:graphic>
      </p:graphicFrame>
    </p:spTree>
    <p:extLst>
      <p:ext uri="{BB962C8B-B14F-4D97-AF65-F5344CB8AC3E}">
        <p14:creationId xmlns:p14="http://schemas.microsoft.com/office/powerpoint/2010/main" xmlns="" val="16574339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75</a:t>
            </a:fld>
            <a:endParaRPr lang="en-US" dirty="0"/>
          </a:p>
        </p:txBody>
      </p:sp>
      <p:graphicFrame>
        <p:nvGraphicFramePr>
          <p:cNvPr id="4" name="Tableau 3"/>
          <p:cNvGraphicFramePr>
            <a:graphicFrameLocks noGrp="1"/>
          </p:cNvGraphicFramePr>
          <p:nvPr>
            <p:extLst/>
          </p:nvPr>
        </p:nvGraphicFramePr>
        <p:xfrm>
          <a:off x="1954152" y="286127"/>
          <a:ext cx="9719292" cy="5844309"/>
        </p:xfrm>
        <a:graphic>
          <a:graphicData uri="http://schemas.openxmlformats.org/drawingml/2006/table">
            <a:tbl>
              <a:tblPr>
                <a:tableStyleId>{5C22544A-7EE6-4342-B048-85BDC9FD1C3A}</a:tableStyleId>
              </a:tblPr>
              <a:tblGrid>
                <a:gridCol w="1279698"/>
                <a:gridCol w="8439594"/>
              </a:tblGrid>
              <a:tr h="825408">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5018901">
                <a:tc>
                  <a:txBody>
                    <a:bodyPr/>
                    <a:lstStyle/>
                    <a:p>
                      <a:pPr algn="ctr" fontAlgn="ctr"/>
                      <a:r>
                        <a:rPr lang="fr-FR" sz="1600" b="0" i="0" u="none" strike="noStrike" dirty="0" smtClean="0">
                          <a:solidFill>
                            <a:srgbClr val="000000"/>
                          </a:solidFill>
                          <a:effectLst/>
                          <a:latin typeface="Century Gothic" panose="020B0502020202020204" pitchFamily="34" charset="0"/>
                        </a:rPr>
                        <a:t>58-1 nouveau</a:t>
                      </a:r>
                    </a:p>
                    <a:p>
                      <a:pPr algn="ctr" fontAlgn="ctr"/>
                      <a:r>
                        <a:rPr lang="fr-FR" sz="1600" b="0" i="0" u="none" strike="noStrike" dirty="0" smtClean="0">
                          <a:solidFill>
                            <a:srgbClr val="000000"/>
                          </a:solidFill>
                          <a:effectLst/>
                          <a:latin typeface="Century Gothic" panose="020B0502020202020204" pitchFamily="34" charset="0"/>
                        </a:rPr>
                        <a:t>(suite &amp; fin)</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Une option vendue ne remplit pas les</a:t>
                      </a:r>
                      <a:r>
                        <a:rPr lang="fr-FR" sz="1600" b="0" i="0" u="none" strike="noStrike" baseline="0" dirty="0" smtClean="0">
                          <a:solidFill>
                            <a:schemeClr val="tx1"/>
                          </a:solidFill>
                          <a:effectLst/>
                          <a:latin typeface="Century Gothic" panose="020B0502020202020204" pitchFamily="34" charset="0"/>
                        </a:rPr>
                        <a:t> conditions requises pour être un instrument de couverture car elle ne permet pas de réduire efficacement le risque sur le résultat d’un élément couvert.</a:t>
                      </a:r>
                    </a:p>
                    <a:p>
                      <a:pPr marL="742950" lvl="1" indent="-285750" algn="l" fontAlgn="b">
                        <a:buFont typeface="Arial" panose="020B0604020202020204" pitchFamily="34" charset="0"/>
                        <a:buChar char="•"/>
                      </a:pPr>
                      <a:endParaRPr lang="fr-FR" sz="1600" b="0" i="0" u="none" strike="noStrike" baseline="0" dirty="0" smtClean="0">
                        <a:solidFill>
                          <a:schemeClr val="tx1"/>
                        </a:solidFill>
                        <a:effectLst/>
                        <a:latin typeface="Century Gothic" panose="020B0502020202020204" pitchFamily="34" charset="0"/>
                      </a:endParaRPr>
                    </a:p>
                    <a:p>
                      <a:pPr marL="742950" lvl="1" indent="-285750" algn="l" fontAlgn="b">
                        <a:buFont typeface="Wingdings" panose="05000000000000000000" pitchFamily="2" charset="2"/>
                        <a:buChar char="§"/>
                      </a:pPr>
                      <a:r>
                        <a:rPr lang="fr-FR" sz="1600" b="0" i="0" u="none" strike="noStrike" baseline="0" dirty="0" smtClean="0">
                          <a:solidFill>
                            <a:schemeClr val="tx1"/>
                          </a:solidFill>
                          <a:effectLst/>
                          <a:latin typeface="Century Gothic" panose="020B0502020202020204" pitchFamily="34" charset="0"/>
                        </a:rPr>
                        <a:t>Toutefois, lorsqu’elle est désignée comme compensant une option achetée, y compris une option incorporée à un autre instrument financier, elle est considérée comme un instrument de couverture.</a:t>
                      </a: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912354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875461666"/>
              </p:ext>
            </p:extLst>
          </p:nvPr>
        </p:nvGraphicFramePr>
        <p:xfrm>
          <a:off x="1715912" y="1639387"/>
          <a:ext cx="10216856" cy="4226890"/>
        </p:xfrm>
        <a:graphic>
          <a:graphicData uri="http://schemas.openxmlformats.org/drawingml/2006/table">
            <a:tbl>
              <a:tblPr>
                <a:tableStyleId>{5C22544A-7EE6-4342-B048-85BDC9FD1C3A}</a:tableStyleId>
              </a:tblPr>
              <a:tblGrid>
                <a:gridCol w="1423987"/>
                <a:gridCol w="8792869"/>
              </a:tblGrid>
              <a:tr h="80360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2877195">
                <a:tc>
                  <a:txBody>
                    <a:bodyPr/>
                    <a:lstStyle/>
                    <a:p>
                      <a:pPr algn="ctr" fontAlgn="ctr"/>
                      <a:r>
                        <a:rPr lang="fr-FR" sz="1600" b="0" i="0" u="none" strike="noStrike" dirty="0" smtClean="0">
                          <a:solidFill>
                            <a:srgbClr val="000000"/>
                          </a:solidFill>
                          <a:effectLst/>
                          <a:latin typeface="Century Gothic" panose="020B0502020202020204" pitchFamily="34" charset="0"/>
                        </a:rPr>
                        <a:t>58-2 nouveau</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variations de valeur des contrats négociés sur les marchés organisés, constatées par la liquidation quotidienne des marges débitrices et créditrices, sont portées au compte de résultat en charges ou produits financiers.</a:t>
                      </a: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variations de valeur des options constatées lors de transactions de gré à gré sont enregistrées au compte Instruments de trésorerie en attente de régularisation ultérieure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à l’actif du bilan pour les variations qui correspondent à une perte latente,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au passif du bilan pour les variations qui correspondent à un gain latent.</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gains latents n’interviennent pas dans la formation du résultat.</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Lorsque l’ensemble des transactions de gré à gré engendre une perte latente, celle-ci entraîne la constitution d’une provision financière.</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930029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066153870"/>
              </p:ext>
            </p:extLst>
          </p:nvPr>
        </p:nvGraphicFramePr>
        <p:xfrm>
          <a:off x="1862667" y="2113520"/>
          <a:ext cx="10216856" cy="3680800"/>
        </p:xfrm>
        <a:graphic>
          <a:graphicData uri="http://schemas.openxmlformats.org/drawingml/2006/table">
            <a:tbl>
              <a:tblPr>
                <a:tableStyleId>{5C22544A-7EE6-4342-B048-85BDC9FD1C3A}</a:tableStyleId>
              </a:tblPr>
              <a:tblGrid>
                <a:gridCol w="1423987"/>
                <a:gridCol w="8792869"/>
              </a:tblGrid>
              <a:tr h="80360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2877195">
                <a:tc>
                  <a:txBody>
                    <a:bodyPr/>
                    <a:lstStyle/>
                    <a:p>
                      <a:pPr algn="ctr" fontAlgn="ctr"/>
                      <a:r>
                        <a:rPr lang="fr-FR" sz="1600" b="0" i="0" u="none" strike="noStrike" dirty="0" smtClean="0">
                          <a:solidFill>
                            <a:srgbClr val="000000"/>
                          </a:solidFill>
                          <a:effectLst/>
                          <a:latin typeface="Century Gothic" panose="020B0502020202020204" pitchFamily="34" charset="0"/>
                        </a:rPr>
                        <a:t>58-3 nouveau</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Lorsque les couvertures fixent définitivement le cours de la monnaie étrangère à l’échéance, l’incertitude disparaît totalement.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La valeur des créances ou des dettes en monnaies étrangères à l’échéance est connue.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La couverture transforme les créances et les dettes en monnaies étrangères en créances et dettes en monnaie de l’Etat partie ayant cours légal.</a:t>
                      </a:r>
                    </a:p>
                  </a:txBody>
                  <a:tcPr marL="9525" marR="9525" marT="9525" marB="0" anchor="ctr"/>
                </a:tc>
              </a:tr>
            </a:tbl>
          </a:graphicData>
        </a:graphic>
      </p:graphicFrame>
    </p:spTree>
    <p:extLst>
      <p:ext uri="{BB962C8B-B14F-4D97-AF65-F5344CB8AC3E}">
        <p14:creationId xmlns:p14="http://schemas.microsoft.com/office/powerpoint/2010/main" xmlns="" val="5919105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78</a:t>
            </a:fld>
            <a:endParaRPr lang="en-US" dirty="0"/>
          </a:p>
        </p:txBody>
      </p:sp>
      <p:graphicFrame>
        <p:nvGraphicFramePr>
          <p:cNvPr id="4" name="Tableau 3"/>
          <p:cNvGraphicFramePr>
            <a:graphicFrameLocks noGrp="1"/>
          </p:cNvGraphicFramePr>
          <p:nvPr>
            <p:extLst/>
          </p:nvPr>
        </p:nvGraphicFramePr>
        <p:xfrm>
          <a:off x="1817511" y="1278143"/>
          <a:ext cx="10216856" cy="5111368"/>
        </p:xfrm>
        <a:graphic>
          <a:graphicData uri="http://schemas.openxmlformats.org/drawingml/2006/table">
            <a:tbl>
              <a:tblPr>
                <a:tableStyleId>{5C22544A-7EE6-4342-B048-85BDC9FD1C3A}</a:tableStyleId>
              </a:tblPr>
              <a:tblGrid>
                <a:gridCol w="1423987"/>
                <a:gridCol w="8792869"/>
              </a:tblGrid>
              <a:tr h="871240">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4240128">
                <a:tc>
                  <a:txBody>
                    <a:bodyPr/>
                    <a:lstStyle/>
                    <a:p>
                      <a:pPr algn="ctr" fontAlgn="ctr"/>
                      <a:r>
                        <a:rPr lang="fr-FR" sz="1600" b="0" i="0" u="none" strike="noStrike" dirty="0" smtClean="0">
                          <a:solidFill>
                            <a:srgbClr val="000000"/>
                          </a:solidFill>
                          <a:effectLst/>
                          <a:latin typeface="Century Gothic" panose="020B0502020202020204" pitchFamily="34" charset="0"/>
                        </a:rPr>
                        <a:t>58-3 nouveau</a:t>
                      </a:r>
                    </a:p>
                    <a:p>
                      <a:pPr algn="ctr" fontAlgn="ctr"/>
                      <a:r>
                        <a:rPr lang="fr-FR" sz="1600" b="0" i="0" u="none" strike="noStrike" dirty="0" smtClean="0">
                          <a:solidFill>
                            <a:srgbClr val="000000"/>
                          </a:solidFill>
                          <a:effectLst/>
                          <a:latin typeface="Century Gothic" panose="020B0502020202020204" pitchFamily="34" charset="0"/>
                        </a:rPr>
                        <a:t>(suite &amp; fin)</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La date de mise en place de la couverture a toutefois une incidence sur le traitement comptable à effectuer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si la couverture est mise en place avant l’opération, les créances et dettes sont enregistrées au cours fixé par l’instrument de couverture. </a:t>
                      </a:r>
                    </a:p>
                    <a:p>
                      <a:pPr marL="1200150" lvl="2" indent="-285750" algn="l" fontAlgn="b">
                        <a:buFont typeface="Wingdings" panose="05000000000000000000" pitchFamily="2" charset="2"/>
                        <a:buChar char="§"/>
                      </a:pPr>
                      <a:r>
                        <a:rPr lang="fr-FR" sz="1600" b="0" i="0" u="none" strike="noStrike" dirty="0" smtClean="0">
                          <a:solidFill>
                            <a:schemeClr val="tx1"/>
                          </a:solidFill>
                          <a:effectLst/>
                          <a:latin typeface="Century Gothic" panose="020B0502020202020204" pitchFamily="34" charset="0"/>
                        </a:rPr>
                        <a:t>Il n’y a donc pas d’écart de conversion, ni de provision à constater. </a:t>
                      </a:r>
                    </a:p>
                    <a:p>
                      <a:pPr marL="1200150" lvl="2" indent="-285750" algn="l" fontAlgn="b">
                        <a:buFont typeface="Wingdings" panose="05000000000000000000" pitchFamily="2" charset="2"/>
                        <a:buChar char="§"/>
                      </a:pPr>
                      <a:r>
                        <a:rPr lang="fr-FR" sz="1600" b="0" i="0" u="none" strike="noStrike" dirty="0" smtClean="0">
                          <a:solidFill>
                            <a:schemeClr val="tx1"/>
                          </a:solidFill>
                          <a:effectLst/>
                          <a:latin typeface="Century Gothic" panose="020B0502020202020204" pitchFamily="34" charset="0"/>
                        </a:rPr>
                        <a:t>Le résultat financier n’est pas affecté ;</a:t>
                      </a:r>
                    </a:p>
                    <a:p>
                      <a:pPr marL="914400" lvl="2" indent="0" algn="l" fontAlgn="b">
                        <a:buFont typeface="Wingdings" panose="05000000000000000000" pitchFamily="2" charset="2"/>
                        <a:buNone/>
                      </a:pPr>
                      <a:endParaRPr lang="fr-FR" sz="1600" b="0" i="0" u="none" strike="noStrike" dirty="0" smtClean="0">
                        <a:solidFill>
                          <a:schemeClr val="tx1"/>
                        </a:solidFill>
                        <a:effectLst/>
                        <a:latin typeface="Century Gothic" panose="020B0502020202020204" pitchFamily="34" charset="0"/>
                      </a:endParaRP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lorsque la couverture est prise après l’opération, tant que celle-ci n’est pas mise en place, les écarts de conversion et les provisions nécessaires sont comptabilisés comme mentionné</a:t>
                      </a:r>
                      <a:r>
                        <a:rPr lang="fr-FR" sz="1600" b="0" i="0" u="none" strike="noStrike" baseline="0" dirty="0" smtClean="0">
                          <a:solidFill>
                            <a:schemeClr val="tx1"/>
                          </a:solidFill>
                          <a:effectLst/>
                          <a:latin typeface="Century Gothic" panose="020B0502020202020204" pitchFamily="34" charset="0"/>
                        </a:rPr>
                        <a:t> aux articles 54 et suivants ci-dessus</a:t>
                      </a:r>
                      <a:r>
                        <a:rPr lang="fr-FR" sz="1600" b="0" i="0" u="none" strike="noStrike" dirty="0" smtClean="0">
                          <a:solidFill>
                            <a:schemeClr val="tx1"/>
                          </a:solidFill>
                          <a:effectLst/>
                          <a:latin typeface="Century Gothic" panose="020B0502020202020204" pitchFamily="34" charset="0"/>
                        </a:rPr>
                        <a:t>.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Lors de la réalisation de la couverture, les créances et dettes sont converties au cours de couverture. </a:t>
                      </a:r>
                    </a:p>
                    <a:p>
                      <a:pPr marL="1200150" lvl="2"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Les écarts, constatés entre la valeur d’origine des créances et des dettes et leur évaluation au cours de couverture, sont comptabilisés en résultat financier.</a:t>
                      </a:r>
                    </a:p>
                    <a:p>
                      <a:pPr marL="1200150" lvl="2"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 Les éventuelles provisions sont reprises.</a:t>
                      </a:r>
                    </a:p>
                  </a:txBody>
                  <a:tcPr marL="9525" marR="9525" marT="9525" marB="0" anchor="ctr"/>
                </a:tc>
              </a:tr>
            </a:tbl>
          </a:graphicData>
        </a:graphic>
      </p:graphicFrame>
    </p:spTree>
    <p:extLst>
      <p:ext uri="{BB962C8B-B14F-4D97-AF65-F5344CB8AC3E}">
        <p14:creationId xmlns:p14="http://schemas.microsoft.com/office/powerpoint/2010/main" xmlns="" val="395401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79</a:t>
            </a:fld>
            <a:endParaRPr lang="en-US" dirty="0"/>
          </a:p>
        </p:txBody>
      </p:sp>
      <p:graphicFrame>
        <p:nvGraphicFramePr>
          <p:cNvPr id="4" name="Tableau 3"/>
          <p:cNvGraphicFramePr>
            <a:graphicFrameLocks noGrp="1"/>
          </p:cNvGraphicFramePr>
          <p:nvPr>
            <p:extLst/>
          </p:nvPr>
        </p:nvGraphicFramePr>
        <p:xfrm>
          <a:off x="1817511" y="1278143"/>
          <a:ext cx="10216856" cy="4693679"/>
        </p:xfrm>
        <a:graphic>
          <a:graphicData uri="http://schemas.openxmlformats.org/drawingml/2006/table">
            <a:tbl>
              <a:tblPr>
                <a:tableStyleId>{5C22544A-7EE6-4342-B048-85BDC9FD1C3A}</a:tableStyleId>
              </a:tblPr>
              <a:tblGrid>
                <a:gridCol w="1423987"/>
                <a:gridCol w="8792869"/>
              </a:tblGrid>
              <a:tr h="800044">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3893635">
                <a:tc>
                  <a:txBody>
                    <a:bodyPr/>
                    <a:lstStyle/>
                    <a:p>
                      <a:pPr algn="ctr" fontAlgn="ctr"/>
                      <a:r>
                        <a:rPr lang="fr-FR" sz="1600" b="0" i="0" u="none" strike="noStrike" dirty="0" smtClean="0">
                          <a:solidFill>
                            <a:srgbClr val="000000"/>
                          </a:solidFill>
                          <a:effectLst/>
                          <a:latin typeface="Century Gothic" panose="020B0502020202020204" pitchFamily="34" charset="0"/>
                        </a:rPr>
                        <a:t>58-4 nouveau</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Lorsque les couvertures ne fixent pas définitivement le cours de la monnaie étrangère à l’échéance, le taux de conversion des créances et dettes en monnaies étrangères applicable à l’échéance n’est pas connu. </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chemeClr val="tx1"/>
                          </a:solidFill>
                          <a:effectLst/>
                          <a:latin typeface="Century Gothic" panose="020B0502020202020204" pitchFamily="34" charset="0"/>
                        </a:rPr>
                        <a:t>Seul le risque de perte est réduit par l’instrument de couverture utilisé.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Les écarts de conversion relatifs aux créances et dettes en monnaies étrangères sont entièrement constatés. </a:t>
                      </a:r>
                    </a:p>
                    <a:p>
                      <a:pPr marL="742950" lvl="1" indent="-285750" algn="l" fontAlgn="b">
                        <a:buFont typeface="Courier New" panose="02070309020205020404" pitchFamily="49" charset="0"/>
                        <a:buChar char="o"/>
                      </a:pPr>
                      <a:r>
                        <a:rPr lang="fr-FR" sz="1600" b="0" i="0" u="none" strike="noStrike" dirty="0" smtClean="0">
                          <a:solidFill>
                            <a:schemeClr val="tx1"/>
                          </a:solidFill>
                          <a:effectLst/>
                          <a:latin typeface="Century Gothic" panose="020B0502020202020204" pitchFamily="34" charset="0"/>
                        </a:rPr>
                        <a:t>En revanche, la provision pour  perte de change n’est constituée qu’à concurrence du risque non couvert. </a:t>
                      </a:r>
                    </a:p>
                  </a:txBody>
                  <a:tcPr marL="9525" marR="9525" marT="9525" marB="0" anchor="ctr"/>
                </a:tc>
              </a:tr>
            </a:tbl>
          </a:graphicData>
        </a:graphic>
      </p:graphicFrame>
    </p:spTree>
    <p:extLst>
      <p:ext uri="{BB962C8B-B14F-4D97-AF65-F5344CB8AC3E}">
        <p14:creationId xmlns:p14="http://schemas.microsoft.com/office/powerpoint/2010/main" xmlns="" val="293285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92662" y="413554"/>
            <a:ext cx="8031813" cy="1073306"/>
          </a:xfrm>
          <a:prstGeom prst="rect">
            <a:avLst/>
          </a:prstGeom>
          <a:blipFill>
            <a:blip r:embed="rId2" cstate="print"/>
            <a:stretch>
              <a:fillRect/>
            </a:stretch>
          </a:blipFill>
        </p:spPr>
        <p:txBody>
          <a:bodyPr wrap="square" lIns="0" tIns="0" rIns="0" bIns="0" rtlCol="0"/>
          <a:lstStyle/>
          <a:p>
            <a:endParaRPr sz="1634"/>
          </a:p>
        </p:txBody>
      </p:sp>
      <p:sp>
        <p:nvSpPr>
          <p:cNvPr id="3" name="object 3"/>
          <p:cNvSpPr/>
          <p:nvPr/>
        </p:nvSpPr>
        <p:spPr>
          <a:xfrm>
            <a:off x="2175651" y="1905947"/>
            <a:ext cx="7522823" cy="4051176"/>
          </a:xfrm>
          <a:prstGeom prst="rect">
            <a:avLst/>
          </a:prstGeom>
          <a:blipFill>
            <a:blip r:embed="rId3" cstate="print"/>
            <a:stretch>
              <a:fillRect/>
            </a:stretch>
          </a:blipFill>
        </p:spPr>
        <p:txBody>
          <a:bodyPr wrap="square" lIns="0" tIns="0" rIns="0" bIns="0" rtlCol="0"/>
          <a:lstStyle/>
          <a:p>
            <a:endParaRPr sz="1634"/>
          </a:p>
        </p:txBody>
      </p:sp>
      <p:sp>
        <p:nvSpPr>
          <p:cNvPr id="4" name="object 4"/>
          <p:cNvSpPr txBox="1"/>
          <p:nvPr/>
        </p:nvSpPr>
        <p:spPr>
          <a:xfrm>
            <a:off x="2533424" y="3491931"/>
            <a:ext cx="1237322" cy="670376"/>
          </a:xfrm>
          <a:prstGeom prst="rect">
            <a:avLst/>
          </a:prstGeom>
        </p:spPr>
        <p:txBody>
          <a:bodyPr vert="horz" wrap="square" lIns="0" tIns="0" rIns="0" bIns="0" rtlCol="0">
            <a:spAutoFit/>
          </a:bodyPr>
          <a:lstStyle/>
          <a:p>
            <a:pPr marL="155032" marR="4611" indent="-144082"/>
            <a:r>
              <a:rPr sz="1452" b="1" spc="-5" dirty="0">
                <a:solidFill>
                  <a:srgbClr val="051E5A"/>
                </a:solidFill>
                <a:latin typeface="Bookman Old Style"/>
                <a:cs typeface="Bookman Old Style"/>
              </a:rPr>
              <a:t>S</a:t>
            </a:r>
            <a:r>
              <a:rPr sz="1452" b="1" spc="-9" dirty="0">
                <a:solidFill>
                  <a:srgbClr val="051E5A"/>
                </a:solidFill>
                <a:latin typeface="Bookman Old Style"/>
                <a:cs typeface="Bookman Old Style"/>
              </a:rPr>
              <a:t>Y</a:t>
            </a:r>
            <a:r>
              <a:rPr sz="1452" b="1" spc="-5" dirty="0">
                <a:solidFill>
                  <a:srgbClr val="051E5A"/>
                </a:solidFill>
                <a:latin typeface="Bookman Old Style"/>
                <a:cs typeface="Bookman Old Style"/>
              </a:rPr>
              <a:t>S</a:t>
            </a:r>
            <a:r>
              <a:rPr sz="1452" b="1" spc="-9" dirty="0">
                <a:solidFill>
                  <a:srgbClr val="051E5A"/>
                </a:solidFill>
                <a:latin typeface="Bookman Old Style"/>
                <a:cs typeface="Bookman Old Style"/>
              </a:rPr>
              <a:t>COH</a:t>
            </a:r>
            <a:r>
              <a:rPr sz="1452" b="1" spc="-5" dirty="0">
                <a:solidFill>
                  <a:srgbClr val="051E5A"/>
                </a:solidFill>
                <a:latin typeface="Bookman Old Style"/>
                <a:cs typeface="Bookman Old Style"/>
              </a:rPr>
              <a:t>ADA </a:t>
            </a:r>
            <a:r>
              <a:rPr sz="1452" spc="-5" dirty="0">
                <a:solidFill>
                  <a:srgbClr val="051E5A"/>
                </a:solidFill>
                <a:latin typeface="Times New Roman"/>
                <a:cs typeface="Times New Roman"/>
              </a:rPr>
              <a:t> </a:t>
            </a:r>
            <a:r>
              <a:rPr sz="1452" b="1" spc="-5" dirty="0">
                <a:solidFill>
                  <a:srgbClr val="051E5A"/>
                </a:solidFill>
                <a:latin typeface="Bookman Old Style"/>
                <a:cs typeface="Bookman Old Style"/>
              </a:rPr>
              <a:t>REVISE</a:t>
            </a:r>
            <a:endParaRPr sz="1452" dirty="0">
              <a:latin typeface="Bookman Old Style"/>
              <a:cs typeface="Bookman Old Style"/>
            </a:endParaRPr>
          </a:p>
          <a:p>
            <a:pPr marL="152150"/>
            <a:r>
              <a:rPr sz="1452" b="1" spc="-5" dirty="0">
                <a:solidFill>
                  <a:srgbClr val="051E5A"/>
                </a:solidFill>
                <a:latin typeface="Bookman Old Style"/>
                <a:cs typeface="Bookman Old Style"/>
              </a:rPr>
              <a:t>(</a:t>
            </a:r>
            <a:r>
              <a:rPr sz="1089" b="1" spc="-5" dirty="0">
                <a:solidFill>
                  <a:srgbClr val="051E5A"/>
                </a:solidFill>
                <a:latin typeface="Bookman Old Style"/>
                <a:cs typeface="Bookman Old Style"/>
              </a:rPr>
              <a:t>1145</a:t>
            </a:r>
            <a:r>
              <a:rPr sz="1089" b="1" spc="-86" dirty="0">
                <a:solidFill>
                  <a:srgbClr val="051E5A"/>
                </a:solidFill>
                <a:latin typeface="Bookman Old Style"/>
                <a:cs typeface="Bookman Old Style"/>
              </a:rPr>
              <a:t> </a:t>
            </a:r>
            <a:r>
              <a:rPr sz="1089" b="1" spc="-5" dirty="0">
                <a:solidFill>
                  <a:srgbClr val="051E5A"/>
                </a:solidFill>
                <a:latin typeface="Bookman Old Style"/>
                <a:cs typeface="Bookman Old Style"/>
              </a:rPr>
              <a:t>pages</a:t>
            </a:r>
            <a:r>
              <a:rPr sz="1452" b="1" spc="-5" dirty="0">
                <a:solidFill>
                  <a:srgbClr val="051E5A"/>
                </a:solidFill>
                <a:latin typeface="Bookman Old Style"/>
                <a:cs typeface="Bookman Old Style"/>
              </a:rPr>
              <a:t>)</a:t>
            </a:r>
            <a:endParaRPr sz="1452" dirty="0">
              <a:latin typeface="Bookman Old Style"/>
              <a:cs typeface="Bookman Old Style"/>
            </a:endParaRPr>
          </a:p>
        </p:txBody>
      </p:sp>
      <p:sp>
        <p:nvSpPr>
          <p:cNvPr id="5" name="object 5"/>
          <p:cNvSpPr txBox="1"/>
          <p:nvPr/>
        </p:nvSpPr>
        <p:spPr>
          <a:xfrm>
            <a:off x="5357767" y="1851544"/>
            <a:ext cx="1085178" cy="935705"/>
          </a:xfrm>
          <a:prstGeom prst="rect">
            <a:avLst/>
          </a:prstGeom>
        </p:spPr>
        <p:txBody>
          <a:bodyPr vert="horz" wrap="square" lIns="0" tIns="0" rIns="0" bIns="0" rtlCol="0">
            <a:spAutoFit/>
          </a:bodyPr>
          <a:lstStyle/>
          <a:p>
            <a:pPr marL="11527" marR="4611" indent="-1729" algn="ctr"/>
            <a:r>
              <a:rPr sz="1452" b="1" spc="-9" dirty="0">
                <a:solidFill>
                  <a:srgbClr val="051E5A"/>
                </a:solidFill>
                <a:latin typeface="Bookman Old Style"/>
                <a:cs typeface="Bookman Old Style"/>
              </a:rPr>
              <a:t>ACTE  UNI</a:t>
            </a:r>
            <a:r>
              <a:rPr sz="1452" b="1" spc="-14" dirty="0">
                <a:solidFill>
                  <a:srgbClr val="051E5A"/>
                </a:solidFill>
                <a:latin typeface="Bookman Old Style"/>
                <a:cs typeface="Bookman Old Style"/>
              </a:rPr>
              <a:t>F</a:t>
            </a:r>
            <a:r>
              <a:rPr sz="1452" b="1" spc="-9" dirty="0">
                <a:solidFill>
                  <a:srgbClr val="051E5A"/>
                </a:solidFill>
                <a:latin typeface="Bookman Old Style"/>
                <a:cs typeface="Bookman Old Style"/>
              </a:rPr>
              <a:t>O</a:t>
            </a:r>
            <a:r>
              <a:rPr sz="1452" b="1" spc="-5" dirty="0">
                <a:solidFill>
                  <a:srgbClr val="051E5A"/>
                </a:solidFill>
                <a:latin typeface="Bookman Old Style"/>
                <a:cs typeface="Bookman Old Style"/>
              </a:rPr>
              <a:t>R</a:t>
            </a:r>
            <a:r>
              <a:rPr sz="1452" b="1" spc="-27" dirty="0">
                <a:solidFill>
                  <a:srgbClr val="051E5A"/>
                </a:solidFill>
                <a:latin typeface="Bookman Old Style"/>
                <a:cs typeface="Bookman Old Style"/>
              </a:rPr>
              <a:t>M</a:t>
            </a:r>
            <a:r>
              <a:rPr sz="1452" b="1" spc="-5" dirty="0">
                <a:solidFill>
                  <a:srgbClr val="051E5A"/>
                </a:solidFill>
                <a:latin typeface="Bookman Old Style"/>
                <a:cs typeface="Bookman Old Style"/>
              </a:rPr>
              <a:t>E</a:t>
            </a:r>
            <a:endParaRPr sz="1452" dirty="0">
              <a:latin typeface="Bookman Old Style"/>
              <a:cs typeface="Bookman Old Style"/>
            </a:endParaRPr>
          </a:p>
          <a:p>
            <a:pPr marL="93941" marR="87025" algn="ctr">
              <a:spcBef>
                <a:spcPts val="14"/>
              </a:spcBef>
            </a:pPr>
            <a:r>
              <a:rPr sz="998" b="1" spc="-5" dirty="0">
                <a:solidFill>
                  <a:srgbClr val="C00000"/>
                </a:solidFill>
                <a:latin typeface="Bookman Old Style"/>
                <a:cs typeface="Bookman Old Style"/>
              </a:rPr>
              <a:t>(</a:t>
            </a:r>
            <a:r>
              <a:rPr sz="1089" b="1" spc="-5" dirty="0">
                <a:solidFill>
                  <a:srgbClr val="C00000"/>
                </a:solidFill>
                <a:latin typeface="Bookman Old Style"/>
                <a:cs typeface="Bookman Old Style"/>
              </a:rPr>
              <a:t>123</a:t>
            </a:r>
            <a:r>
              <a:rPr sz="1089" b="1" spc="-73" dirty="0">
                <a:solidFill>
                  <a:srgbClr val="C00000"/>
                </a:solidFill>
                <a:latin typeface="Bookman Old Style"/>
                <a:cs typeface="Bookman Old Style"/>
              </a:rPr>
              <a:t> </a:t>
            </a:r>
            <a:r>
              <a:rPr sz="1089" b="1" spc="-5" dirty="0">
                <a:solidFill>
                  <a:srgbClr val="C00000"/>
                </a:solidFill>
                <a:latin typeface="Bookman Old Style"/>
                <a:cs typeface="Bookman Old Style"/>
              </a:rPr>
              <a:t>articles  de 1à113</a:t>
            </a:r>
            <a:r>
              <a:rPr sz="998" b="1" spc="-5" dirty="0">
                <a:solidFill>
                  <a:srgbClr val="C00000"/>
                </a:solidFill>
                <a:latin typeface="Bookman Old Style"/>
                <a:cs typeface="Bookman Old Style"/>
              </a:rPr>
              <a:t>)  </a:t>
            </a:r>
            <a:r>
              <a:rPr sz="998" b="1" dirty="0">
                <a:solidFill>
                  <a:srgbClr val="C00000"/>
                </a:solidFill>
                <a:latin typeface="Bookman Old Style"/>
                <a:cs typeface="Bookman Old Style"/>
              </a:rPr>
              <a:t>59</a:t>
            </a:r>
            <a:r>
              <a:rPr sz="998" b="1" spc="-95" dirty="0">
                <a:solidFill>
                  <a:srgbClr val="C00000"/>
                </a:solidFill>
                <a:latin typeface="Bookman Old Style"/>
                <a:cs typeface="Bookman Old Style"/>
              </a:rPr>
              <a:t> </a:t>
            </a:r>
            <a:r>
              <a:rPr sz="998" b="1" spc="-5" dirty="0">
                <a:solidFill>
                  <a:srgbClr val="C00000"/>
                </a:solidFill>
                <a:latin typeface="Bookman Old Style"/>
                <a:cs typeface="Bookman Old Style"/>
              </a:rPr>
              <a:t>pages</a:t>
            </a:r>
            <a:endParaRPr sz="998" dirty="0">
              <a:latin typeface="Bookman Old Style"/>
              <a:cs typeface="Bookman Old Style"/>
            </a:endParaRPr>
          </a:p>
        </p:txBody>
      </p:sp>
      <p:sp>
        <p:nvSpPr>
          <p:cNvPr id="6" name="object 6"/>
          <p:cNvSpPr txBox="1"/>
          <p:nvPr/>
        </p:nvSpPr>
        <p:spPr>
          <a:xfrm>
            <a:off x="7710556" y="3577531"/>
            <a:ext cx="2534250" cy="1169551"/>
          </a:xfrm>
          <a:prstGeom prst="rect">
            <a:avLst/>
          </a:prstGeom>
        </p:spPr>
        <p:txBody>
          <a:bodyPr vert="horz" wrap="square" lIns="0" tIns="0" rIns="0" bIns="0" rtlCol="0">
            <a:spAutoFit/>
          </a:bodyPr>
          <a:lstStyle/>
          <a:p>
            <a:pPr marL="70888" marR="66277" indent="57633" algn="ctr"/>
            <a:r>
              <a:rPr sz="1400" b="1" dirty="0">
                <a:solidFill>
                  <a:srgbClr val="051E5A"/>
                </a:solidFill>
                <a:latin typeface="Bookman Old Style"/>
                <a:cs typeface="Bookman Old Style"/>
              </a:rPr>
              <a:t>GUIDE  </a:t>
            </a:r>
            <a:r>
              <a:rPr sz="1400" b="1" spc="-5" dirty="0">
                <a:solidFill>
                  <a:srgbClr val="051E5A"/>
                </a:solidFill>
                <a:latin typeface="Bookman Old Style"/>
                <a:cs typeface="Bookman Old Style"/>
              </a:rPr>
              <a:t>D’APP</a:t>
            </a:r>
            <a:r>
              <a:rPr sz="1400" b="1" dirty="0">
                <a:solidFill>
                  <a:srgbClr val="051E5A"/>
                </a:solidFill>
                <a:latin typeface="Bookman Old Style"/>
                <a:cs typeface="Bookman Old Style"/>
              </a:rPr>
              <a:t>LI</a:t>
            </a:r>
            <a:r>
              <a:rPr sz="1400" b="1" spc="5" dirty="0">
                <a:solidFill>
                  <a:srgbClr val="051E5A"/>
                </a:solidFill>
                <a:latin typeface="Bookman Old Style"/>
                <a:cs typeface="Bookman Old Style"/>
              </a:rPr>
              <a:t>C</a:t>
            </a:r>
            <a:r>
              <a:rPr sz="1400" b="1" spc="-5" dirty="0">
                <a:solidFill>
                  <a:srgbClr val="051E5A"/>
                </a:solidFill>
                <a:latin typeface="Bookman Old Style"/>
                <a:cs typeface="Bookman Old Style"/>
              </a:rPr>
              <a:t>A</a:t>
            </a:r>
            <a:r>
              <a:rPr sz="1400" b="1" dirty="0">
                <a:solidFill>
                  <a:srgbClr val="051E5A"/>
                </a:solidFill>
                <a:latin typeface="Bookman Old Style"/>
                <a:cs typeface="Bookman Old Style"/>
              </a:rPr>
              <a:t>TI</a:t>
            </a:r>
            <a:r>
              <a:rPr sz="1400" b="1" spc="5" dirty="0">
                <a:solidFill>
                  <a:srgbClr val="051E5A"/>
                </a:solidFill>
                <a:latin typeface="Bookman Old Style"/>
                <a:cs typeface="Bookman Old Style"/>
              </a:rPr>
              <a:t>O</a:t>
            </a:r>
            <a:r>
              <a:rPr sz="1400" b="1" dirty="0">
                <a:solidFill>
                  <a:srgbClr val="051E5A"/>
                </a:solidFill>
                <a:latin typeface="Bookman Old Style"/>
                <a:cs typeface="Bookman Old Style"/>
              </a:rPr>
              <a:t>N </a:t>
            </a:r>
            <a:r>
              <a:rPr sz="1400" dirty="0">
                <a:solidFill>
                  <a:srgbClr val="051E5A"/>
                </a:solidFill>
                <a:latin typeface="Times New Roman"/>
                <a:cs typeface="Times New Roman"/>
              </a:rPr>
              <a:t> </a:t>
            </a:r>
            <a:r>
              <a:rPr sz="1400" b="1" dirty="0">
                <a:solidFill>
                  <a:srgbClr val="051E5A"/>
                </a:solidFill>
                <a:latin typeface="Bookman Old Style"/>
                <a:cs typeface="Bookman Old Style"/>
              </a:rPr>
              <a:t>du</a:t>
            </a:r>
            <a:r>
              <a:rPr sz="1400" b="1" spc="-73" dirty="0">
                <a:solidFill>
                  <a:srgbClr val="051E5A"/>
                </a:solidFill>
                <a:latin typeface="Bookman Old Style"/>
                <a:cs typeface="Bookman Old Style"/>
              </a:rPr>
              <a:t> </a:t>
            </a:r>
            <a:r>
              <a:rPr sz="1400" b="1" dirty="0">
                <a:solidFill>
                  <a:srgbClr val="051E5A"/>
                </a:solidFill>
                <a:latin typeface="Bookman Old Style"/>
                <a:cs typeface="Bookman Old Style"/>
              </a:rPr>
              <a:t>SYSCOHADA</a:t>
            </a:r>
            <a:endParaRPr sz="1400" dirty="0">
              <a:latin typeface="Bookman Old Style"/>
              <a:cs typeface="Bookman Old Style"/>
            </a:endParaRPr>
          </a:p>
          <a:p>
            <a:pPr algn="ctr">
              <a:lnSpc>
                <a:spcPct val="100000"/>
              </a:lnSpc>
            </a:pPr>
            <a:r>
              <a:rPr sz="1050" b="1" spc="-5" dirty="0">
                <a:solidFill>
                  <a:srgbClr val="051E5A"/>
                </a:solidFill>
                <a:latin typeface="Bookman Old Style"/>
                <a:cs typeface="Bookman Old Style"/>
              </a:rPr>
              <a:t>(</a:t>
            </a:r>
            <a:r>
              <a:rPr sz="1200" b="1" spc="-5" dirty="0">
                <a:solidFill>
                  <a:srgbClr val="C00000"/>
                </a:solidFill>
                <a:latin typeface="Bookman Old Style"/>
                <a:cs typeface="Bookman Old Style"/>
              </a:rPr>
              <a:t>142 cas, 437</a:t>
            </a:r>
            <a:r>
              <a:rPr sz="1200" b="1" spc="-59" dirty="0">
                <a:solidFill>
                  <a:srgbClr val="C00000"/>
                </a:solidFill>
                <a:latin typeface="Bookman Old Style"/>
                <a:cs typeface="Bookman Old Style"/>
              </a:rPr>
              <a:t> </a:t>
            </a:r>
            <a:r>
              <a:rPr sz="1200" b="1" spc="-5" dirty="0">
                <a:solidFill>
                  <a:srgbClr val="C00000"/>
                </a:solidFill>
                <a:latin typeface="Bookman Old Style"/>
                <a:cs typeface="Bookman Old Style"/>
              </a:rPr>
              <a:t>pages</a:t>
            </a:r>
            <a:r>
              <a:rPr sz="1600" b="1" spc="-5" dirty="0" smtClean="0">
                <a:solidFill>
                  <a:srgbClr val="051E5A"/>
                </a:solidFill>
                <a:latin typeface="Bookman Old Style"/>
                <a:cs typeface="Bookman Old Style"/>
              </a:rPr>
              <a:t>)</a:t>
            </a:r>
            <a:endParaRPr lang="fr-FR" sz="1600" b="1" spc="-5" dirty="0" smtClean="0">
              <a:solidFill>
                <a:srgbClr val="051E5A"/>
              </a:solidFill>
              <a:latin typeface="Bookman Old Style"/>
              <a:cs typeface="Bookman Old Style"/>
            </a:endParaRPr>
          </a:p>
          <a:p>
            <a:pPr algn="ctr">
              <a:lnSpc>
                <a:spcPct val="100000"/>
              </a:lnSpc>
            </a:pPr>
            <a:endParaRPr lang="fr-FR" sz="1600" b="1" spc="-5" dirty="0">
              <a:solidFill>
                <a:srgbClr val="051E5A"/>
              </a:solidFill>
              <a:latin typeface="Bookman Old Style"/>
              <a:cs typeface="Bookman Old Style"/>
            </a:endParaRPr>
          </a:p>
          <a:p>
            <a:pPr algn="ctr">
              <a:lnSpc>
                <a:spcPct val="100000"/>
              </a:lnSpc>
            </a:pPr>
            <a:endParaRPr sz="1600" dirty="0">
              <a:latin typeface="Bookman Old Style"/>
              <a:cs typeface="Bookman Old Style"/>
            </a:endParaRPr>
          </a:p>
        </p:txBody>
      </p:sp>
      <p:sp>
        <p:nvSpPr>
          <p:cNvPr id="7" name="object 7"/>
          <p:cNvSpPr txBox="1"/>
          <p:nvPr/>
        </p:nvSpPr>
        <p:spPr>
          <a:xfrm>
            <a:off x="5283077" y="5017057"/>
            <a:ext cx="1362955" cy="586699"/>
          </a:xfrm>
          <a:prstGeom prst="rect">
            <a:avLst/>
          </a:prstGeom>
        </p:spPr>
        <p:txBody>
          <a:bodyPr vert="horz" wrap="square" lIns="0" tIns="0" rIns="0" bIns="0" rtlCol="0">
            <a:spAutoFit/>
          </a:bodyPr>
          <a:lstStyle/>
          <a:p>
            <a:pPr marL="11527" marR="4611" indent="2305" algn="ctr"/>
            <a:r>
              <a:rPr sz="1271" b="1" dirty="0">
                <a:solidFill>
                  <a:srgbClr val="FFFFFF"/>
                </a:solidFill>
                <a:latin typeface="Bookman Old Style"/>
                <a:cs typeface="Bookman Old Style"/>
              </a:rPr>
              <a:t>GUIDE  </a:t>
            </a:r>
            <a:r>
              <a:rPr sz="1271" b="1" spc="-5" dirty="0">
                <a:solidFill>
                  <a:srgbClr val="FFFFFF"/>
                </a:solidFill>
                <a:latin typeface="Bookman Old Style"/>
                <a:cs typeface="Bookman Old Style"/>
              </a:rPr>
              <a:t>D’APP</a:t>
            </a:r>
            <a:r>
              <a:rPr sz="1271" b="1" dirty="0">
                <a:solidFill>
                  <a:srgbClr val="FFFFFF"/>
                </a:solidFill>
                <a:latin typeface="Bookman Old Style"/>
                <a:cs typeface="Bookman Old Style"/>
              </a:rPr>
              <a:t>LI</a:t>
            </a:r>
            <a:r>
              <a:rPr sz="1271" b="1" spc="5" dirty="0">
                <a:solidFill>
                  <a:srgbClr val="FFFFFF"/>
                </a:solidFill>
                <a:latin typeface="Bookman Old Style"/>
                <a:cs typeface="Bookman Old Style"/>
              </a:rPr>
              <a:t>C</a:t>
            </a:r>
            <a:r>
              <a:rPr sz="1271" b="1" spc="-5" dirty="0">
                <a:solidFill>
                  <a:srgbClr val="FFFFFF"/>
                </a:solidFill>
                <a:latin typeface="Bookman Old Style"/>
                <a:cs typeface="Bookman Old Style"/>
              </a:rPr>
              <a:t>A</a:t>
            </a:r>
            <a:r>
              <a:rPr sz="1271" b="1" dirty="0">
                <a:solidFill>
                  <a:srgbClr val="FFFFFF"/>
                </a:solidFill>
                <a:latin typeface="Bookman Old Style"/>
                <a:cs typeface="Bookman Old Style"/>
              </a:rPr>
              <a:t>TI</a:t>
            </a:r>
            <a:r>
              <a:rPr sz="1271" b="1" spc="5" dirty="0">
                <a:solidFill>
                  <a:srgbClr val="FFFFFF"/>
                </a:solidFill>
                <a:latin typeface="Bookman Old Style"/>
                <a:cs typeface="Bookman Old Style"/>
              </a:rPr>
              <a:t>O</a:t>
            </a:r>
            <a:r>
              <a:rPr sz="1271" b="1" dirty="0">
                <a:solidFill>
                  <a:srgbClr val="FFFFFF"/>
                </a:solidFill>
                <a:latin typeface="Bookman Old Style"/>
                <a:cs typeface="Bookman Old Style"/>
              </a:rPr>
              <a:t>N</a:t>
            </a:r>
            <a:endParaRPr sz="1271">
              <a:latin typeface="Bookman Old Style"/>
              <a:cs typeface="Bookman Old Style"/>
            </a:endParaRPr>
          </a:p>
          <a:p>
            <a:pPr marL="2305" algn="ctr"/>
            <a:r>
              <a:rPr sz="1271" b="1" dirty="0">
                <a:solidFill>
                  <a:srgbClr val="FFFFFF"/>
                </a:solidFill>
                <a:latin typeface="Bookman Old Style"/>
                <a:cs typeface="Bookman Old Style"/>
              </a:rPr>
              <a:t>IFRS </a:t>
            </a:r>
            <a:r>
              <a:rPr sz="1089" b="1" spc="-5" dirty="0">
                <a:solidFill>
                  <a:srgbClr val="FFFFFF"/>
                </a:solidFill>
                <a:latin typeface="Bookman Old Style"/>
                <a:cs typeface="Bookman Old Style"/>
              </a:rPr>
              <a:t>(212</a:t>
            </a:r>
            <a:r>
              <a:rPr sz="1089" b="1" spc="-95" dirty="0">
                <a:solidFill>
                  <a:srgbClr val="FFFFFF"/>
                </a:solidFill>
                <a:latin typeface="Bookman Old Style"/>
                <a:cs typeface="Bookman Old Style"/>
              </a:rPr>
              <a:t> </a:t>
            </a:r>
            <a:r>
              <a:rPr sz="1089" b="1" spc="-5" dirty="0">
                <a:solidFill>
                  <a:srgbClr val="FFFFFF"/>
                </a:solidFill>
                <a:latin typeface="Bookman Old Style"/>
                <a:cs typeface="Bookman Old Style"/>
              </a:rPr>
              <a:t>pages</a:t>
            </a:r>
            <a:r>
              <a:rPr sz="1271" b="1" spc="-5" dirty="0">
                <a:solidFill>
                  <a:srgbClr val="FFFFFF"/>
                </a:solidFill>
                <a:latin typeface="Bookman Old Style"/>
                <a:cs typeface="Bookman Old Style"/>
              </a:rPr>
              <a:t>)</a:t>
            </a:r>
            <a:endParaRPr sz="1271">
              <a:latin typeface="Bookman Old Style"/>
              <a:cs typeface="Bookman Old Style"/>
            </a:endParaRPr>
          </a:p>
        </p:txBody>
      </p:sp>
      <p:sp>
        <p:nvSpPr>
          <p:cNvPr id="8" name="object 8"/>
          <p:cNvSpPr/>
          <p:nvPr/>
        </p:nvSpPr>
        <p:spPr>
          <a:xfrm>
            <a:off x="8109260" y="4921162"/>
            <a:ext cx="558782" cy="560165"/>
          </a:xfrm>
          <a:prstGeom prst="rect">
            <a:avLst/>
          </a:prstGeom>
          <a:blipFill>
            <a:blip r:embed="rId4" cstate="print"/>
            <a:stretch>
              <a:fillRect/>
            </a:stretch>
          </a:blipFill>
        </p:spPr>
        <p:txBody>
          <a:bodyPr wrap="square" lIns="0" tIns="0" rIns="0" bIns="0" rtlCol="0"/>
          <a:lstStyle/>
          <a:p>
            <a:endParaRPr sz="1634"/>
          </a:p>
        </p:txBody>
      </p:sp>
      <p:sp>
        <p:nvSpPr>
          <p:cNvPr id="9" name="object 9"/>
          <p:cNvSpPr/>
          <p:nvPr/>
        </p:nvSpPr>
        <p:spPr>
          <a:xfrm>
            <a:off x="7482704" y="1475795"/>
            <a:ext cx="2549101" cy="976487"/>
          </a:xfrm>
          <a:prstGeom prst="rect">
            <a:avLst/>
          </a:prstGeom>
          <a:blipFill>
            <a:blip r:embed="rId5" cstate="print"/>
            <a:stretch>
              <a:fillRect/>
            </a:stretch>
          </a:blipFill>
        </p:spPr>
        <p:txBody>
          <a:bodyPr wrap="square" lIns="0" tIns="0" rIns="0" bIns="0" rtlCol="0"/>
          <a:lstStyle/>
          <a:p>
            <a:endParaRPr sz="1634"/>
          </a:p>
        </p:txBody>
      </p:sp>
      <p:sp>
        <p:nvSpPr>
          <p:cNvPr id="10" name="object 10"/>
          <p:cNvSpPr/>
          <p:nvPr/>
        </p:nvSpPr>
        <p:spPr>
          <a:xfrm>
            <a:off x="4939135" y="3377594"/>
            <a:ext cx="650069" cy="553250"/>
          </a:xfrm>
          <a:prstGeom prst="rect">
            <a:avLst/>
          </a:prstGeom>
          <a:blipFill>
            <a:blip r:embed="rId6" cstate="print"/>
            <a:stretch>
              <a:fillRect/>
            </a:stretch>
          </a:blipFill>
        </p:spPr>
        <p:txBody>
          <a:bodyPr wrap="square" lIns="0" tIns="0" rIns="0" bIns="0" rtlCol="0"/>
          <a:lstStyle/>
          <a:p>
            <a:endParaRPr sz="1634"/>
          </a:p>
        </p:txBody>
      </p:sp>
      <p:sp>
        <p:nvSpPr>
          <p:cNvPr id="11" name="object 11"/>
          <p:cNvSpPr/>
          <p:nvPr/>
        </p:nvSpPr>
        <p:spPr>
          <a:xfrm>
            <a:off x="5442593" y="4051176"/>
            <a:ext cx="1307054" cy="314085"/>
          </a:xfrm>
          <a:custGeom>
            <a:avLst/>
            <a:gdLst/>
            <a:ahLst/>
            <a:cxnLst/>
            <a:rect l="l" t="t" r="r" b="b"/>
            <a:pathLst>
              <a:path w="1440179" h="346075">
                <a:moveTo>
                  <a:pt x="1440179" y="288035"/>
                </a:moveTo>
                <a:lnTo>
                  <a:pt x="1440179" y="57911"/>
                </a:lnTo>
                <a:lnTo>
                  <a:pt x="1435631" y="35361"/>
                </a:lnTo>
                <a:lnTo>
                  <a:pt x="1423225" y="16954"/>
                </a:lnTo>
                <a:lnTo>
                  <a:pt x="1404818" y="4548"/>
                </a:lnTo>
                <a:lnTo>
                  <a:pt x="1382267" y="0"/>
                </a:lnTo>
                <a:lnTo>
                  <a:pt x="57911" y="0"/>
                </a:lnTo>
                <a:lnTo>
                  <a:pt x="35361" y="4548"/>
                </a:lnTo>
                <a:lnTo>
                  <a:pt x="16954" y="16954"/>
                </a:lnTo>
                <a:lnTo>
                  <a:pt x="4548" y="35361"/>
                </a:lnTo>
                <a:lnTo>
                  <a:pt x="0" y="57911"/>
                </a:lnTo>
                <a:lnTo>
                  <a:pt x="0" y="288035"/>
                </a:lnTo>
                <a:lnTo>
                  <a:pt x="4548" y="310586"/>
                </a:lnTo>
                <a:lnTo>
                  <a:pt x="16954" y="328993"/>
                </a:lnTo>
                <a:lnTo>
                  <a:pt x="35361" y="341399"/>
                </a:lnTo>
                <a:lnTo>
                  <a:pt x="57911" y="345947"/>
                </a:lnTo>
                <a:lnTo>
                  <a:pt x="1382267" y="345947"/>
                </a:lnTo>
                <a:lnTo>
                  <a:pt x="1404818" y="341399"/>
                </a:lnTo>
                <a:lnTo>
                  <a:pt x="1423225" y="328993"/>
                </a:lnTo>
                <a:lnTo>
                  <a:pt x="1435631" y="310586"/>
                </a:lnTo>
                <a:lnTo>
                  <a:pt x="1440179" y="288035"/>
                </a:lnTo>
                <a:close/>
              </a:path>
            </a:pathLst>
          </a:custGeom>
          <a:solidFill>
            <a:srgbClr val="051F5A"/>
          </a:solidFill>
        </p:spPr>
        <p:txBody>
          <a:bodyPr wrap="square" lIns="0" tIns="0" rIns="0" bIns="0" rtlCol="0"/>
          <a:lstStyle/>
          <a:p>
            <a:endParaRPr sz="1634"/>
          </a:p>
        </p:txBody>
      </p:sp>
      <p:sp>
        <p:nvSpPr>
          <p:cNvPr id="12" name="object 12"/>
          <p:cNvSpPr/>
          <p:nvPr/>
        </p:nvSpPr>
        <p:spPr>
          <a:xfrm>
            <a:off x="5431528" y="4040110"/>
            <a:ext cx="1329530" cy="336561"/>
          </a:xfrm>
          <a:custGeom>
            <a:avLst/>
            <a:gdLst/>
            <a:ahLst/>
            <a:cxnLst/>
            <a:rect l="l" t="t" r="r" b="b"/>
            <a:pathLst>
              <a:path w="1464945" h="370839">
                <a:moveTo>
                  <a:pt x="1523" y="313943"/>
                </a:moveTo>
                <a:lnTo>
                  <a:pt x="1523" y="56387"/>
                </a:lnTo>
                <a:lnTo>
                  <a:pt x="0" y="64007"/>
                </a:lnTo>
                <a:lnTo>
                  <a:pt x="0" y="307847"/>
                </a:lnTo>
                <a:lnTo>
                  <a:pt x="1523" y="313943"/>
                </a:lnTo>
                <a:close/>
              </a:path>
              <a:path w="1464945" h="370839">
                <a:moveTo>
                  <a:pt x="4571" y="326135"/>
                </a:moveTo>
                <a:lnTo>
                  <a:pt x="4571" y="44195"/>
                </a:lnTo>
                <a:lnTo>
                  <a:pt x="1523" y="54863"/>
                </a:lnTo>
                <a:lnTo>
                  <a:pt x="1523" y="315467"/>
                </a:lnTo>
                <a:lnTo>
                  <a:pt x="4571" y="326135"/>
                </a:lnTo>
                <a:close/>
              </a:path>
              <a:path w="1464945" h="370839">
                <a:moveTo>
                  <a:pt x="10667" y="338327"/>
                </a:moveTo>
                <a:lnTo>
                  <a:pt x="10667" y="32003"/>
                </a:lnTo>
                <a:lnTo>
                  <a:pt x="6095" y="41147"/>
                </a:lnTo>
                <a:lnTo>
                  <a:pt x="4571" y="42671"/>
                </a:lnTo>
                <a:lnTo>
                  <a:pt x="4571" y="327659"/>
                </a:lnTo>
                <a:lnTo>
                  <a:pt x="6095" y="329183"/>
                </a:lnTo>
                <a:lnTo>
                  <a:pt x="10667" y="338327"/>
                </a:lnTo>
                <a:close/>
              </a:path>
              <a:path w="1464945" h="370839">
                <a:moveTo>
                  <a:pt x="12191" y="339851"/>
                </a:moveTo>
                <a:lnTo>
                  <a:pt x="12191" y="30479"/>
                </a:lnTo>
                <a:lnTo>
                  <a:pt x="10667" y="30479"/>
                </a:lnTo>
                <a:lnTo>
                  <a:pt x="10667" y="339851"/>
                </a:lnTo>
                <a:lnTo>
                  <a:pt x="12191" y="339851"/>
                </a:lnTo>
                <a:close/>
              </a:path>
              <a:path w="1464945" h="370839">
                <a:moveTo>
                  <a:pt x="19811" y="348995"/>
                </a:moveTo>
                <a:lnTo>
                  <a:pt x="19811" y="21335"/>
                </a:lnTo>
                <a:lnTo>
                  <a:pt x="12191" y="28955"/>
                </a:lnTo>
                <a:lnTo>
                  <a:pt x="12191" y="341375"/>
                </a:lnTo>
                <a:lnTo>
                  <a:pt x="19811" y="348995"/>
                </a:lnTo>
                <a:close/>
              </a:path>
              <a:path w="1464945" h="370839">
                <a:moveTo>
                  <a:pt x="1444751" y="350519"/>
                </a:moveTo>
                <a:lnTo>
                  <a:pt x="1444751" y="19811"/>
                </a:lnTo>
                <a:lnTo>
                  <a:pt x="1443227" y="19811"/>
                </a:lnTo>
                <a:lnTo>
                  <a:pt x="1435607" y="12191"/>
                </a:lnTo>
                <a:lnTo>
                  <a:pt x="1434083" y="12191"/>
                </a:lnTo>
                <a:lnTo>
                  <a:pt x="1434083" y="10667"/>
                </a:lnTo>
                <a:lnTo>
                  <a:pt x="1432559" y="10667"/>
                </a:lnTo>
                <a:lnTo>
                  <a:pt x="1423415" y="6095"/>
                </a:lnTo>
                <a:lnTo>
                  <a:pt x="1421891" y="6095"/>
                </a:lnTo>
                <a:lnTo>
                  <a:pt x="1421891" y="4571"/>
                </a:lnTo>
                <a:lnTo>
                  <a:pt x="1420367" y="4571"/>
                </a:lnTo>
                <a:lnTo>
                  <a:pt x="1409699" y="1523"/>
                </a:lnTo>
                <a:lnTo>
                  <a:pt x="1408175" y="1523"/>
                </a:lnTo>
                <a:lnTo>
                  <a:pt x="1400555" y="0"/>
                </a:lnTo>
                <a:lnTo>
                  <a:pt x="62483" y="0"/>
                </a:lnTo>
                <a:lnTo>
                  <a:pt x="56387" y="1523"/>
                </a:lnTo>
                <a:lnTo>
                  <a:pt x="54863" y="1523"/>
                </a:lnTo>
                <a:lnTo>
                  <a:pt x="44195" y="4571"/>
                </a:lnTo>
                <a:lnTo>
                  <a:pt x="42671" y="4571"/>
                </a:lnTo>
                <a:lnTo>
                  <a:pt x="42671" y="6095"/>
                </a:lnTo>
                <a:lnTo>
                  <a:pt x="41147" y="6095"/>
                </a:lnTo>
                <a:lnTo>
                  <a:pt x="32003" y="10667"/>
                </a:lnTo>
                <a:lnTo>
                  <a:pt x="30479" y="10667"/>
                </a:lnTo>
                <a:lnTo>
                  <a:pt x="30479" y="12191"/>
                </a:lnTo>
                <a:lnTo>
                  <a:pt x="28955" y="12191"/>
                </a:lnTo>
                <a:lnTo>
                  <a:pt x="21335" y="19811"/>
                </a:lnTo>
                <a:lnTo>
                  <a:pt x="19811" y="19811"/>
                </a:lnTo>
                <a:lnTo>
                  <a:pt x="19811" y="350519"/>
                </a:lnTo>
                <a:lnTo>
                  <a:pt x="21335" y="350519"/>
                </a:lnTo>
                <a:lnTo>
                  <a:pt x="24383" y="353567"/>
                </a:lnTo>
                <a:lnTo>
                  <a:pt x="24383" y="70103"/>
                </a:lnTo>
                <a:lnTo>
                  <a:pt x="25907" y="64007"/>
                </a:lnTo>
                <a:lnTo>
                  <a:pt x="25907" y="62483"/>
                </a:lnTo>
                <a:lnTo>
                  <a:pt x="27431" y="57149"/>
                </a:lnTo>
                <a:lnTo>
                  <a:pt x="27431" y="53339"/>
                </a:lnTo>
                <a:lnTo>
                  <a:pt x="32003" y="46481"/>
                </a:lnTo>
                <a:lnTo>
                  <a:pt x="32003" y="45719"/>
                </a:lnTo>
                <a:lnTo>
                  <a:pt x="36575" y="40233"/>
                </a:lnTo>
                <a:lnTo>
                  <a:pt x="36575" y="39623"/>
                </a:lnTo>
                <a:lnTo>
                  <a:pt x="39623" y="36575"/>
                </a:lnTo>
                <a:lnTo>
                  <a:pt x="39623" y="37083"/>
                </a:lnTo>
                <a:lnTo>
                  <a:pt x="45719" y="32003"/>
                </a:lnTo>
                <a:lnTo>
                  <a:pt x="45719" y="32511"/>
                </a:lnTo>
                <a:lnTo>
                  <a:pt x="53339" y="27431"/>
                </a:lnTo>
                <a:lnTo>
                  <a:pt x="53339" y="28520"/>
                </a:lnTo>
                <a:lnTo>
                  <a:pt x="59435" y="26778"/>
                </a:lnTo>
                <a:lnTo>
                  <a:pt x="59435" y="25907"/>
                </a:lnTo>
                <a:lnTo>
                  <a:pt x="65531" y="25907"/>
                </a:lnTo>
                <a:lnTo>
                  <a:pt x="70103" y="24383"/>
                </a:lnTo>
                <a:lnTo>
                  <a:pt x="1394459" y="24383"/>
                </a:lnTo>
                <a:lnTo>
                  <a:pt x="1400555" y="25907"/>
                </a:lnTo>
                <a:lnTo>
                  <a:pt x="1405127" y="25907"/>
                </a:lnTo>
                <a:lnTo>
                  <a:pt x="1405127" y="26778"/>
                </a:lnTo>
                <a:lnTo>
                  <a:pt x="1411223" y="28520"/>
                </a:lnTo>
                <a:lnTo>
                  <a:pt x="1411223" y="27431"/>
                </a:lnTo>
                <a:lnTo>
                  <a:pt x="1418843" y="32511"/>
                </a:lnTo>
                <a:lnTo>
                  <a:pt x="1418843" y="32003"/>
                </a:lnTo>
                <a:lnTo>
                  <a:pt x="1424939" y="37083"/>
                </a:lnTo>
                <a:lnTo>
                  <a:pt x="1424939" y="36575"/>
                </a:lnTo>
                <a:lnTo>
                  <a:pt x="1427987" y="39623"/>
                </a:lnTo>
                <a:lnTo>
                  <a:pt x="1427987" y="40233"/>
                </a:lnTo>
                <a:lnTo>
                  <a:pt x="1432559" y="45719"/>
                </a:lnTo>
                <a:lnTo>
                  <a:pt x="1432559" y="46481"/>
                </a:lnTo>
                <a:lnTo>
                  <a:pt x="1437131" y="53339"/>
                </a:lnTo>
                <a:lnTo>
                  <a:pt x="1437131" y="57149"/>
                </a:lnTo>
                <a:lnTo>
                  <a:pt x="1438655" y="62483"/>
                </a:lnTo>
                <a:lnTo>
                  <a:pt x="1438655" y="60959"/>
                </a:lnTo>
                <a:lnTo>
                  <a:pt x="1440179" y="65531"/>
                </a:lnTo>
                <a:lnTo>
                  <a:pt x="1440179" y="353567"/>
                </a:lnTo>
                <a:lnTo>
                  <a:pt x="1443227" y="350519"/>
                </a:lnTo>
                <a:lnTo>
                  <a:pt x="1444751" y="350519"/>
                </a:lnTo>
                <a:close/>
              </a:path>
              <a:path w="1464945" h="370839">
                <a:moveTo>
                  <a:pt x="28955" y="318515"/>
                </a:moveTo>
                <a:lnTo>
                  <a:pt x="25907" y="307847"/>
                </a:lnTo>
                <a:lnTo>
                  <a:pt x="25907" y="310895"/>
                </a:lnTo>
                <a:lnTo>
                  <a:pt x="24383" y="304799"/>
                </a:lnTo>
                <a:lnTo>
                  <a:pt x="24383" y="353567"/>
                </a:lnTo>
                <a:lnTo>
                  <a:pt x="27431" y="356615"/>
                </a:lnTo>
                <a:lnTo>
                  <a:pt x="27431" y="316991"/>
                </a:lnTo>
                <a:lnTo>
                  <a:pt x="28955" y="318515"/>
                </a:lnTo>
                <a:close/>
              </a:path>
              <a:path w="1464945" h="370839">
                <a:moveTo>
                  <a:pt x="28955" y="51815"/>
                </a:moveTo>
                <a:lnTo>
                  <a:pt x="27431" y="53339"/>
                </a:lnTo>
                <a:lnTo>
                  <a:pt x="27431" y="57149"/>
                </a:lnTo>
                <a:lnTo>
                  <a:pt x="28955" y="51815"/>
                </a:lnTo>
                <a:close/>
              </a:path>
              <a:path w="1464945" h="370839">
                <a:moveTo>
                  <a:pt x="33527" y="326135"/>
                </a:moveTo>
                <a:lnTo>
                  <a:pt x="27431" y="316991"/>
                </a:lnTo>
                <a:lnTo>
                  <a:pt x="27431" y="356615"/>
                </a:lnTo>
                <a:lnTo>
                  <a:pt x="28955" y="358139"/>
                </a:lnTo>
                <a:lnTo>
                  <a:pt x="30479" y="358139"/>
                </a:lnTo>
                <a:lnTo>
                  <a:pt x="30479" y="359663"/>
                </a:lnTo>
                <a:lnTo>
                  <a:pt x="32003" y="359663"/>
                </a:lnTo>
                <a:lnTo>
                  <a:pt x="32003" y="324611"/>
                </a:lnTo>
                <a:lnTo>
                  <a:pt x="33527" y="326135"/>
                </a:lnTo>
                <a:close/>
              </a:path>
              <a:path w="1464945" h="370839">
                <a:moveTo>
                  <a:pt x="33527" y="44195"/>
                </a:moveTo>
                <a:lnTo>
                  <a:pt x="32003" y="45719"/>
                </a:lnTo>
                <a:lnTo>
                  <a:pt x="32003" y="46481"/>
                </a:lnTo>
                <a:lnTo>
                  <a:pt x="33527" y="44195"/>
                </a:lnTo>
                <a:close/>
              </a:path>
              <a:path w="1464945" h="370839">
                <a:moveTo>
                  <a:pt x="39623" y="333755"/>
                </a:moveTo>
                <a:lnTo>
                  <a:pt x="32003" y="324611"/>
                </a:lnTo>
                <a:lnTo>
                  <a:pt x="32003" y="359663"/>
                </a:lnTo>
                <a:lnTo>
                  <a:pt x="36575" y="361949"/>
                </a:lnTo>
                <a:lnTo>
                  <a:pt x="36575" y="332231"/>
                </a:lnTo>
                <a:lnTo>
                  <a:pt x="39623" y="333755"/>
                </a:lnTo>
                <a:close/>
              </a:path>
              <a:path w="1464945" h="370839">
                <a:moveTo>
                  <a:pt x="39623" y="36575"/>
                </a:moveTo>
                <a:lnTo>
                  <a:pt x="36575" y="39623"/>
                </a:lnTo>
                <a:lnTo>
                  <a:pt x="38238" y="38238"/>
                </a:lnTo>
                <a:lnTo>
                  <a:pt x="39623" y="36575"/>
                </a:lnTo>
                <a:close/>
              </a:path>
              <a:path w="1464945" h="370839">
                <a:moveTo>
                  <a:pt x="38238" y="38238"/>
                </a:moveTo>
                <a:lnTo>
                  <a:pt x="36575" y="39623"/>
                </a:lnTo>
                <a:lnTo>
                  <a:pt x="36575" y="40233"/>
                </a:lnTo>
                <a:lnTo>
                  <a:pt x="38238" y="38238"/>
                </a:lnTo>
                <a:close/>
              </a:path>
              <a:path w="1464945" h="370839">
                <a:moveTo>
                  <a:pt x="45719" y="366195"/>
                </a:moveTo>
                <a:lnTo>
                  <a:pt x="45719" y="338327"/>
                </a:lnTo>
                <a:lnTo>
                  <a:pt x="36575" y="332231"/>
                </a:lnTo>
                <a:lnTo>
                  <a:pt x="36575" y="361949"/>
                </a:lnTo>
                <a:lnTo>
                  <a:pt x="41147" y="364235"/>
                </a:lnTo>
                <a:lnTo>
                  <a:pt x="42671" y="365759"/>
                </a:lnTo>
                <a:lnTo>
                  <a:pt x="44195" y="365759"/>
                </a:lnTo>
                <a:lnTo>
                  <a:pt x="45719" y="366195"/>
                </a:lnTo>
                <a:close/>
              </a:path>
              <a:path w="1464945" h="370839">
                <a:moveTo>
                  <a:pt x="39623" y="37083"/>
                </a:moveTo>
                <a:lnTo>
                  <a:pt x="39623" y="36575"/>
                </a:lnTo>
                <a:lnTo>
                  <a:pt x="38238" y="38238"/>
                </a:lnTo>
                <a:lnTo>
                  <a:pt x="39623" y="37083"/>
                </a:lnTo>
                <a:close/>
              </a:path>
              <a:path w="1464945" h="370839">
                <a:moveTo>
                  <a:pt x="45719" y="32511"/>
                </a:moveTo>
                <a:lnTo>
                  <a:pt x="45719" y="32003"/>
                </a:lnTo>
                <a:lnTo>
                  <a:pt x="44195" y="33527"/>
                </a:lnTo>
                <a:lnTo>
                  <a:pt x="45719" y="32511"/>
                </a:lnTo>
                <a:close/>
              </a:path>
              <a:path w="1464945" h="370839">
                <a:moveTo>
                  <a:pt x="53339" y="368372"/>
                </a:moveTo>
                <a:lnTo>
                  <a:pt x="53339" y="342899"/>
                </a:lnTo>
                <a:lnTo>
                  <a:pt x="44195" y="336803"/>
                </a:lnTo>
                <a:lnTo>
                  <a:pt x="45719" y="338327"/>
                </a:lnTo>
                <a:lnTo>
                  <a:pt x="45719" y="366195"/>
                </a:lnTo>
                <a:lnTo>
                  <a:pt x="53339" y="368372"/>
                </a:lnTo>
                <a:close/>
              </a:path>
              <a:path w="1464945" h="370839">
                <a:moveTo>
                  <a:pt x="53339" y="28520"/>
                </a:moveTo>
                <a:lnTo>
                  <a:pt x="53339" y="27431"/>
                </a:lnTo>
                <a:lnTo>
                  <a:pt x="51815" y="28955"/>
                </a:lnTo>
                <a:lnTo>
                  <a:pt x="53339" y="28520"/>
                </a:lnTo>
                <a:close/>
              </a:path>
              <a:path w="1464945" h="370839">
                <a:moveTo>
                  <a:pt x="62483" y="344423"/>
                </a:moveTo>
                <a:lnTo>
                  <a:pt x="51815" y="341375"/>
                </a:lnTo>
                <a:lnTo>
                  <a:pt x="53339" y="342899"/>
                </a:lnTo>
                <a:lnTo>
                  <a:pt x="53339" y="368372"/>
                </a:lnTo>
                <a:lnTo>
                  <a:pt x="54863" y="368807"/>
                </a:lnTo>
                <a:lnTo>
                  <a:pt x="56387" y="368807"/>
                </a:lnTo>
                <a:lnTo>
                  <a:pt x="56387" y="370331"/>
                </a:lnTo>
                <a:lnTo>
                  <a:pt x="59435" y="370331"/>
                </a:lnTo>
                <a:lnTo>
                  <a:pt x="59435" y="344423"/>
                </a:lnTo>
                <a:lnTo>
                  <a:pt x="62483" y="344423"/>
                </a:lnTo>
                <a:close/>
              </a:path>
              <a:path w="1464945" h="370839">
                <a:moveTo>
                  <a:pt x="62483" y="25907"/>
                </a:moveTo>
                <a:lnTo>
                  <a:pt x="59435" y="25907"/>
                </a:lnTo>
                <a:lnTo>
                  <a:pt x="59435" y="26778"/>
                </a:lnTo>
                <a:lnTo>
                  <a:pt x="62483" y="25907"/>
                </a:lnTo>
                <a:close/>
              </a:path>
              <a:path w="1464945" h="370839">
                <a:moveTo>
                  <a:pt x="1405127" y="370331"/>
                </a:moveTo>
                <a:lnTo>
                  <a:pt x="1405127" y="344423"/>
                </a:lnTo>
                <a:lnTo>
                  <a:pt x="1399031" y="345947"/>
                </a:lnTo>
                <a:lnTo>
                  <a:pt x="64007" y="345947"/>
                </a:lnTo>
                <a:lnTo>
                  <a:pt x="59435" y="344423"/>
                </a:lnTo>
                <a:lnTo>
                  <a:pt x="59435" y="370331"/>
                </a:lnTo>
                <a:lnTo>
                  <a:pt x="1405127" y="370331"/>
                </a:lnTo>
                <a:close/>
              </a:path>
              <a:path w="1464945" h="370839">
                <a:moveTo>
                  <a:pt x="1405127" y="26778"/>
                </a:moveTo>
                <a:lnTo>
                  <a:pt x="1405127" y="25907"/>
                </a:lnTo>
                <a:lnTo>
                  <a:pt x="1402079" y="25907"/>
                </a:lnTo>
                <a:lnTo>
                  <a:pt x="1405127" y="26778"/>
                </a:lnTo>
                <a:close/>
              </a:path>
              <a:path w="1464945" h="370839">
                <a:moveTo>
                  <a:pt x="1412747" y="341375"/>
                </a:moveTo>
                <a:lnTo>
                  <a:pt x="1402079" y="344423"/>
                </a:lnTo>
                <a:lnTo>
                  <a:pt x="1405127" y="344423"/>
                </a:lnTo>
                <a:lnTo>
                  <a:pt x="1405127" y="370331"/>
                </a:lnTo>
                <a:lnTo>
                  <a:pt x="1408175" y="370331"/>
                </a:lnTo>
                <a:lnTo>
                  <a:pt x="1408175" y="368807"/>
                </a:lnTo>
                <a:lnTo>
                  <a:pt x="1409699" y="368807"/>
                </a:lnTo>
                <a:lnTo>
                  <a:pt x="1411223" y="368372"/>
                </a:lnTo>
                <a:lnTo>
                  <a:pt x="1411223" y="342899"/>
                </a:lnTo>
                <a:lnTo>
                  <a:pt x="1412747" y="341375"/>
                </a:lnTo>
                <a:close/>
              </a:path>
              <a:path w="1464945" h="370839">
                <a:moveTo>
                  <a:pt x="1412747" y="28955"/>
                </a:moveTo>
                <a:lnTo>
                  <a:pt x="1411223" y="27431"/>
                </a:lnTo>
                <a:lnTo>
                  <a:pt x="1411223" y="28520"/>
                </a:lnTo>
                <a:lnTo>
                  <a:pt x="1412747" y="28955"/>
                </a:lnTo>
                <a:close/>
              </a:path>
              <a:path w="1464945" h="370839">
                <a:moveTo>
                  <a:pt x="1420367" y="336803"/>
                </a:moveTo>
                <a:lnTo>
                  <a:pt x="1411223" y="342899"/>
                </a:lnTo>
                <a:lnTo>
                  <a:pt x="1411223" y="368372"/>
                </a:lnTo>
                <a:lnTo>
                  <a:pt x="1418843" y="366195"/>
                </a:lnTo>
                <a:lnTo>
                  <a:pt x="1418843" y="338327"/>
                </a:lnTo>
                <a:lnTo>
                  <a:pt x="1420367" y="336803"/>
                </a:lnTo>
                <a:close/>
              </a:path>
              <a:path w="1464945" h="370839">
                <a:moveTo>
                  <a:pt x="1420367" y="33527"/>
                </a:moveTo>
                <a:lnTo>
                  <a:pt x="1418843" y="32003"/>
                </a:lnTo>
                <a:lnTo>
                  <a:pt x="1418843" y="32511"/>
                </a:lnTo>
                <a:lnTo>
                  <a:pt x="1420367" y="33527"/>
                </a:lnTo>
                <a:close/>
              </a:path>
              <a:path w="1464945" h="370839">
                <a:moveTo>
                  <a:pt x="1427987" y="361949"/>
                </a:moveTo>
                <a:lnTo>
                  <a:pt x="1427987" y="332231"/>
                </a:lnTo>
                <a:lnTo>
                  <a:pt x="1418843" y="338327"/>
                </a:lnTo>
                <a:lnTo>
                  <a:pt x="1418843" y="366195"/>
                </a:lnTo>
                <a:lnTo>
                  <a:pt x="1420367" y="365759"/>
                </a:lnTo>
                <a:lnTo>
                  <a:pt x="1421891" y="365759"/>
                </a:lnTo>
                <a:lnTo>
                  <a:pt x="1423415" y="364235"/>
                </a:lnTo>
                <a:lnTo>
                  <a:pt x="1427987" y="361949"/>
                </a:lnTo>
                <a:close/>
              </a:path>
              <a:path w="1464945" h="370839">
                <a:moveTo>
                  <a:pt x="1427987" y="39623"/>
                </a:moveTo>
                <a:lnTo>
                  <a:pt x="1424939" y="36575"/>
                </a:lnTo>
                <a:lnTo>
                  <a:pt x="1426325" y="38238"/>
                </a:lnTo>
                <a:lnTo>
                  <a:pt x="1427987" y="39623"/>
                </a:lnTo>
                <a:close/>
              </a:path>
              <a:path w="1464945" h="370839">
                <a:moveTo>
                  <a:pt x="1426325" y="38238"/>
                </a:moveTo>
                <a:lnTo>
                  <a:pt x="1424939" y="36575"/>
                </a:lnTo>
                <a:lnTo>
                  <a:pt x="1424939" y="37083"/>
                </a:lnTo>
                <a:lnTo>
                  <a:pt x="1426325" y="38238"/>
                </a:lnTo>
                <a:close/>
              </a:path>
              <a:path w="1464945" h="370839">
                <a:moveTo>
                  <a:pt x="1432559" y="359663"/>
                </a:moveTo>
                <a:lnTo>
                  <a:pt x="1432559" y="324611"/>
                </a:lnTo>
                <a:lnTo>
                  <a:pt x="1424939" y="333755"/>
                </a:lnTo>
                <a:lnTo>
                  <a:pt x="1427987" y="332231"/>
                </a:lnTo>
                <a:lnTo>
                  <a:pt x="1427987" y="361949"/>
                </a:lnTo>
                <a:lnTo>
                  <a:pt x="1432559" y="359663"/>
                </a:lnTo>
                <a:close/>
              </a:path>
              <a:path w="1464945" h="370839">
                <a:moveTo>
                  <a:pt x="1427987" y="40233"/>
                </a:moveTo>
                <a:lnTo>
                  <a:pt x="1427987" y="39623"/>
                </a:lnTo>
                <a:lnTo>
                  <a:pt x="1426325" y="38238"/>
                </a:lnTo>
                <a:lnTo>
                  <a:pt x="1427987" y="40233"/>
                </a:lnTo>
                <a:close/>
              </a:path>
              <a:path w="1464945" h="370839">
                <a:moveTo>
                  <a:pt x="1432559" y="46481"/>
                </a:moveTo>
                <a:lnTo>
                  <a:pt x="1432559" y="45719"/>
                </a:lnTo>
                <a:lnTo>
                  <a:pt x="1431035" y="44195"/>
                </a:lnTo>
                <a:lnTo>
                  <a:pt x="1432559" y="46481"/>
                </a:lnTo>
                <a:close/>
              </a:path>
              <a:path w="1464945" h="370839">
                <a:moveTo>
                  <a:pt x="1437131" y="356615"/>
                </a:moveTo>
                <a:lnTo>
                  <a:pt x="1437131" y="316991"/>
                </a:lnTo>
                <a:lnTo>
                  <a:pt x="1431035" y="326135"/>
                </a:lnTo>
                <a:lnTo>
                  <a:pt x="1432559" y="324611"/>
                </a:lnTo>
                <a:lnTo>
                  <a:pt x="1432559" y="359663"/>
                </a:lnTo>
                <a:lnTo>
                  <a:pt x="1434083" y="359663"/>
                </a:lnTo>
                <a:lnTo>
                  <a:pt x="1434083" y="358139"/>
                </a:lnTo>
                <a:lnTo>
                  <a:pt x="1435607" y="358139"/>
                </a:lnTo>
                <a:lnTo>
                  <a:pt x="1437131" y="356615"/>
                </a:lnTo>
                <a:close/>
              </a:path>
              <a:path w="1464945" h="370839">
                <a:moveTo>
                  <a:pt x="1437131" y="57149"/>
                </a:moveTo>
                <a:lnTo>
                  <a:pt x="1437131" y="53339"/>
                </a:lnTo>
                <a:lnTo>
                  <a:pt x="1435607" y="51815"/>
                </a:lnTo>
                <a:lnTo>
                  <a:pt x="1437131" y="57149"/>
                </a:lnTo>
                <a:close/>
              </a:path>
              <a:path w="1464945" h="370839">
                <a:moveTo>
                  <a:pt x="1440179" y="353567"/>
                </a:moveTo>
                <a:lnTo>
                  <a:pt x="1440179" y="300227"/>
                </a:lnTo>
                <a:lnTo>
                  <a:pt x="1438655" y="306323"/>
                </a:lnTo>
                <a:lnTo>
                  <a:pt x="1438655" y="307847"/>
                </a:lnTo>
                <a:lnTo>
                  <a:pt x="1435607" y="318515"/>
                </a:lnTo>
                <a:lnTo>
                  <a:pt x="1437131" y="316991"/>
                </a:lnTo>
                <a:lnTo>
                  <a:pt x="1437131" y="356615"/>
                </a:lnTo>
                <a:lnTo>
                  <a:pt x="1440179" y="353567"/>
                </a:lnTo>
                <a:close/>
              </a:path>
              <a:path w="1464945" h="370839">
                <a:moveTo>
                  <a:pt x="1452371" y="341375"/>
                </a:moveTo>
                <a:lnTo>
                  <a:pt x="1452371" y="28955"/>
                </a:lnTo>
                <a:lnTo>
                  <a:pt x="1444751" y="21335"/>
                </a:lnTo>
                <a:lnTo>
                  <a:pt x="1444751" y="348995"/>
                </a:lnTo>
                <a:lnTo>
                  <a:pt x="1452371" y="341375"/>
                </a:lnTo>
                <a:close/>
              </a:path>
              <a:path w="1464945" h="370839">
                <a:moveTo>
                  <a:pt x="1453895" y="339851"/>
                </a:moveTo>
                <a:lnTo>
                  <a:pt x="1453895" y="30479"/>
                </a:lnTo>
                <a:lnTo>
                  <a:pt x="1452371" y="30479"/>
                </a:lnTo>
                <a:lnTo>
                  <a:pt x="1452371" y="339851"/>
                </a:lnTo>
                <a:lnTo>
                  <a:pt x="1453895" y="339851"/>
                </a:lnTo>
                <a:close/>
              </a:path>
              <a:path w="1464945" h="370839">
                <a:moveTo>
                  <a:pt x="1459991" y="327659"/>
                </a:moveTo>
                <a:lnTo>
                  <a:pt x="1459991" y="42671"/>
                </a:lnTo>
                <a:lnTo>
                  <a:pt x="1458467" y="41147"/>
                </a:lnTo>
                <a:lnTo>
                  <a:pt x="1453895" y="32003"/>
                </a:lnTo>
                <a:lnTo>
                  <a:pt x="1453895" y="338327"/>
                </a:lnTo>
                <a:lnTo>
                  <a:pt x="1458467" y="329183"/>
                </a:lnTo>
                <a:lnTo>
                  <a:pt x="1459991" y="327659"/>
                </a:lnTo>
                <a:close/>
              </a:path>
              <a:path w="1464945" h="370839">
                <a:moveTo>
                  <a:pt x="1463039" y="315467"/>
                </a:moveTo>
                <a:lnTo>
                  <a:pt x="1463039" y="54863"/>
                </a:lnTo>
                <a:lnTo>
                  <a:pt x="1459991" y="44195"/>
                </a:lnTo>
                <a:lnTo>
                  <a:pt x="1459991" y="326135"/>
                </a:lnTo>
                <a:lnTo>
                  <a:pt x="1463039" y="315467"/>
                </a:lnTo>
                <a:close/>
              </a:path>
              <a:path w="1464945" h="370839">
                <a:moveTo>
                  <a:pt x="1464563" y="306323"/>
                </a:moveTo>
                <a:lnTo>
                  <a:pt x="1464563" y="62483"/>
                </a:lnTo>
                <a:lnTo>
                  <a:pt x="1463039" y="56387"/>
                </a:lnTo>
                <a:lnTo>
                  <a:pt x="1463039" y="313943"/>
                </a:lnTo>
                <a:lnTo>
                  <a:pt x="1464563" y="306323"/>
                </a:lnTo>
                <a:close/>
              </a:path>
            </a:pathLst>
          </a:custGeom>
          <a:solidFill>
            <a:srgbClr val="021340"/>
          </a:solidFill>
        </p:spPr>
        <p:txBody>
          <a:bodyPr wrap="square" lIns="0" tIns="0" rIns="0" bIns="0" rtlCol="0"/>
          <a:lstStyle/>
          <a:p>
            <a:endParaRPr sz="1634"/>
          </a:p>
        </p:txBody>
      </p:sp>
      <p:sp>
        <p:nvSpPr>
          <p:cNvPr id="13" name="object 13"/>
          <p:cNvSpPr txBox="1"/>
          <p:nvPr/>
        </p:nvSpPr>
        <p:spPr>
          <a:xfrm>
            <a:off x="5544488" y="3487781"/>
            <a:ext cx="1370447" cy="847668"/>
          </a:xfrm>
          <a:prstGeom prst="rect">
            <a:avLst/>
          </a:prstGeom>
        </p:spPr>
        <p:txBody>
          <a:bodyPr vert="horz" wrap="square" lIns="0" tIns="0" rIns="0" bIns="0" rtlCol="0">
            <a:spAutoFit/>
          </a:bodyPr>
          <a:lstStyle/>
          <a:p>
            <a:pPr marL="120452"/>
            <a:r>
              <a:rPr sz="2541" b="1" spc="-9" dirty="0">
                <a:solidFill>
                  <a:srgbClr val="FFFFFF"/>
                </a:solidFill>
                <a:latin typeface="Bookman Old Style"/>
                <a:cs typeface="Bookman Old Style"/>
              </a:rPr>
              <a:t>O</a:t>
            </a:r>
            <a:r>
              <a:rPr sz="2541" b="1" spc="-5" dirty="0">
                <a:solidFill>
                  <a:srgbClr val="FFFFFF"/>
                </a:solidFill>
                <a:latin typeface="Bookman Old Style"/>
                <a:cs typeface="Bookman Old Style"/>
              </a:rPr>
              <a:t>HADA</a:t>
            </a:r>
            <a:endParaRPr sz="2541">
              <a:latin typeface="Bookman Old Style"/>
              <a:cs typeface="Bookman Old Style"/>
            </a:endParaRPr>
          </a:p>
          <a:p>
            <a:pPr marL="11527">
              <a:spcBef>
                <a:spcPts val="1601"/>
              </a:spcBef>
            </a:pPr>
            <a:r>
              <a:rPr sz="1634" spc="-5" dirty="0">
                <a:solidFill>
                  <a:srgbClr val="FFFFFF"/>
                </a:solidFill>
                <a:latin typeface="Arial"/>
                <a:cs typeface="Arial"/>
              </a:rPr>
              <a:t>1853</a:t>
            </a:r>
            <a:r>
              <a:rPr sz="1634" spc="-73" dirty="0">
                <a:solidFill>
                  <a:srgbClr val="FFFFFF"/>
                </a:solidFill>
                <a:latin typeface="Arial"/>
                <a:cs typeface="Arial"/>
              </a:rPr>
              <a:t> </a:t>
            </a:r>
            <a:r>
              <a:rPr sz="1634" spc="-5" dirty="0">
                <a:solidFill>
                  <a:srgbClr val="FFFFFF"/>
                </a:solidFill>
                <a:latin typeface="Arial"/>
                <a:cs typeface="Arial"/>
              </a:rPr>
              <a:t>pages</a:t>
            </a:r>
            <a:endParaRPr sz="1634">
              <a:latin typeface="Arial"/>
              <a:cs typeface="Arial"/>
            </a:endParaRPr>
          </a:p>
        </p:txBody>
      </p:sp>
      <p:sp>
        <p:nvSpPr>
          <p:cNvPr id="14" name="object 14"/>
          <p:cNvSpPr/>
          <p:nvPr/>
        </p:nvSpPr>
        <p:spPr>
          <a:xfrm>
            <a:off x="1946053" y="568464"/>
            <a:ext cx="8298753" cy="730291"/>
          </a:xfrm>
          <a:prstGeom prst="rect">
            <a:avLst/>
          </a:prstGeom>
          <a:blipFill>
            <a:blip r:embed="rId7" cstate="print"/>
            <a:stretch>
              <a:fillRect/>
            </a:stretch>
          </a:blipFill>
        </p:spPr>
        <p:txBody>
          <a:bodyPr wrap="square" lIns="0" tIns="0" rIns="0" bIns="0" rtlCol="0"/>
          <a:lstStyle/>
          <a:p>
            <a:endParaRPr sz="1634"/>
          </a:p>
        </p:txBody>
      </p:sp>
      <p:sp>
        <p:nvSpPr>
          <p:cNvPr id="15" name="object 15"/>
          <p:cNvSpPr txBox="1">
            <a:spLocks noGrp="1"/>
          </p:cNvSpPr>
          <p:nvPr>
            <p:ph type="title"/>
          </p:nvPr>
        </p:nvSpPr>
        <p:spPr>
          <a:xfrm>
            <a:off x="2602580" y="698939"/>
            <a:ext cx="4940065" cy="446917"/>
          </a:xfrm>
          <a:prstGeom prst="rect">
            <a:avLst/>
          </a:prstGeom>
        </p:spPr>
        <p:txBody>
          <a:bodyPr vert="horz" wrap="square" lIns="0" tIns="0" rIns="0" bIns="0" rtlCol="0" anchor="t">
            <a:spAutoFit/>
          </a:bodyPr>
          <a:lstStyle/>
          <a:p>
            <a:pPr marL="11527"/>
            <a:r>
              <a:rPr sz="2904" dirty="0">
                <a:solidFill>
                  <a:srgbClr val="FFFFFF"/>
                </a:solidFill>
              </a:rPr>
              <a:t>Composantes du</a:t>
            </a:r>
            <a:r>
              <a:rPr sz="2904" spc="-100" dirty="0">
                <a:solidFill>
                  <a:srgbClr val="FFFFFF"/>
                </a:solidFill>
              </a:rPr>
              <a:t> </a:t>
            </a:r>
            <a:r>
              <a:rPr sz="2904" dirty="0">
                <a:solidFill>
                  <a:srgbClr val="FFFFFF"/>
                </a:solidFill>
              </a:rPr>
              <a:t>nouveau</a:t>
            </a:r>
            <a:endParaRPr sz="2904"/>
          </a:p>
        </p:txBody>
      </p:sp>
      <p:sp>
        <p:nvSpPr>
          <p:cNvPr id="16" name="object 16"/>
          <p:cNvSpPr txBox="1"/>
          <p:nvPr/>
        </p:nvSpPr>
        <p:spPr>
          <a:xfrm>
            <a:off x="7769577" y="698939"/>
            <a:ext cx="1819387" cy="446917"/>
          </a:xfrm>
          <a:prstGeom prst="rect">
            <a:avLst/>
          </a:prstGeom>
        </p:spPr>
        <p:txBody>
          <a:bodyPr vert="horz" wrap="square" lIns="0" tIns="0" rIns="0" bIns="0" rtlCol="0">
            <a:spAutoFit/>
          </a:bodyPr>
          <a:lstStyle/>
          <a:p>
            <a:pPr marL="11527"/>
            <a:r>
              <a:rPr sz="2904" b="1" dirty="0">
                <a:solidFill>
                  <a:srgbClr val="FFFFFF"/>
                </a:solidFill>
                <a:latin typeface="Bookman Old Style"/>
                <a:cs typeface="Bookman Old Style"/>
              </a:rPr>
              <a:t>d</a:t>
            </a:r>
            <a:r>
              <a:rPr sz="2904" b="1" spc="-5" dirty="0">
                <a:solidFill>
                  <a:srgbClr val="FFFFFF"/>
                </a:solidFill>
                <a:latin typeface="Bookman Old Style"/>
                <a:cs typeface="Bookman Old Style"/>
              </a:rPr>
              <a:t>i</a:t>
            </a:r>
            <a:r>
              <a:rPr sz="2904" b="1" dirty="0">
                <a:solidFill>
                  <a:srgbClr val="FFFFFF"/>
                </a:solidFill>
                <a:latin typeface="Bookman Old Style"/>
                <a:cs typeface="Bookman Old Style"/>
              </a:rPr>
              <a:t>spos</a:t>
            </a:r>
            <a:r>
              <a:rPr sz="2904" b="1" spc="-5" dirty="0">
                <a:solidFill>
                  <a:srgbClr val="FFFFFF"/>
                </a:solidFill>
                <a:latin typeface="Bookman Old Style"/>
                <a:cs typeface="Bookman Old Style"/>
              </a:rPr>
              <a:t>i</a:t>
            </a:r>
            <a:r>
              <a:rPr sz="2904" b="1" dirty="0">
                <a:solidFill>
                  <a:srgbClr val="FFFFFF"/>
                </a:solidFill>
                <a:latin typeface="Bookman Old Style"/>
                <a:cs typeface="Bookman Old Style"/>
              </a:rPr>
              <a:t>t</a:t>
            </a:r>
            <a:r>
              <a:rPr sz="2904" b="1" spc="-5" dirty="0">
                <a:solidFill>
                  <a:srgbClr val="FFFFFF"/>
                </a:solidFill>
                <a:latin typeface="Bookman Old Style"/>
                <a:cs typeface="Bookman Old Style"/>
              </a:rPr>
              <a:t>i</a:t>
            </a:r>
            <a:r>
              <a:rPr sz="2904" b="1" dirty="0">
                <a:solidFill>
                  <a:srgbClr val="FFFFFF"/>
                </a:solidFill>
                <a:latin typeface="Bookman Old Style"/>
                <a:cs typeface="Bookman Old Style"/>
              </a:rPr>
              <a:t>f</a:t>
            </a:r>
            <a:endParaRPr sz="2904">
              <a:latin typeface="Bookman Old Style"/>
              <a:cs typeface="Bookman Old Style"/>
            </a:endParaRPr>
          </a:p>
        </p:txBody>
      </p:sp>
      <p:sp>
        <p:nvSpPr>
          <p:cNvPr id="18" name="object 18"/>
          <p:cNvSpPr txBox="1"/>
          <p:nvPr/>
        </p:nvSpPr>
        <p:spPr>
          <a:xfrm>
            <a:off x="4523742" y="6219455"/>
            <a:ext cx="3015790" cy="223459"/>
          </a:xfrm>
          <a:prstGeom prst="rect">
            <a:avLst/>
          </a:prstGeom>
        </p:spPr>
        <p:txBody>
          <a:bodyPr vert="horz" wrap="square" lIns="0" tIns="0" rIns="0" bIns="0" rtlCol="0">
            <a:spAutoFit/>
          </a:bodyPr>
          <a:lstStyle/>
          <a:p>
            <a:pPr marL="11527"/>
            <a:r>
              <a:rPr sz="1452" b="1" spc="-5" dirty="0">
                <a:solidFill>
                  <a:srgbClr val="FFFFFF"/>
                </a:solidFill>
                <a:latin typeface="Bookman Old Style"/>
                <a:cs typeface="Bookman Old Style"/>
              </a:rPr>
              <a:t>Oumar </a:t>
            </a:r>
            <a:r>
              <a:rPr sz="1452" b="1" spc="-9" dirty="0">
                <a:solidFill>
                  <a:srgbClr val="FFFFFF"/>
                </a:solidFill>
                <a:latin typeface="Bookman Old Style"/>
                <a:cs typeface="Bookman Old Style"/>
              </a:rPr>
              <a:t>SAMBE </a:t>
            </a:r>
            <a:r>
              <a:rPr sz="1452" b="1" spc="-5" dirty="0">
                <a:solidFill>
                  <a:srgbClr val="FFFFFF"/>
                </a:solidFill>
                <a:latin typeface="Bookman Old Style"/>
                <a:cs typeface="Bookman Old Style"/>
              </a:rPr>
              <a:t>&amp; </a:t>
            </a:r>
            <a:r>
              <a:rPr sz="1452" b="1" spc="-9" dirty="0">
                <a:solidFill>
                  <a:srgbClr val="FFFFFF"/>
                </a:solidFill>
                <a:latin typeface="Bookman Old Style"/>
                <a:cs typeface="Bookman Old Style"/>
              </a:rPr>
              <a:t>Joël</a:t>
            </a:r>
            <a:r>
              <a:rPr sz="1452" b="1" spc="27" dirty="0">
                <a:solidFill>
                  <a:srgbClr val="FFFFFF"/>
                </a:solidFill>
                <a:latin typeface="Bookman Old Style"/>
                <a:cs typeface="Bookman Old Style"/>
              </a:rPr>
              <a:t> </a:t>
            </a:r>
            <a:r>
              <a:rPr sz="1452" b="1" spc="-9" dirty="0">
                <a:solidFill>
                  <a:srgbClr val="FFFFFF"/>
                </a:solidFill>
                <a:latin typeface="Bookman Old Style"/>
                <a:cs typeface="Bookman Old Style"/>
              </a:rPr>
              <a:t>MABUDU</a:t>
            </a:r>
            <a:endParaRPr sz="1452" dirty="0">
              <a:latin typeface="Bookman Old Style"/>
              <a:cs typeface="Bookman Old Style"/>
            </a:endParaRPr>
          </a:p>
        </p:txBody>
      </p:sp>
      <p:sp>
        <p:nvSpPr>
          <p:cNvPr id="19" name="Espace réservé de la date 18"/>
          <p:cNvSpPr>
            <a:spLocks noGrp="1"/>
          </p:cNvSpPr>
          <p:nvPr>
            <p:ph type="dt" sz="half" idx="10"/>
          </p:nvPr>
        </p:nvSpPr>
        <p:spPr/>
        <p:txBody>
          <a:bodyPr/>
          <a:lstStyle/>
          <a:p>
            <a:fld id="{B26E9ECE-3C1A-4CCA-83F2-88A75F2EAA21}" type="datetime1">
              <a:rPr lang="fr-FR" smtClean="0"/>
              <a:pPr/>
              <a:t>06/03/2019</a:t>
            </a:fld>
            <a:endParaRPr lang="en-US" dirty="0"/>
          </a:p>
        </p:txBody>
      </p:sp>
      <p:sp>
        <p:nvSpPr>
          <p:cNvPr id="20" name="Espace réservé du numéro de diapositive 19"/>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xmlns="" val="13660935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80</a:t>
            </a:fld>
            <a:endParaRPr lang="en-US" dirty="0"/>
          </a:p>
        </p:txBody>
      </p:sp>
      <p:graphicFrame>
        <p:nvGraphicFramePr>
          <p:cNvPr id="4" name="Tableau 3"/>
          <p:cNvGraphicFramePr>
            <a:graphicFrameLocks noGrp="1"/>
          </p:cNvGraphicFramePr>
          <p:nvPr>
            <p:extLst/>
          </p:nvPr>
        </p:nvGraphicFramePr>
        <p:xfrm>
          <a:off x="2378905" y="1816166"/>
          <a:ext cx="9413292" cy="3856355"/>
        </p:xfrm>
        <a:graphic>
          <a:graphicData uri="http://schemas.openxmlformats.org/drawingml/2006/table">
            <a:tbl>
              <a:tblPr>
                <a:tableStyleId>{5C22544A-7EE6-4342-B048-85BDC9FD1C3A}</a:tableStyleId>
              </a:tblPr>
              <a:tblGrid>
                <a:gridCol w="1041188"/>
                <a:gridCol w="2921330"/>
                <a:gridCol w="5450774"/>
              </a:tblGrid>
              <a:tr h="6405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3117245">
                <a:tc>
                  <a:txBody>
                    <a:bodyPr/>
                    <a:lstStyle/>
                    <a:p>
                      <a:pPr algn="ctr" fontAlgn="ctr"/>
                      <a:r>
                        <a:rPr lang="fr-FR" sz="1600" b="0" i="0" u="none" strike="noStrike" dirty="0" smtClean="0">
                          <a:solidFill>
                            <a:srgbClr val="000000"/>
                          </a:solidFill>
                          <a:effectLst/>
                          <a:latin typeface="Century Gothic" panose="020B0502020202020204" pitchFamily="34" charset="0"/>
                        </a:rPr>
                        <a:t>60</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lvl="0" indent="0" algn="ctr">
                        <a:buFont typeface="Arial" panose="020B0604020202020204" pitchFamily="34" charset="0"/>
                        <a:buNone/>
                      </a:pPr>
                      <a:r>
                        <a:rPr lang="fr-FR" sz="1600" b="0" i="0" u="none" strike="noStrike" kern="1200" baseline="0" dirty="0" smtClean="0">
                          <a:solidFill>
                            <a:schemeClr val="dk1"/>
                          </a:solidFill>
                          <a:latin typeface="+mn-lt"/>
                          <a:ea typeface="+mn-ea"/>
                          <a:cs typeface="+mn-cs"/>
                        </a:rPr>
                        <a:t>ABROGE</a:t>
                      </a:r>
                    </a:p>
                    <a:p>
                      <a:pPr marL="0" lvl="0" indent="0" algn="ctr">
                        <a:buFont typeface="Arial" panose="020B0604020202020204" pitchFamily="34" charset="0"/>
                        <a:buNone/>
                      </a:pPr>
                      <a:endParaRPr lang="fr-FR" sz="1600" b="0" i="1" u="none" strike="noStrike" kern="1200" baseline="0" dirty="0" smtClean="0">
                        <a:solidFill>
                          <a:schemeClr val="dk1"/>
                        </a:solidFill>
                        <a:effectLst/>
                        <a:latin typeface="+mn-lt"/>
                        <a:ea typeface="+mn-ea"/>
                        <a:cs typeface="+mn-cs"/>
                      </a:endParaRPr>
                    </a:p>
                    <a:p>
                      <a:pPr marL="0" lvl="0" indent="0" algn="ctr">
                        <a:buFont typeface="Arial" panose="020B0604020202020204" pitchFamily="34" charset="0"/>
                        <a:buNone/>
                      </a:pPr>
                      <a:endParaRPr lang="fr-FR" sz="1600" b="0" i="1" u="none" strike="noStrike" kern="1200" baseline="0" dirty="0" smtClean="0">
                        <a:solidFill>
                          <a:schemeClr val="dk1"/>
                        </a:solidFill>
                        <a:effectLst/>
                        <a:latin typeface="+mn-lt"/>
                        <a:ea typeface="+mn-ea"/>
                        <a:cs typeface="+mn-cs"/>
                      </a:endParaRPr>
                    </a:p>
                    <a:p>
                      <a:pPr marL="0" lvl="0" indent="0" algn="ctr">
                        <a:buFont typeface="Arial" panose="020B0604020202020204" pitchFamily="34" charset="0"/>
                        <a:buNone/>
                      </a:pPr>
                      <a:r>
                        <a:rPr lang="fr-FR" sz="1600" b="0" i="1" u="none" strike="noStrike" kern="1200" baseline="0" dirty="0" smtClean="0">
                          <a:solidFill>
                            <a:schemeClr val="dk1"/>
                          </a:solidFill>
                          <a:effectLst/>
                          <a:latin typeface="+mn-lt"/>
                          <a:ea typeface="+mn-ea"/>
                          <a:cs typeface="+mn-cs"/>
                        </a:rPr>
                        <a:t>La méthode du bénéfice partiel des contrats pluri exercice a été supprimée.</a:t>
                      </a:r>
                      <a:endParaRPr lang="fr-FR" sz="1600" b="0" i="1" u="none" strike="noStrike" dirty="0" smtClean="0">
                        <a:solidFill>
                          <a:srgbClr val="C00000"/>
                        </a:solidFill>
                        <a:effectLst/>
                        <a:latin typeface="Century Gothic" panose="020B0502020202020204" pitchFamily="34" charset="0"/>
                      </a:endParaRPr>
                    </a:p>
                  </a:txBody>
                  <a:tcPr marL="9525" marR="9525" marT="9525" marB="0" anchor="ctr"/>
                </a:tc>
                <a:tc>
                  <a:txBody>
                    <a:bodyPr/>
                    <a:lstStyle/>
                    <a:p>
                      <a:pPr algn="just"/>
                      <a:r>
                        <a:rPr lang="fr-FR" sz="1600" b="0" i="0" u="none" strike="noStrike" kern="1200" baseline="0" dirty="0" smtClean="0">
                          <a:solidFill>
                            <a:schemeClr val="dk1"/>
                          </a:solidFill>
                          <a:latin typeface="+mn-lt"/>
                          <a:ea typeface="+mn-ea"/>
                          <a:cs typeface="+mn-cs"/>
                        </a:rPr>
                        <a:t>Seuls les bénéfices réalisés à la date de clôture d’un exercice sont inscrits dans les résultats de l’exercice.</a:t>
                      </a:r>
                    </a:p>
                    <a:p>
                      <a:pPr algn="just"/>
                      <a:r>
                        <a:rPr lang="fr-FR" sz="1600" b="0" i="0" u="none" strike="noStrike" kern="1200" baseline="0" dirty="0" smtClean="0">
                          <a:solidFill>
                            <a:schemeClr val="dk1"/>
                          </a:solidFill>
                          <a:latin typeface="+mn-lt"/>
                          <a:ea typeface="+mn-ea"/>
                          <a:cs typeface="+mn-cs"/>
                        </a:rPr>
                        <a:t>Peut être considéré comme réalisé à cette date le bénéfice résultant d’une opération partiellement exécutée et acceptée par le client, lorsqu’il est possible de prouver, avec une sécurité suffisante, que le contrat est suffisamment avancé pour que ce bénéfice partiel puisse s’insérer normalement dans le</a:t>
                      </a:r>
                    </a:p>
                    <a:p>
                      <a:pPr algn="just"/>
                      <a:r>
                        <a:rPr lang="fr-FR" sz="1600" b="0" i="0" u="none" strike="noStrike" kern="1200" baseline="0" dirty="0" smtClean="0">
                          <a:solidFill>
                            <a:schemeClr val="dk1"/>
                          </a:solidFill>
                          <a:latin typeface="+mn-lt"/>
                          <a:ea typeface="+mn-ea"/>
                          <a:cs typeface="+mn-cs"/>
                        </a:rPr>
                        <a:t>bénéfice global prévisionnel de l’opération dans son ensemble.</a:t>
                      </a:r>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37572920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108497310"/>
              </p:ext>
            </p:extLst>
          </p:nvPr>
        </p:nvGraphicFramePr>
        <p:xfrm>
          <a:off x="1521461" y="1846122"/>
          <a:ext cx="9413292" cy="4284315"/>
        </p:xfrm>
        <a:graphic>
          <a:graphicData uri="http://schemas.openxmlformats.org/drawingml/2006/table">
            <a:tbl>
              <a:tblPr>
                <a:tableStyleId>{5C22544A-7EE6-4342-B048-85BDC9FD1C3A}</a:tableStyleId>
              </a:tblPr>
              <a:tblGrid>
                <a:gridCol w="1041188"/>
                <a:gridCol w="4149107"/>
                <a:gridCol w="4222997"/>
              </a:tblGrid>
              <a:tr h="6405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3117245">
                <a:tc>
                  <a:txBody>
                    <a:bodyPr/>
                    <a:lstStyle/>
                    <a:p>
                      <a:pPr algn="ctr" fontAlgn="ctr"/>
                      <a:r>
                        <a:rPr lang="fr-FR" sz="1600" b="0" i="0" u="none" strike="noStrike" dirty="0" smtClean="0">
                          <a:solidFill>
                            <a:srgbClr val="000000"/>
                          </a:solidFill>
                          <a:effectLst/>
                          <a:latin typeface="Century Gothic" panose="020B0502020202020204" pitchFamily="34" charset="0"/>
                        </a:rPr>
                        <a:t>61</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r>
                        <a:rPr lang="fr-FR" sz="1800" kern="1200" dirty="0" smtClean="0">
                          <a:solidFill>
                            <a:schemeClr val="dk1"/>
                          </a:solidFill>
                          <a:effectLst/>
                          <a:latin typeface="+mn-lt"/>
                          <a:ea typeface="+mn-ea"/>
                          <a:cs typeface="+mn-cs"/>
                        </a:rPr>
                        <a:t>Les produits et les charges concernant des exercices antérieurs </a:t>
                      </a:r>
                      <a:r>
                        <a:rPr lang="fr-FR" sz="1800" kern="1200" dirty="0" smtClean="0">
                          <a:solidFill>
                            <a:srgbClr val="C00000"/>
                          </a:solidFill>
                          <a:effectLst/>
                          <a:latin typeface="+mn-lt"/>
                          <a:ea typeface="+mn-ea"/>
                          <a:cs typeface="+mn-cs"/>
                        </a:rPr>
                        <a:t>qui n’ont pu être pris en compte avant la clôture desdits exercices</a:t>
                      </a:r>
                      <a:r>
                        <a:rPr lang="fr-FR" sz="1800" kern="1200" dirty="0" smtClean="0">
                          <a:solidFill>
                            <a:schemeClr val="dk1"/>
                          </a:solidFill>
                          <a:effectLst/>
                          <a:latin typeface="+mn-lt"/>
                          <a:ea typeface="+mn-ea"/>
                          <a:cs typeface="+mn-cs"/>
                        </a:rPr>
                        <a:t>,</a:t>
                      </a:r>
                      <a:r>
                        <a:rPr lang="fr-FR" sz="1800" kern="1200" baseline="0" dirty="0" smtClean="0">
                          <a:solidFill>
                            <a:schemeClr val="dk1"/>
                          </a:solidFill>
                          <a:effectLst/>
                          <a:latin typeface="+mn-lt"/>
                          <a:ea typeface="+mn-ea"/>
                          <a:cs typeface="+mn-cs"/>
                        </a:rPr>
                        <a:t> </a:t>
                      </a:r>
                      <a:r>
                        <a:rPr lang="fr-FR" sz="1800" kern="1200" dirty="0" smtClean="0">
                          <a:solidFill>
                            <a:schemeClr val="dk1"/>
                          </a:solidFill>
                          <a:effectLst/>
                          <a:latin typeface="+mn-lt"/>
                          <a:ea typeface="+mn-ea"/>
                          <a:cs typeface="+mn-cs"/>
                        </a:rPr>
                        <a:t>sont enregistrés, selon leur nature, comme les produits et les charges de l'exercice en cours et participent à la formation du résultat d'exploitation, financier ou hors activités ordinaires de cet exercice. Ils doivent faire l'objet d'une mention spécifique dans </a:t>
                      </a:r>
                      <a:r>
                        <a:rPr lang="fr-FR" sz="1800" kern="1200" dirty="0" smtClean="0">
                          <a:solidFill>
                            <a:srgbClr val="C00000"/>
                          </a:solidFill>
                          <a:effectLst/>
                          <a:latin typeface="+mn-lt"/>
                          <a:ea typeface="+mn-ea"/>
                          <a:cs typeface="+mn-cs"/>
                        </a:rPr>
                        <a:t>les Notes annexes</a:t>
                      </a:r>
                      <a:r>
                        <a:rPr lang="fr-FR" sz="1800" kern="1200" dirty="0" smtClean="0">
                          <a:solidFill>
                            <a:schemeClr val="dk1"/>
                          </a:solidFill>
                          <a:effectLst/>
                          <a:latin typeface="+mn-lt"/>
                          <a:ea typeface="+mn-ea"/>
                          <a:cs typeface="+mn-cs"/>
                        </a:rPr>
                        <a:t>.</a:t>
                      </a:r>
                    </a:p>
                    <a:p>
                      <a:pPr marL="0" lvl="0" indent="0" algn="ctr">
                        <a:buFont typeface="Arial" panose="020B0604020202020204" pitchFamily="34" charset="0"/>
                        <a:buNone/>
                      </a:pPr>
                      <a:endParaRPr lang="fr-FR" sz="1600" b="0" i="1" u="none" strike="noStrike" dirty="0" smtClean="0">
                        <a:solidFill>
                          <a:srgbClr val="C00000"/>
                        </a:solidFill>
                        <a:effectLst/>
                        <a:latin typeface="Century Gothic" panose="020B0502020202020204" pitchFamily="34" charset="0"/>
                      </a:endParaRPr>
                    </a:p>
                  </a:txBody>
                  <a:tcPr marL="9525" marR="9525" marT="9525" marB="0" anchor="ctr"/>
                </a:tc>
                <a:tc>
                  <a:txBody>
                    <a:bodyPr/>
                    <a:lstStyle/>
                    <a:p>
                      <a:r>
                        <a:rPr lang="fr-FR" sz="1600" kern="1200" dirty="0" smtClean="0">
                          <a:solidFill>
                            <a:schemeClr val="dk1"/>
                          </a:solidFill>
                          <a:effectLst/>
                          <a:latin typeface="+mn-lt"/>
                          <a:ea typeface="+mn-ea"/>
                          <a:cs typeface="+mn-cs"/>
                        </a:rPr>
                        <a:t>Les produits et les charges concernant des exercices </a:t>
                      </a:r>
                      <a:r>
                        <a:rPr lang="fr-FR" sz="1600" b="1" kern="1200" dirty="0" smtClean="0">
                          <a:solidFill>
                            <a:schemeClr val="dk1"/>
                          </a:solidFill>
                          <a:effectLst/>
                          <a:latin typeface="+mn-lt"/>
                          <a:ea typeface="+mn-ea"/>
                          <a:cs typeface="+mn-cs"/>
                        </a:rPr>
                        <a:t>antérieurs  sont </a:t>
                      </a:r>
                      <a:r>
                        <a:rPr lang="fr-FR" sz="1600" kern="1200" dirty="0" smtClean="0">
                          <a:solidFill>
                            <a:schemeClr val="dk1"/>
                          </a:solidFill>
                          <a:effectLst/>
                          <a:latin typeface="+mn-lt"/>
                          <a:ea typeface="+mn-ea"/>
                          <a:cs typeface="+mn-cs"/>
                        </a:rPr>
                        <a:t>enregistrés, selon leur nature, comme les produits et les charges de l'exercice en cours et participent à la formation du résultat d'exploitation, financier ou hors activités ordinaires de cet exercice. Ils doivent</a:t>
                      </a:r>
                    </a:p>
                    <a:p>
                      <a:r>
                        <a:rPr lang="fr-FR" sz="1600" kern="1200" dirty="0" smtClean="0">
                          <a:solidFill>
                            <a:schemeClr val="dk1"/>
                          </a:solidFill>
                          <a:effectLst/>
                          <a:latin typeface="+mn-lt"/>
                          <a:ea typeface="+mn-ea"/>
                          <a:cs typeface="+mn-cs"/>
                        </a:rPr>
                        <a:t>faire l'objet d'une mention spécifique dans </a:t>
                      </a:r>
                      <a:r>
                        <a:rPr lang="fr-FR" sz="1600" b="1" kern="1200" dirty="0" smtClean="0">
                          <a:solidFill>
                            <a:schemeClr val="dk1"/>
                          </a:solidFill>
                          <a:effectLst/>
                          <a:latin typeface="+mn-lt"/>
                          <a:ea typeface="+mn-ea"/>
                          <a:cs typeface="+mn-cs"/>
                        </a:rPr>
                        <a:t>l’Etat annexé</a:t>
                      </a:r>
                      <a:r>
                        <a:rPr lang="fr-FR" sz="1600" kern="1200" dirty="0" smtClean="0">
                          <a:solidFill>
                            <a:schemeClr val="dk1"/>
                          </a:solidFill>
                          <a:effectLst/>
                          <a:latin typeface="+mn-lt"/>
                          <a:ea typeface="+mn-ea"/>
                          <a:cs typeface="+mn-cs"/>
                        </a:rPr>
                        <a:t>.</a:t>
                      </a:r>
                    </a:p>
                    <a:p>
                      <a:pPr algn="just"/>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4093415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960849503"/>
              </p:ext>
            </p:extLst>
          </p:nvPr>
        </p:nvGraphicFramePr>
        <p:xfrm>
          <a:off x="1644944" y="1374635"/>
          <a:ext cx="10216856" cy="4650075"/>
        </p:xfrm>
        <a:graphic>
          <a:graphicData uri="http://schemas.openxmlformats.org/drawingml/2006/table">
            <a:tbl>
              <a:tblPr>
                <a:tableStyleId>{5C22544A-7EE6-4342-B048-85BDC9FD1C3A}</a:tableStyleId>
              </a:tblPr>
              <a:tblGrid>
                <a:gridCol w="765328"/>
                <a:gridCol w="4725764"/>
                <a:gridCol w="4725764"/>
              </a:tblGrid>
              <a:tr h="6405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3117245">
                <a:tc>
                  <a:txBody>
                    <a:bodyPr/>
                    <a:lstStyle/>
                    <a:p>
                      <a:pPr algn="ctr" fontAlgn="ctr"/>
                      <a:r>
                        <a:rPr lang="fr-FR" sz="1600" b="0" i="0" u="none" strike="noStrike" dirty="0" smtClean="0">
                          <a:solidFill>
                            <a:srgbClr val="000000"/>
                          </a:solidFill>
                          <a:effectLst/>
                          <a:latin typeface="Century Gothic" panose="020B0502020202020204" pitchFamily="34" charset="0"/>
                        </a:rPr>
                        <a:t>62</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lvl="0" indent="-285750">
                        <a:buFont typeface="Arial" panose="020B0604020202020204" pitchFamily="34" charset="0"/>
                        <a:buChar char="•"/>
                      </a:pPr>
                      <a:r>
                        <a:rPr lang="fr-FR" sz="1600" b="0" i="0" u="none" strike="noStrike" kern="1200" baseline="0" dirty="0" smtClean="0">
                          <a:solidFill>
                            <a:srgbClr val="C00000"/>
                          </a:solidFill>
                          <a:latin typeface="+mn-lt"/>
                          <a:ea typeface="+mn-ea"/>
                          <a:cs typeface="+mn-cs"/>
                        </a:rPr>
                        <a:t>Dans le respect des dispositions de l’article 35 du présent Acte uniforme, la réévaluation doit porter sur les immobilisations corporelles et financières.</a:t>
                      </a:r>
                    </a:p>
                    <a:p>
                      <a:pPr marL="285750" lvl="0" indent="-285750">
                        <a:buFont typeface="Arial" panose="020B0604020202020204" pitchFamily="34" charset="0"/>
                        <a:buChar char="•"/>
                      </a:pPr>
                      <a:endParaRPr lang="fr-FR" sz="1600" b="0" i="0" u="none" strike="noStrike" kern="1200" baseline="0" dirty="0" smtClean="0">
                        <a:solidFill>
                          <a:schemeClr val="dk1"/>
                        </a:solidFill>
                        <a:latin typeface="+mn-lt"/>
                        <a:ea typeface="+mn-ea"/>
                        <a:cs typeface="+mn-cs"/>
                      </a:endParaRPr>
                    </a:p>
                    <a:p>
                      <a:pPr marL="285750" lvl="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Cette réévaluation a pour conséquence la  la substitution d'une valeur, dite réévaluée, à la valeur nette précédemment comptabilisée.</a:t>
                      </a:r>
                    </a:p>
                    <a:p>
                      <a:pPr marL="285750" lvl="0" indent="-285750">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La réévaluation doit porter exclusivement sur les immobilisations corporelles et financières.</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Toute réévaluation partielle est interdite. </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Toute réévaluation </a:t>
                      </a:r>
                      <a:r>
                        <a:rPr lang="fr-FR" sz="1600" b="1" i="0" u="none" strike="noStrike" kern="1200" baseline="0" dirty="0" smtClean="0">
                          <a:solidFill>
                            <a:schemeClr val="dk1"/>
                          </a:solidFill>
                          <a:latin typeface="+mn-lt"/>
                          <a:ea typeface="+mn-ea"/>
                          <a:cs typeface="+mn-cs"/>
                        </a:rPr>
                        <a:t>d’un bien ou d’un élément non monétaire</a:t>
                      </a:r>
                      <a:r>
                        <a:rPr lang="fr-FR" sz="1600" b="0" i="0" u="none" strike="noStrike" kern="1200" baseline="0" dirty="0" smtClean="0">
                          <a:solidFill>
                            <a:schemeClr val="dk1"/>
                          </a:solidFill>
                          <a:latin typeface="+mn-lt"/>
                          <a:ea typeface="+mn-ea"/>
                          <a:cs typeface="+mn-cs"/>
                        </a:rPr>
                        <a:t> a pour conséquence la substitution d’une valeur, dite réévaluée, à la valeur nette précédemment comptabilisée.</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xmlns="" val="26830518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465483249"/>
              </p:ext>
            </p:extLst>
          </p:nvPr>
        </p:nvGraphicFramePr>
        <p:xfrm>
          <a:off x="1975144" y="676135"/>
          <a:ext cx="10216856" cy="3856355"/>
        </p:xfrm>
        <a:graphic>
          <a:graphicData uri="http://schemas.openxmlformats.org/drawingml/2006/table">
            <a:tbl>
              <a:tblPr>
                <a:tableStyleId>{5C22544A-7EE6-4342-B048-85BDC9FD1C3A}</a:tableStyleId>
              </a:tblPr>
              <a:tblGrid>
                <a:gridCol w="765328"/>
                <a:gridCol w="4725764"/>
                <a:gridCol w="4725764"/>
              </a:tblGrid>
              <a:tr h="6405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smtClean="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3117245">
                <a:tc>
                  <a:txBody>
                    <a:bodyPr/>
                    <a:lstStyle/>
                    <a:p>
                      <a:pPr algn="ctr" fontAlgn="ctr"/>
                      <a:r>
                        <a:rPr lang="fr-FR" sz="1600" b="0" i="0" u="none" strike="noStrike" dirty="0" smtClean="0">
                          <a:solidFill>
                            <a:srgbClr val="000000"/>
                          </a:solidFill>
                          <a:effectLst/>
                          <a:latin typeface="Century Gothic" panose="020B0502020202020204" pitchFamily="34" charset="0"/>
                        </a:rPr>
                        <a:t>62 (suite &amp; fin)</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La différence entre valeurs réévaluées et valeurs nettes précédemment comptabilisées</a:t>
                      </a:r>
                    </a:p>
                    <a:p>
                      <a:r>
                        <a:rPr lang="fr-FR" sz="1600" b="0" i="0" u="none" strike="noStrike" kern="1200" baseline="0" dirty="0" smtClean="0">
                          <a:solidFill>
                            <a:schemeClr val="dk1"/>
                          </a:solidFill>
                          <a:latin typeface="+mn-lt"/>
                          <a:ea typeface="+mn-ea"/>
                          <a:cs typeface="+mn-cs"/>
                        </a:rPr>
                        <a:t>constitue, pour l'ensemble des éléments réévalués, l'écart de réévaluation.</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L'écart de réévaluation est inscrit distinctement au passif du bilan dans les capitaux propres.</a:t>
                      </a: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r>
                        <a:rPr lang="fr-FR" sz="1600" b="0" i="0" u="none" strike="noStrike" kern="1200" baseline="0" dirty="0" smtClean="0">
                          <a:solidFill>
                            <a:schemeClr val="dk1"/>
                          </a:solidFill>
                          <a:latin typeface="+mn-lt"/>
                          <a:ea typeface="+mn-ea"/>
                          <a:cs typeface="+mn-cs"/>
                        </a:rPr>
                        <a:t>La différence entre valeurs réévaluées et</a:t>
                      </a:r>
                    </a:p>
                    <a:p>
                      <a:r>
                        <a:rPr lang="fr-FR" sz="1600" b="0" i="0" u="none" strike="noStrike" kern="1200" baseline="0" dirty="0" smtClean="0">
                          <a:solidFill>
                            <a:schemeClr val="dk1"/>
                          </a:solidFill>
                          <a:latin typeface="+mn-lt"/>
                          <a:ea typeface="+mn-ea"/>
                          <a:cs typeface="+mn-cs"/>
                        </a:rPr>
                        <a:t>valeurs nettes précédemment  comptabilisées</a:t>
                      </a:r>
                    </a:p>
                    <a:p>
                      <a:r>
                        <a:rPr lang="fr-FR" sz="1600" b="0" i="0" u="none" strike="noStrike" kern="1200" baseline="0" dirty="0" smtClean="0">
                          <a:solidFill>
                            <a:schemeClr val="dk1"/>
                          </a:solidFill>
                          <a:latin typeface="+mn-lt"/>
                          <a:ea typeface="+mn-ea"/>
                          <a:cs typeface="+mn-cs"/>
                        </a:rPr>
                        <a:t>constitue, pour l’ensemble des éléments</a:t>
                      </a:r>
                    </a:p>
                    <a:p>
                      <a:r>
                        <a:rPr lang="fr-FR" sz="1600" b="0" i="0" u="none" strike="noStrike" kern="1200" baseline="0" dirty="0" smtClean="0">
                          <a:solidFill>
                            <a:schemeClr val="dk1"/>
                          </a:solidFill>
                          <a:latin typeface="+mn-lt"/>
                          <a:ea typeface="+mn-ea"/>
                          <a:cs typeface="+mn-cs"/>
                        </a:rPr>
                        <a:t>réévalués, l’écart de réévaluation.</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L’écart de réévaluation est inscrit</a:t>
                      </a:r>
                    </a:p>
                    <a:p>
                      <a:r>
                        <a:rPr lang="fr-FR" sz="1600" b="0" i="0" u="none" strike="noStrike" kern="1200" baseline="0" dirty="0" smtClean="0">
                          <a:solidFill>
                            <a:schemeClr val="dk1"/>
                          </a:solidFill>
                          <a:latin typeface="+mn-lt"/>
                          <a:ea typeface="+mn-ea"/>
                          <a:cs typeface="+mn-cs"/>
                        </a:rPr>
                        <a:t>distinctement au passif du bilan dans les</a:t>
                      </a:r>
                    </a:p>
                    <a:p>
                      <a:r>
                        <a:rPr lang="fr-FR" sz="1600" b="0" i="0" u="none" strike="noStrike" kern="1200" baseline="0" dirty="0" smtClean="0">
                          <a:solidFill>
                            <a:schemeClr val="dk1"/>
                          </a:solidFill>
                          <a:latin typeface="+mn-lt"/>
                          <a:ea typeface="+mn-ea"/>
                          <a:cs typeface="+mn-cs"/>
                        </a:rPr>
                        <a:t>capitaux propres</a:t>
                      </a:r>
                      <a:r>
                        <a:rPr lang="fr-FR" sz="1800" b="0" i="0" u="none" strike="noStrike" kern="1200" baseline="0" dirty="0" smtClean="0">
                          <a:solidFill>
                            <a:schemeClr val="dk1"/>
                          </a:solidFill>
                          <a:latin typeface="+mn-lt"/>
                          <a:ea typeface="+mn-ea"/>
                          <a:cs typeface="+mn-cs"/>
                        </a:rPr>
                        <a:t>.</a:t>
                      </a:r>
                      <a:endParaRPr lang="fr-FR" sz="1600" b="0" i="0" u="none" strike="noStrike" dirty="0" smtClean="0">
                        <a:solidFill>
                          <a:srgbClr val="C00000"/>
                        </a:solidFill>
                        <a:effectLst/>
                        <a:latin typeface="Century Gothic" panose="020B0502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4126674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84</a:t>
            </a:fld>
            <a:endParaRPr lang="en-US" dirty="0"/>
          </a:p>
        </p:txBody>
      </p:sp>
      <p:graphicFrame>
        <p:nvGraphicFramePr>
          <p:cNvPr id="4" name="Tableau 3"/>
          <p:cNvGraphicFramePr>
            <a:graphicFrameLocks noGrp="1"/>
          </p:cNvGraphicFramePr>
          <p:nvPr>
            <p:extLst/>
          </p:nvPr>
        </p:nvGraphicFramePr>
        <p:xfrm>
          <a:off x="2616412" y="2065548"/>
          <a:ext cx="9057033" cy="3856355"/>
        </p:xfrm>
        <a:graphic>
          <a:graphicData uri="http://schemas.openxmlformats.org/drawingml/2006/table">
            <a:tbl>
              <a:tblPr>
                <a:tableStyleId>{5C22544A-7EE6-4342-B048-85BDC9FD1C3A}</a:tableStyleId>
              </a:tblPr>
              <a:tblGrid>
                <a:gridCol w="765328"/>
                <a:gridCol w="4159092"/>
                <a:gridCol w="4132613"/>
              </a:tblGrid>
              <a:tr h="6405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3117245">
                <a:tc>
                  <a:txBody>
                    <a:bodyPr/>
                    <a:lstStyle/>
                    <a:p>
                      <a:pPr algn="ctr" fontAlgn="ctr"/>
                      <a:r>
                        <a:rPr lang="fr-FR" sz="1600" b="0" i="0" u="none" strike="noStrike" dirty="0" smtClean="0">
                          <a:solidFill>
                            <a:srgbClr val="000000"/>
                          </a:solidFill>
                          <a:effectLst/>
                          <a:latin typeface="Century Gothic" panose="020B0502020202020204" pitchFamily="34" charset="0"/>
                        </a:rPr>
                        <a:t>63</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a:r>
                        <a:rPr lang="fr-FR" sz="1600" b="0" i="0" u="none" strike="noStrike" kern="1200" baseline="0" dirty="0" smtClean="0">
                          <a:solidFill>
                            <a:schemeClr val="dk1"/>
                          </a:solidFill>
                          <a:latin typeface="+mn-lt"/>
                          <a:ea typeface="+mn-ea"/>
                          <a:cs typeface="+mn-cs"/>
                        </a:rPr>
                        <a:t>La valeur réévaluée d’un élément ne peut, en aucun cas, dépasser sa juste valeur, à la date prise en compte pour point de départ de la réévaluation, c’est-à-dire sa valeur actuelle, telle qu’elle est définie à l’article 42 ci-dessus.</a:t>
                      </a:r>
                    </a:p>
                    <a:p>
                      <a:pPr algn="l"/>
                      <a:endParaRPr lang="fr-FR" sz="1600" b="0" i="0" u="none" strike="noStrike" kern="1200" baseline="0" dirty="0" smtClean="0">
                        <a:solidFill>
                          <a:schemeClr val="dk1"/>
                        </a:solidFill>
                        <a:effectLst/>
                        <a:latin typeface="+mn-lt"/>
                        <a:ea typeface="+mn-ea"/>
                        <a:cs typeface="+mn-cs"/>
                      </a:endParaRPr>
                    </a:p>
                    <a:p>
                      <a:pPr algn="l"/>
                      <a:r>
                        <a:rPr lang="fr-FR" sz="1600" b="0" i="0" u="none" strike="noStrike" kern="1200" baseline="0" dirty="0" smtClean="0">
                          <a:solidFill>
                            <a:srgbClr val="C00000"/>
                          </a:solidFill>
                          <a:effectLst/>
                          <a:latin typeface="+mn-lt"/>
                          <a:ea typeface="+mn-ea"/>
                          <a:cs typeface="+mn-cs"/>
                        </a:rPr>
                        <a:t>La date d’effet de la réévaluation doit être la date de clôture de l’exercice de réévaluation.</a:t>
                      </a:r>
                      <a:endParaRPr lang="fr-FR" sz="1600" b="0" i="0" u="none" strike="noStrike" dirty="0" smtClean="0">
                        <a:solidFill>
                          <a:srgbClr val="C00000"/>
                        </a:solidFill>
                        <a:effectLst/>
                        <a:latin typeface="+mn-lt"/>
                      </a:endParaRPr>
                    </a:p>
                  </a:txBody>
                  <a:tcPr marL="9525" marR="9525" marT="9525"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La valeur réévaluée d’un élément ne peut, en aucun cas, dépasser sa juste valeur, à la date prise en compte pour point de départ de la réévaluation, c’est-à-dire sa valeur actuelle, telle qu’elle est définie à l’article 42 ci-dessus.</a:t>
                      </a:r>
                      <a:endParaRPr lang="fr-FR" sz="1600" b="0" i="0" u="none" strike="noStrike" dirty="0" smtClean="0">
                        <a:solidFill>
                          <a:srgbClr val="C00000"/>
                        </a:solidFill>
                        <a:effectLst/>
                        <a:latin typeface="+mn-lt"/>
                      </a:endParaRPr>
                    </a:p>
                    <a:p>
                      <a:pPr algn="l"/>
                      <a:endParaRPr lang="fr-FR" sz="1600" b="0" i="0" u="none" strike="noStrike" dirty="0" smtClean="0">
                        <a:solidFill>
                          <a:srgbClr val="C00000"/>
                        </a:solidFill>
                        <a:effectLst/>
                        <a:latin typeface="+mn-lt"/>
                      </a:endParaRPr>
                    </a:p>
                  </a:txBody>
                  <a:tcPr marL="9525" marR="9525" marT="9525" marB="0"/>
                </a:tc>
              </a:tr>
            </a:tbl>
          </a:graphicData>
        </a:graphic>
      </p:graphicFrame>
    </p:spTree>
    <p:extLst>
      <p:ext uri="{BB962C8B-B14F-4D97-AF65-F5344CB8AC3E}">
        <p14:creationId xmlns:p14="http://schemas.microsoft.com/office/powerpoint/2010/main" xmlns="" val="1178601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85</a:t>
            </a:fld>
            <a:endParaRPr lang="en-US" dirty="0"/>
          </a:p>
        </p:txBody>
      </p:sp>
      <p:graphicFrame>
        <p:nvGraphicFramePr>
          <p:cNvPr id="4" name="Tableau 3"/>
          <p:cNvGraphicFramePr>
            <a:graphicFrameLocks noGrp="1"/>
          </p:cNvGraphicFramePr>
          <p:nvPr>
            <p:extLst/>
          </p:nvPr>
        </p:nvGraphicFramePr>
        <p:xfrm>
          <a:off x="2616412" y="2065548"/>
          <a:ext cx="9057033" cy="3856355"/>
        </p:xfrm>
        <a:graphic>
          <a:graphicData uri="http://schemas.openxmlformats.org/drawingml/2006/table">
            <a:tbl>
              <a:tblPr>
                <a:tableStyleId>{5C22544A-7EE6-4342-B048-85BDC9FD1C3A}</a:tableStyleId>
              </a:tblPr>
              <a:tblGrid>
                <a:gridCol w="765328"/>
                <a:gridCol w="4159092"/>
                <a:gridCol w="4132613"/>
              </a:tblGrid>
              <a:tr h="64051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fr-FR" sz="1600" u="none" strike="noStrike" dirty="0" smtClean="0">
                        <a:effectLst/>
                      </a:endParaRPr>
                    </a:p>
                    <a:p>
                      <a:pPr marL="0" marR="0" indent="0" algn="ctr" defTabSz="457200" rtl="0" eaLnBrk="1" fontAlgn="ctr" latinLnBrk="0" hangingPunct="1">
                        <a:lnSpc>
                          <a:spcPct val="100000"/>
                        </a:lnSpc>
                        <a:spcBef>
                          <a:spcPts val="0"/>
                        </a:spcBef>
                        <a:spcAft>
                          <a:spcPts val="0"/>
                        </a:spcAft>
                        <a:buClrTx/>
                        <a:buSzTx/>
                        <a:buFontTx/>
                        <a:buNone/>
                        <a:tabLst/>
                        <a:defRPr/>
                      </a:pPr>
                      <a:r>
                        <a:rPr lang="fr-FR" sz="1600" u="none" strike="noStrike" dirty="0" smtClean="0">
                          <a:effectLst/>
                        </a:rPr>
                        <a:t>SYSCOHADA/SYSCOA</a:t>
                      </a:r>
                      <a:endParaRPr lang="fr-FR" sz="1600" b="1" i="0" u="none" strike="noStrike" dirty="0" smtClean="0">
                        <a:solidFill>
                          <a:srgbClr val="000000"/>
                        </a:solidFill>
                        <a:effectLst/>
                        <a:latin typeface="Calibri" panose="020F0502020204030204" pitchFamily="34" charset="0"/>
                      </a:endParaRPr>
                    </a:p>
                    <a:p>
                      <a:pPr algn="ctr" fontAlgn="ctr"/>
                      <a:endParaRPr lang="fr-FR" sz="1600" b="1" i="0" u="none" strike="noStrike" dirty="0">
                        <a:solidFill>
                          <a:srgbClr val="000000"/>
                        </a:solidFill>
                        <a:effectLst/>
                        <a:latin typeface="Calibri" panose="020F0502020204030204" pitchFamily="34" charset="0"/>
                      </a:endParaRPr>
                    </a:p>
                  </a:txBody>
                  <a:tcPr marL="7590" marR="7590" marT="7590" marB="0" anchor="ctr"/>
                </a:tc>
              </a:tr>
              <a:tr h="3117245">
                <a:tc>
                  <a:txBody>
                    <a:bodyPr/>
                    <a:lstStyle/>
                    <a:p>
                      <a:pPr algn="ctr" fontAlgn="ctr"/>
                      <a:r>
                        <a:rPr lang="fr-FR" sz="1600" b="0" i="0" u="none" strike="noStrike" dirty="0" smtClean="0">
                          <a:solidFill>
                            <a:srgbClr val="000000"/>
                          </a:solidFill>
                          <a:effectLst/>
                          <a:latin typeface="Century Gothic" panose="020B0502020202020204" pitchFamily="34" charset="0"/>
                        </a:rPr>
                        <a:t>64</a:t>
                      </a:r>
                      <a:endParaRPr lang="fr-FR" sz="1600" b="0" i="0" u="none" strike="noStrike" dirty="0">
                        <a:solidFill>
                          <a:srgbClr val="000000"/>
                        </a:solidFill>
                        <a:effectLst/>
                        <a:latin typeface="Century Gothic" panose="020B0502020202020204" pitchFamily="34" charset="0"/>
                      </a:endParaRPr>
                    </a:p>
                  </a:txBody>
                  <a:tcPr marL="9525" marR="9525" marT="9525" marB="0" anchor="ctr"/>
                </a:tc>
                <a:tc>
                  <a:txBody>
                    <a:bodyPr/>
                    <a:lstStyle/>
                    <a:p>
                      <a:r>
                        <a:rPr lang="fr-FR" sz="1600" b="0" i="0" u="none" strike="noStrike" kern="1200" baseline="0" dirty="0" smtClean="0">
                          <a:solidFill>
                            <a:schemeClr val="dk1"/>
                          </a:solidFill>
                          <a:latin typeface="+mn-lt"/>
                          <a:ea typeface="+mn-ea"/>
                          <a:cs typeface="+mn-cs"/>
                        </a:rPr>
                        <a:t>La valeur réévaluée des immobilisations amortissables sert de base au calcul des amortissements sur la durée d’</a:t>
                      </a:r>
                      <a:r>
                        <a:rPr lang="fr-FR" sz="1600" b="0" i="0" u="none" strike="noStrike" kern="1200" baseline="0" dirty="0" smtClean="0">
                          <a:solidFill>
                            <a:srgbClr val="C00000"/>
                          </a:solidFill>
                          <a:latin typeface="+mn-lt"/>
                          <a:ea typeface="+mn-ea"/>
                          <a:cs typeface="+mn-cs"/>
                        </a:rPr>
                        <a:t>utilité </a:t>
                      </a:r>
                      <a:r>
                        <a:rPr lang="fr-FR" sz="1600" b="0" i="0" u="none" strike="noStrike" kern="1200" baseline="0" dirty="0" smtClean="0">
                          <a:solidFill>
                            <a:schemeClr val="dk1"/>
                          </a:solidFill>
                          <a:latin typeface="+mn-lt"/>
                          <a:ea typeface="+mn-ea"/>
                          <a:cs typeface="+mn-cs"/>
                        </a:rPr>
                        <a:t>restant à courir depuis l’ouverture de l’exercice de réévaluation, sauf révision du plan d’amortissement, en application des dispositions </a:t>
                      </a:r>
                      <a:r>
                        <a:rPr lang="fr-FR" sz="1600" b="0" i="0" u="none" strike="noStrike" kern="1200" baseline="0" dirty="0" smtClean="0">
                          <a:solidFill>
                            <a:srgbClr val="C00000"/>
                          </a:solidFill>
                          <a:latin typeface="+mn-lt"/>
                          <a:ea typeface="+mn-ea"/>
                          <a:cs typeface="+mn-cs"/>
                        </a:rPr>
                        <a:t>du dernier alinéa </a:t>
                      </a:r>
                      <a:r>
                        <a:rPr lang="fr-FR" sz="1600" b="0" i="0" u="none" strike="noStrike" kern="1200" baseline="0" dirty="0" smtClean="0">
                          <a:solidFill>
                            <a:schemeClr val="dk1"/>
                          </a:solidFill>
                          <a:latin typeface="+mn-lt"/>
                          <a:ea typeface="+mn-ea"/>
                          <a:cs typeface="+mn-cs"/>
                        </a:rPr>
                        <a:t>de l’article 45 du présent Acte Uniforme.</a:t>
                      </a:r>
                      <a:endParaRPr lang="fr-FR" sz="1600" b="0" i="0" u="none" strike="noStrike" dirty="0" smtClean="0">
                        <a:solidFill>
                          <a:srgbClr val="C00000"/>
                        </a:solidFill>
                        <a:effectLst/>
                        <a:latin typeface="+mn-lt"/>
                      </a:endParaRPr>
                    </a:p>
                  </a:txBody>
                  <a:tcPr marL="9525" marR="9525" marT="9525"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La valeur réévaluée des immobilisations amortissables sert de base au calcul des amortissements sur la durée d’</a:t>
                      </a:r>
                      <a:r>
                        <a:rPr lang="fr-FR" sz="1600" b="1" i="0" u="none" strike="noStrike" kern="1200" baseline="0" dirty="0" smtClean="0">
                          <a:solidFill>
                            <a:schemeClr val="dk1"/>
                          </a:solidFill>
                          <a:latin typeface="+mn-lt"/>
                          <a:ea typeface="+mn-ea"/>
                          <a:cs typeface="+mn-cs"/>
                        </a:rPr>
                        <a:t>utilisation</a:t>
                      </a:r>
                      <a:r>
                        <a:rPr lang="fr-FR" sz="1600" b="0" i="0" u="none" strike="noStrike" kern="1200" baseline="0" dirty="0" smtClean="0">
                          <a:solidFill>
                            <a:schemeClr val="dk1"/>
                          </a:solidFill>
                          <a:latin typeface="+mn-lt"/>
                          <a:ea typeface="+mn-ea"/>
                          <a:cs typeface="+mn-cs"/>
                        </a:rPr>
                        <a:t> restant à courir depuis l’ouverture de l’exercice de réévaluation, sauf révision du plan d’amortissement, en application des dispositions </a:t>
                      </a:r>
                      <a:r>
                        <a:rPr lang="fr-FR" sz="1600" b="1" i="0" u="none" strike="noStrike" kern="1200" baseline="0" dirty="0" smtClean="0">
                          <a:solidFill>
                            <a:schemeClr val="dk1"/>
                          </a:solidFill>
                          <a:latin typeface="+mn-lt"/>
                          <a:ea typeface="+mn-ea"/>
                          <a:cs typeface="+mn-cs"/>
                        </a:rPr>
                        <a:t>de l’alinéa 4 </a:t>
                      </a:r>
                      <a:r>
                        <a:rPr lang="fr-FR" sz="1600" b="0" i="0" u="none" strike="noStrike" kern="1200" baseline="0" dirty="0" smtClean="0">
                          <a:solidFill>
                            <a:schemeClr val="dk1"/>
                          </a:solidFill>
                          <a:latin typeface="+mn-lt"/>
                          <a:ea typeface="+mn-ea"/>
                          <a:cs typeface="+mn-cs"/>
                        </a:rPr>
                        <a:t>de l’article 45 du présent Acte Uniforme.</a:t>
                      </a:r>
                      <a:endParaRPr lang="fr-FR" sz="1600" b="0" i="0" u="none" strike="noStrike" dirty="0" smtClean="0">
                        <a:solidFill>
                          <a:srgbClr val="C00000"/>
                        </a:solidFill>
                        <a:effectLst/>
                        <a:latin typeface="+mn-lt"/>
                      </a:endParaRPr>
                    </a:p>
                    <a:p>
                      <a:pPr algn="l"/>
                      <a:endParaRPr lang="fr-FR" sz="1600" b="0" i="0" u="none" strike="noStrike" dirty="0" smtClean="0">
                        <a:solidFill>
                          <a:srgbClr val="C00000"/>
                        </a:solidFill>
                        <a:effectLst/>
                        <a:latin typeface="+mn-lt"/>
                      </a:endParaRPr>
                    </a:p>
                  </a:txBody>
                  <a:tcPr marL="9525" marR="9525" marT="9525" marB="0" anchor="ctr"/>
                </a:tc>
              </a:tr>
            </a:tbl>
          </a:graphicData>
        </a:graphic>
      </p:graphicFrame>
    </p:spTree>
    <p:extLst>
      <p:ext uri="{BB962C8B-B14F-4D97-AF65-F5344CB8AC3E}">
        <p14:creationId xmlns:p14="http://schemas.microsoft.com/office/powerpoint/2010/main" xmlns="" val="1272439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065969726"/>
              </p:ext>
            </p:extLst>
          </p:nvPr>
        </p:nvGraphicFramePr>
        <p:xfrm>
          <a:off x="1651000" y="0"/>
          <a:ext cx="10315368" cy="6691985"/>
        </p:xfrm>
        <a:graphic>
          <a:graphicData uri="http://schemas.openxmlformats.org/drawingml/2006/table">
            <a:tbl>
              <a:tblPr>
                <a:tableStyleId>{5C22544A-7EE6-4342-B048-85BDC9FD1C3A}</a:tableStyleId>
              </a:tblPr>
              <a:tblGrid>
                <a:gridCol w="933154"/>
                <a:gridCol w="4458323"/>
                <a:gridCol w="4923891"/>
              </a:tblGrid>
              <a:tr h="598812">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1042959">
                <a:tc>
                  <a:txBody>
                    <a:bodyPr/>
                    <a:lstStyle/>
                    <a:p>
                      <a:pPr algn="ctr" fontAlgn="ctr"/>
                      <a:r>
                        <a:rPr lang="fr-FR" sz="1600" b="0" i="0" u="none" strike="noStrike" dirty="0" smtClean="0">
                          <a:solidFill>
                            <a:srgbClr val="000000"/>
                          </a:solidFill>
                          <a:effectLst/>
                          <a:latin typeface="Calibri" panose="020F0502020204030204" pitchFamily="34" charset="0"/>
                        </a:rPr>
                        <a:t>66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Le livre-journal et le livre d’inventaire sont cotés, paraphés et numérotés de façon continue par </a:t>
                      </a:r>
                      <a:r>
                        <a:rPr lang="fr-FR" sz="1600" b="0" i="0" u="none" strike="noStrike" kern="1200" baseline="0" dirty="0" smtClean="0">
                          <a:solidFill>
                            <a:srgbClr val="C00000"/>
                          </a:solidFill>
                          <a:latin typeface="+mn-lt"/>
                          <a:ea typeface="+mn-ea"/>
                          <a:cs typeface="+mn-cs"/>
                        </a:rPr>
                        <a:t>la juridiction</a:t>
                      </a:r>
                      <a:r>
                        <a:rPr lang="fr-FR" sz="1600" b="0" i="0" u="none" strike="noStrike" kern="1200" baseline="0" dirty="0" smtClean="0">
                          <a:solidFill>
                            <a:schemeClr val="dk1"/>
                          </a:solidFill>
                          <a:latin typeface="+mn-lt"/>
                          <a:ea typeface="+mn-ea"/>
                          <a:cs typeface="+mn-cs"/>
                        </a:rPr>
                        <a:t> compétente de chaque Etat-partie concerné.</a:t>
                      </a:r>
                      <a:endParaRPr lang="fr-FR" sz="1600" b="0" i="0" u="none" strike="noStrike" kern="1200" baseline="0" dirty="0">
                        <a:solidFill>
                          <a:schemeClr val="dk1"/>
                        </a:solidFill>
                        <a:latin typeface="+mn-lt"/>
                        <a:ea typeface="+mn-ea"/>
                        <a:cs typeface="+mn-cs"/>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 livre-journal et le livre d’inventaire sont cotés, paraphés et numérotés de façon continue par </a:t>
                      </a:r>
                      <a:r>
                        <a:rPr lang="fr-FR" sz="1600" b="1" i="0" u="none" strike="noStrike" kern="1200" baseline="0" dirty="0" smtClean="0">
                          <a:solidFill>
                            <a:schemeClr val="dk1"/>
                          </a:solidFill>
                          <a:latin typeface="+mn-lt"/>
                          <a:ea typeface="+mn-ea"/>
                          <a:cs typeface="+mn-cs"/>
                        </a:rPr>
                        <a:t>l’autorité</a:t>
                      </a:r>
                      <a:r>
                        <a:rPr lang="fr-FR" sz="1600" b="0" i="0" u="none" strike="noStrike" kern="1200" baseline="0" dirty="0" smtClean="0">
                          <a:solidFill>
                            <a:schemeClr val="dk1"/>
                          </a:solidFill>
                          <a:latin typeface="+mn-lt"/>
                          <a:ea typeface="+mn-ea"/>
                          <a:cs typeface="+mn-cs"/>
                        </a:rPr>
                        <a:t> compétente de chaque Etat-partie concerné.</a:t>
                      </a:r>
                      <a:endParaRPr lang="fr-FR" sz="1600" b="0" i="0" u="none" strike="noStrike" dirty="0" smtClean="0">
                        <a:solidFill>
                          <a:srgbClr val="000000"/>
                        </a:solidFill>
                        <a:effectLst/>
                        <a:latin typeface="+mn-lt"/>
                      </a:endParaRPr>
                    </a:p>
                  </a:txBody>
                  <a:tcPr marL="7590" marR="7590" marT="7590" marB="0" anchor="ctr"/>
                </a:tc>
              </a:tr>
              <a:tr h="718709">
                <a:tc>
                  <a:txBody>
                    <a:bodyPr/>
                    <a:lstStyle/>
                    <a:p>
                      <a:pPr algn="ctr" fontAlgn="ctr"/>
                      <a:r>
                        <a:rPr lang="fr-FR" sz="1600" b="0" i="0" u="none" strike="noStrike" dirty="0" smtClean="0">
                          <a:solidFill>
                            <a:srgbClr val="000000"/>
                          </a:solidFill>
                          <a:effectLst/>
                          <a:latin typeface="Calibri" panose="020F0502020204030204" pitchFamily="34" charset="0"/>
                        </a:rPr>
                        <a:t>68</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718709">
                <a:tc>
                  <a:txBody>
                    <a:bodyPr/>
                    <a:lstStyle/>
                    <a:p>
                      <a:pPr algn="ctr" fontAlgn="ctr"/>
                      <a:r>
                        <a:rPr lang="fr-FR" sz="1600" b="0" i="0" u="none" strike="noStrike" dirty="0" smtClean="0">
                          <a:solidFill>
                            <a:srgbClr val="000000"/>
                          </a:solidFill>
                          <a:effectLst/>
                          <a:latin typeface="Calibri" panose="020F0502020204030204" pitchFamily="34" charset="0"/>
                        </a:rPr>
                        <a:t>69</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922966">
                <a:tc>
                  <a:txBody>
                    <a:bodyPr/>
                    <a:lstStyle/>
                    <a:p>
                      <a:pPr algn="ctr" fontAlgn="ctr"/>
                      <a:r>
                        <a:rPr lang="fr-FR" sz="1600" b="0" i="0" u="none" strike="noStrike" dirty="0" smtClean="0">
                          <a:solidFill>
                            <a:srgbClr val="000000"/>
                          </a:solidFill>
                          <a:effectLst/>
                          <a:latin typeface="Calibri" panose="020F0502020204030204" pitchFamily="34" charset="0"/>
                        </a:rPr>
                        <a:t>76</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Notes annexes</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Etat annexé</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société </a:t>
                      </a:r>
                      <a:r>
                        <a:rPr lang="fr-FR" sz="1600" b="0" i="0" u="none" strike="noStrike" dirty="0" smtClean="0">
                          <a:solidFill>
                            <a:srgbClr val="000000"/>
                          </a:solidFill>
                          <a:effectLst/>
                          <a:latin typeface="+mn-lt"/>
                        </a:rPr>
                        <a:t> (…)</a:t>
                      </a:r>
                      <a:endParaRPr lang="fr-FR" sz="1600" dirty="0" smtClean="0"/>
                    </a:p>
                  </a:txBody>
                  <a:tcPr marL="7590" marR="7590" marT="7590" marB="0"/>
                </a:tc>
              </a:tr>
              <a:tr h="2269037">
                <a:tc>
                  <a:txBody>
                    <a:bodyPr/>
                    <a:lstStyle/>
                    <a:p>
                      <a:pPr algn="ctr" fontAlgn="ctr"/>
                      <a:r>
                        <a:rPr lang="fr-FR" sz="1600" b="0" i="0" u="none" strike="noStrike" dirty="0" smtClean="0">
                          <a:solidFill>
                            <a:srgbClr val="000000"/>
                          </a:solidFill>
                          <a:effectLst/>
                          <a:latin typeface="Calibri" panose="020F0502020204030204" pitchFamily="34" charset="0"/>
                        </a:rPr>
                        <a:t>77</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Réaménagement des phrases mais aucun changement sur le fond.</a:t>
                      </a: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Les " régions de l'espace OHADA"</a:t>
                      </a:r>
                    </a:p>
                    <a:p>
                      <a:r>
                        <a:rPr lang="fr-FR" sz="1600" b="0" i="0" u="none" strike="noStrike" kern="1200" baseline="0" dirty="0" smtClean="0">
                          <a:solidFill>
                            <a:schemeClr val="dk1"/>
                          </a:solidFill>
                          <a:latin typeface="+mn-lt"/>
                          <a:ea typeface="+mn-ea"/>
                          <a:cs typeface="+mn-cs"/>
                        </a:rPr>
                        <a:t>s'entendent des ensembles économiques</a:t>
                      </a:r>
                    </a:p>
                    <a:p>
                      <a:r>
                        <a:rPr lang="fr-FR" sz="1600" b="0" i="0" u="none" strike="noStrike" kern="1200" baseline="0" dirty="0" smtClean="0">
                          <a:solidFill>
                            <a:schemeClr val="dk1"/>
                          </a:solidFill>
                          <a:latin typeface="+mn-lt"/>
                          <a:ea typeface="+mn-ea"/>
                          <a:cs typeface="+mn-cs"/>
                        </a:rPr>
                        <a:t>institutionnalisés formés par les Etats parties.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Les " régions de l'espace OHADA"</a:t>
                      </a:r>
                    </a:p>
                    <a:p>
                      <a:r>
                        <a:rPr lang="fr-FR" sz="1600" b="0" i="0" u="none" strike="noStrike" kern="1200" baseline="0" dirty="0" smtClean="0">
                          <a:solidFill>
                            <a:schemeClr val="dk1"/>
                          </a:solidFill>
                          <a:latin typeface="+mn-lt"/>
                          <a:ea typeface="+mn-ea"/>
                          <a:cs typeface="+mn-cs"/>
                        </a:rPr>
                        <a:t>s'entendent des ensembles économiques</a:t>
                      </a:r>
                    </a:p>
                    <a:p>
                      <a:r>
                        <a:rPr lang="fr-FR" sz="1600" b="0" i="0" u="none" strike="noStrike" kern="1200" baseline="0" dirty="0" smtClean="0">
                          <a:solidFill>
                            <a:schemeClr val="dk1"/>
                          </a:solidFill>
                          <a:latin typeface="+mn-lt"/>
                          <a:ea typeface="+mn-ea"/>
                          <a:cs typeface="+mn-cs"/>
                        </a:rPr>
                        <a:t>institutionnalisés formés par plusieurs Etats parties</a:t>
                      </a:r>
                    </a:p>
                    <a:p>
                      <a:r>
                        <a:rPr lang="fr-FR" sz="1600" b="1" i="0" u="none" strike="sngStrike" kern="1200" baseline="0" dirty="0" smtClean="0">
                          <a:solidFill>
                            <a:schemeClr val="dk1"/>
                          </a:solidFill>
                          <a:latin typeface="+mn-lt"/>
                          <a:ea typeface="+mn-ea"/>
                          <a:cs typeface="+mn-cs"/>
                        </a:rPr>
                        <a:t>telles la Communauté Economique et Monétaire de l’Afrique Centrale, l’Union Economique et Monétaire Ouest Africaine</a:t>
                      </a:r>
                      <a:r>
                        <a:rPr lang="fr-FR" sz="1600" b="0" i="0" u="none" strike="noStrike" kern="1200" baseline="0" dirty="0" smtClean="0">
                          <a:solidFill>
                            <a:schemeClr val="dk1"/>
                          </a:solidFill>
                          <a:latin typeface="+mn-lt"/>
                          <a:ea typeface="+mn-ea"/>
                          <a:cs typeface="+mn-cs"/>
                        </a:rPr>
                        <a:t>…</a:t>
                      </a:r>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33428595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87</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172086666"/>
              </p:ext>
            </p:extLst>
          </p:nvPr>
        </p:nvGraphicFramePr>
        <p:xfrm>
          <a:off x="1733799" y="1393424"/>
          <a:ext cx="10165277" cy="4381947"/>
        </p:xfrm>
        <a:graphic>
          <a:graphicData uri="http://schemas.openxmlformats.org/drawingml/2006/table">
            <a:tbl>
              <a:tblPr>
                <a:tableStyleId>{5C22544A-7EE6-4342-B048-85BDC9FD1C3A}</a:tableStyleId>
              </a:tblPr>
              <a:tblGrid>
                <a:gridCol w="919576"/>
                <a:gridCol w="4272277"/>
                <a:gridCol w="4973424"/>
              </a:tblGrid>
              <a:tr h="564357">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67</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800" kern="1200" dirty="0" smtClean="0">
                          <a:solidFill>
                            <a:schemeClr val="dk1"/>
                          </a:solidFill>
                          <a:effectLst/>
                          <a:latin typeface="+mn-lt"/>
                          <a:ea typeface="+mn-ea"/>
                          <a:cs typeface="+mn-cs"/>
                        </a:rPr>
                        <a:t>Dans les </a:t>
                      </a:r>
                      <a:r>
                        <a:rPr lang="fr-FR" sz="1800" kern="1200" dirty="0" smtClean="0">
                          <a:solidFill>
                            <a:srgbClr val="C00000"/>
                          </a:solidFill>
                          <a:effectLst/>
                          <a:latin typeface="+mn-lt"/>
                          <a:ea typeface="+mn-ea"/>
                          <a:cs typeface="+mn-cs"/>
                        </a:rPr>
                        <a:t>entités</a:t>
                      </a:r>
                      <a:r>
                        <a:rPr lang="fr-FR" sz="1800" kern="1200" dirty="0" smtClean="0">
                          <a:solidFill>
                            <a:schemeClr val="dk1"/>
                          </a:solidFill>
                          <a:effectLst/>
                          <a:latin typeface="+mn-lt"/>
                          <a:ea typeface="+mn-ea"/>
                          <a:cs typeface="+mn-cs"/>
                        </a:rPr>
                        <a:t> qui ont recours à la technique de l'informatique pour la tenue de leur comptabilité, des documents </a:t>
                      </a:r>
                      <a:r>
                        <a:rPr lang="fr-FR" sz="1800" kern="1200" dirty="0" smtClean="0">
                          <a:solidFill>
                            <a:srgbClr val="C00000"/>
                          </a:solidFill>
                          <a:effectLst/>
                          <a:latin typeface="+mn-lt"/>
                          <a:ea typeface="+mn-ea"/>
                          <a:cs typeface="+mn-cs"/>
                        </a:rPr>
                        <a:t>électroniques</a:t>
                      </a:r>
                      <a:r>
                        <a:rPr lang="fr-FR" sz="1800" kern="1200" dirty="0" smtClean="0">
                          <a:solidFill>
                            <a:schemeClr val="dk1"/>
                          </a:solidFill>
                          <a:effectLst/>
                          <a:latin typeface="+mn-lt"/>
                          <a:ea typeface="+mn-ea"/>
                          <a:cs typeface="+mn-cs"/>
                        </a:rPr>
                        <a:t> écrits peuvent tenir lieu de journal et de livre d'inventaire  ;  dans  ce  cas,  ils  doivent  être  identifiés,  numérotés  et  datés,  dès  leur établissement, par des moyens légaux offrant toute garantie de respect de la chronologie des opérations, de l'irréversibilité et de </a:t>
                      </a:r>
                      <a:r>
                        <a:rPr lang="fr-FR" sz="1800" kern="1200" dirty="0" smtClean="0">
                          <a:solidFill>
                            <a:srgbClr val="C00000"/>
                          </a:solidFill>
                          <a:effectLst/>
                          <a:latin typeface="+mn-lt"/>
                          <a:ea typeface="+mn-ea"/>
                          <a:cs typeface="+mn-cs"/>
                        </a:rPr>
                        <a:t>l’intégrité</a:t>
                      </a:r>
                      <a:r>
                        <a:rPr lang="fr-FR" sz="1800" kern="1200" dirty="0" smtClean="0">
                          <a:solidFill>
                            <a:schemeClr val="dk1"/>
                          </a:solidFill>
                          <a:effectLst/>
                          <a:latin typeface="+mn-lt"/>
                          <a:ea typeface="+mn-ea"/>
                          <a:cs typeface="+mn-cs"/>
                        </a:rPr>
                        <a:t> des enregistrements comptables.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nchor="ctr"/>
                </a:tc>
                <a:tc>
                  <a:txBody>
                    <a:bodyPr/>
                    <a:lstStyle/>
                    <a:p>
                      <a:r>
                        <a:rPr lang="fr-FR" sz="1800" kern="1200" dirty="0" smtClean="0">
                          <a:solidFill>
                            <a:schemeClr val="dk1"/>
                          </a:solidFill>
                          <a:effectLst/>
                          <a:latin typeface="+mn-lt"/>
                          <a:ea typeface="+mn-ea"/>
                          <a:cs typeface="+mn-cs"/>
                        </a:rPr>
                        <a:t>Dans les </a:t>
                      </a:r>
                      <a:r>
                        <a:rPr lang="fr-FR" sz="1800" b="1" kern="1200" dirty="0" smtClean="0">
                          <a:solidFill>
                            <a:schemeClr val="dk1"/>
                          </a:solidFill>
                          <a:effectLst/>
                          <a:latin typeface="+mn-lt"/>
                          <a:ea typeface="+mn-ea"/>
                          <a:cs typeface="+mn-cs"/>
                        </a:rPr>
                        <a:t>entreprises</a:t>
                      </a:r>
                      <a:r>
                        <a:rPr lang="fr-FR" sz="1800" kern="1200" dirty="0" smtClean="0">
                          <a:solidFill>
                            <a:schemeClr val="dk1"/>
                          </a:solidFill>
                          <a:effectLst/>
                          <a:latin typeface="+mn-lt"/>
                          <a:ea typeface="+mn-ea"/>
                          <a:cs typeface="+mn-cs"/>
                        </a:rPr>
                        <a:t> qui ont recours à la technique de l'informatique pour la tenue de leur comptabilité, des documents </a:t>
                      </a:r>
                      <a:r>
                        <a:rPr lang="fr-FR" sz="1800" b="1" kern="1200" dirty="0" smtClean="0">
                          <a:solidFill>
                            <a:schemeClr val="dk1"/>
                          </a:solidFill>
                          <a:effectLst/>
                          <a:latin typeface="+mn-lt"/>
                          <a:ea typeface="+mn-ea"/>
                          <a:cs typeface="+mn-cs"/>
                        </a:rPr>
                        <a:t>informatiques</a:t>
                      </a:r>
                      <a:r>
                        <a:rPr lang="fr-FR" sz="1800" kern="1200" dirty="0" smtClean="0">
                          <a:solidFill>
                            <a:schemeClr val="dk1"/>
                          </a:solidFill>
                          <a:effectLst/>
                          <a:latin typeface="+mn-lt"/>
                          <a:ea typeface="+mn-ea"/>
                          <a:cs typeface="+mn-cs"/>
                        </a:rPr>
                        <a:t> écrits peuvent tenir lieu de journal et de livre d'inventaire  ;  dans  ce  cas,  ils  doivent  être  identifiés,  numérotés  et  datés,  dès  leur établissement, par des moyens légaux offrant toute garantie de respect de la chronologie des</a:t>
                      </a:r>
                    </a:p>
                    <a:p>
                      <a:r>
                        <a:rPr lang="fr-FR" sz="1800" kern="1200" dirty="0" smtClean="0">
                          <a:solidFill>
                            <a:schemeClr val="dk1"/>
                          </a:solidFill>
                          <a:effectLst/>
                          <a:latin typeface="+mn-lt"/>
                          <a:ea typeface="+mn-ea"/>
                          <a:cs typeface="+mn-cs"/>
                        </a:rPr>
                        <a:t>opérations, de l'irréversibilité et de la </a:t>
                      </a:r>
                      <a:r>
                        <a:rPr lang="fr-FR" sz="1800" b="1" kern="1200" dirty="0" smtClean="0">
                          <a:solidFill>
                            <a:schemeClr val="dk1"/>
                          </a:solidFill>
                          <a:effectLst/>
                          <a:latin typeface="+mn-lt"/>
                          <a:ea typeface="+mn-ea"/>
                          <a:cs typeface="+mn-cs"/>
                        </a:rPr>
                        <a:t>durabilité</a:t>
                      </a:r>
                      <a:r>
                        <a:rPr lang="fr-FR" sz="1800" kern="1200" dirty="0" smtClean="0">
                          <a:solidFill>
                            <a:schemeClr val="dk1"/>
                          </a:solidFill>
                          <a:effectLst/>
                          <a:latin typeface="+mn-lt"/>
                          <a:ea typeface="+mn-ea"/>
                          <a:cs typeface="+mn-cs"/>
                        </a:rPr>
                        <a:t> des enregistrements comptables.</a:t>
                      </a:r>
                    </a:p>
                    <a:p>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9972285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88</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875626564"/>
              </p:ext>
            </p:extLst>
          </p:nvPr>
        </p:nvGraphicFramePr>
        <p:xfrm>
          <a:off x="1784599" y="564406"/>
          <a:ext cx="10165277" cy="5936427"/>
        </p:xfrm>
        <a:graphic>
          <a:graphicData uri="http://schemas.openxmlformats.org/drawingml/2006/table">
            <a:tbl>
              <a:tblPr>
                <a:tableStyleId>{5C22544A-7EE6-4342-B048-85BDC9FD1C3A}</a:tableStyleId>
              </a:tblPr>
              <a:tblGrid>
                <a:gridCol w="919576"/>
                <a:gridCol w="4272277"/>
                <a:gridCol w="4973424"/>
              </a:tblGrid>
              <a:tr h="564357">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70</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mn-ea"/>
                          <a:cs typeface="+mn-cs"/>
                        </a:rPr>
                        <a:t>Dans les </a:t>
                      </a:r>
                      <a:r>
                        <a:rPr lang="fr-FR" sz="1600" kern="1200" dirty="0" smtClean="0">
                          <a:solidFill>
                            <a:srgbClr val="C00000"/>
                          </a:solidFill>
                          <a:effectLst/>
                          <a:latin typeface="+mn-lt"/>
                          <a:ea typeface="+mn-ea"/>
                          <a:cs typeface="+mn-cs"/>
                        </a:rPr>
                        <a:t>entités</a:t>
                      </a:r>
                      <a:r>
                        <a:rPr lang="fr-FR" sz="1600" kern="1200" dirty="0" smtClean="0">
                          <a:solidFill>
                            <a:schemeClr val="dk1"/>
                          </a:solidFill>
                          <a:effectLst/>
                          <a:latin typeface="+mn-lt"/>
                          <a:ea typeface="+mn-ea"/>
                          <a:cs typeface="+mn-cs"/>
                        </a:rPr>
                        <a:t> qui désignent, volontairement ou obligatoirement, des commissaires aux comptes, ces derniers: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1200" dirty="0" smtClean="0">
                          <a:solidFill>
                            <a:schemeClr val="dk1"/>
                          </a:solidFill>
                          <a:effectLst/>
                          <a:latin typeface="+mn-lt"/>
                          <a:ea typeface="+mn-ea"/>
                          <a:cs typeface="+mn-cs"/>
                        </a:rPr>
                        <a:t>Soit </a:t>
                      </a:r>
                      <a:r>
                        <a:rPr lang="fr-FR" sz="1600" kern="1200" dirty="0" smtClean="0">
                          <a:solidFill>
                            <a:srgbClr val="C00000"/>
                          </a:solidFill>
                          <a:effectLst/>
                          <a:latin typeface="+mn-lt"/>
                          <a:ea typeface="+mn-ea"/>
                          <a:cs typeface="+mn-cs"/>
                        </a:rPr>
                        <a:t>émettent une opinion indiquant </a:t>
                      </a:r>
                      <a:r>
                        <a:rPr lang="fr-FR" sz="1600" kern="1200" dirty="0" smtClean="0">
                          <a:solidFill>
                            <a:schemeClr val="tx1"/>
                          </a:solidFill>
                          <a:effectLst/>
                          <a:latin typeface="+mn-lt"/>
                          <a:ea typeface="+mn-ea"/>
                          <a:cs typeface="+mn-cs"/>
                        </a:rPr>
                        <a:t>que les états financiers sont réguliers et sincères</a:t>
                      </a:r>
                      <a:r>
                        <a:rPr lang="fr-FR" sz="1600" kern="1200" baseline="0" dirty="0" smtClean="0">
                          <a:solidFill>
                            <a:schemeClr val="tx1"/>
                          </a:solidFill>
                          <a:effectLst/>
                          <a:latin typeface="+mn-lt"/>
                          <a:ea typeface="+mn-ea"/>
                          <a:cs typeface="+mn-cs"/>
                        </a:rPr>
                        <a:t> et donnent une image fidèle du résultat des opérations de l’exercice écoulé</a:t>
                      </a:r>
                      <a:r>
                        <a:rPr lang="fr-FR" sz="1600" kern="1200" baseline="0" dirty="0" smtClean="0">
                          <a:solidFill>
                            <a:srgbClr val="C00000"/>
                          </a:solidFill>
                          <a:effectLst/>
                          <a:latin typeface="+mn-lt"/>
                          <a:ea typeface="+mn-ea"/>
                          <a:cs typeface="+mn-cs"/>
                        </a:rPr>
                        <a:t> </a:t>
                      </a:r>
                      <a:r>
                        <a:rPr lang="fr-FR" sz="1600" kern="1200" baseline="0" dirty="0" smtClean="0">
                          <a:solidFill>
                            <a:schemeClr val="tx1"/>
                          </a:solidFill>
                          <a:effectLst/>
                          <a:latin typeface="+mn-lt"/>
                          <a:ea typeface="+mn-ea"/>
                          <a:cs typeface="+mn-cs"/>
                        </a:rPr>
                        <a:t>ainsi que la situation financière et du patrimoine à la fin de cet exercice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1200" baseline="0" dirty="0" smtClean="0">
                          <a:solidFill>
                            <a:srgbClr val="C00000"/>
                          </a:solidFill>
                          <a:effectLst/>
                          <a:latin typeface="+mn-lt"/>
                          <a:ea typeface="+mn-ea"/>
                          <a:cs typeface="+mn-cs"/>
                        </a:rPr>
                        <a:t>Soit expriment en la motivant, une opinion avec réserve ou défavorable ou indiquent qu’ils sont dans l’impossibilité d’exprimer une opinion.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kern="1200" baseline="0" dirty="0" smtClean="0">
                        <a:solidFill>
                          <a:srgbClr val="C00000"/>
                        </a:solidFill>
                        <a:effectLst/>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kern="1200" baseline="0" dirty="0" smtClean="0">
                          <a:solidFill>
                            <a:srgbClr val="C00000"/>
                          </a:solidFill>
                          <a:effectLst/>
                          <a:latin typeface="+mn-lt"/>
                          <a:ea typeface="+mn-ea"/>
                          <a:cs typeface="+mn-cs"/>
                        </a:rPr>
                        <a:t>Les commissaires aux comptes se prononcent sur la sincérité et la concordance avec les états financiers, des informations données dans le rapport de gestion.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mn-ea"/>
                          <a:cs typeface="+mn-cs"/>
                        </a:rPr>
                        <a:t>Dans les </a:t>
                      </a:r>
                      <a:r>
                        <a:rPr lang="fr-FR" sz="1600" b="1" kern="1200" dirty="0" smtClean="0">
                          <a:solidFill>
                            <a:schemeClr val="dk1"/>
                          </a:solidFill>
                          <a:effectLst/>
                          <a:latin typeface="+mn-lt"/>
                          <a:ea typeface="+mn-ea"/>
                          <a:cs typeface="+mn-cs"/>
                        </a:rPr>
                        <a:t>entreprises</a:t>
                      </a:r>
                      <a:r>
                        <a:rPr lang="fr-FR" sz="1600" kern="1200" dirty="0" smtClean="0">
                          <a:solidFill>
                            <a:schemeClr val="dk1"/>
                          </a:solidFill>
                          <a:effectLst/>
                          <a:latin typeface="+mn-lt"/>
                          <a:ea typeface="+mn-ea"/>
                          <a:cs typeface="+mn-cs"/>
                        </a:rPr>
                        <a:t> qui désignent, volontairement ou obligatoirement, des commissaires aux comptes, ces derniers </a:t>
                      </a:r>
                      <a:r>
                        <a:rPr lang="fr-FR" sz="1600" b="1" kern="1200" dirty="0" smtClean="0">
                          <a:solidFill>
                            <a:schemeClr val="dk1"/>
                          </a:solidFill>
                          <a:effectLst/>
                          <a:latin typeface="+mn-lt"/>
                          <a:ea typeface="+mn-ea"/>
                          <a:cs typeface="+mn-cs"/>
                        </a:rPr>
                        <a:t>certifient</a:t>
                      </a:r>
                      <a:r>
                        <a:rPr lang="fr-FR" sz="1600" kern="1200" dirty="0" smtClean="0">
                          <a:solidFill>
                            <a:schemeClr val="dk1"/>
                          </a:solidFill>
                          <a:effectLst/>
                          <a:latin typeface="+mn-lt"/>
                          <a:ea typeface="+mn-ea"/>
                          <a:cs typeface="+mn-cs"/>
                        </a:rPr>
                        <a:t>, </a:t>
                      </a:r>
                      <a:r>
                        <a:rPr lang="fr-FR" sz="1600" strike="sngStrike" kern="1200" baseline="0" dirty="0" smtClean="0">
                          <a:solidFill>
                            <a:schemeClr val="dk1"/>
                          </a:solidFill>
                          <a:effectLst/>
                          <a:latin typeface="+mn-lt"/>
                          <a:ea typeface="+mn-ea"/>
                          <a:cs typeface="+mn-cs"/>
                        </a:rPr>
                        <a:t>conformément aux dispositions de l’Acte uniforme relatif au droit des sociétés commerciales et du groupement d’intérêt économique sur la mission du commissaire aux comptes</a:t>
                      </a:r>
                      <a:r>
                        <a:rPr lang="fr-FR" sz="1600" kern="1200" dirty="0" smtClean="0">
                          <a:solidFill>
                            <a:schemeClr val="dk1"/>
                          </a:solidFill>
                          <a:effectLst/>
                          <a:latin typeface="+mn-lt"/>
                          <a:ea typeface="+mn-ea"/>
                          <a:cs typeface="+mn-cs"/>
                        </a:rPr>
                        <a:t>, que les états financiers sont réguliers et sincères et donnent une image </a:t>
                      </a:r>
                      <a:r>
                        <a:rPr lang="fr-FR" sz="1600" kern="1200" dirty="0" smtClean="0">
                          <a:solidFill>
                            <a:schemeClr val="tx1"/>
                          </a:solidFill>
                          <a:effectLst/>
                          <a:latin typeface="+mn-lt"/>
                          <a:ea typeface="+mn-ea"/>
                          <a:cs typeface="+mn-cs"/>
                        </a:rPr>
                        <a:t>fidèle du patrimoine, de la situation financière et du résultat de l’exercice écoulé.</a:t>
                      </a:r>
                    </a:p>
                    <a:p>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35702961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628796081"/>
              </p:ext>
            </p:extLst>
          </p:nvPr>
        </p:nvGraphicFramePr>
        <p:xfrm>
          <a:off x="1733799" y="1393424"/>
          <a:ext cx="10272153" cy="4603615"/>
        </p:xfrm>
        <a:graphic>
          <a:graphicData uri="http://schemas.openxmlformats.org/drawingml/2006/table">
            <a:tbl>
              <a:tblPr>
                <a:tableStyleId>{5C22544A-7EE6-4342-B048-85BDC9FD1C3A}</a:tableStyleId>
              </a:tblPr>
              <a:tblGrid>
                <a:gridCol w="929244"/>
                <a:gridCol w="4317195"/>
                <a:gridCol w="5025714"/>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kern="1200" dirty="0" smtClean="0">
                          <a:solidFill>
                            <a:schemeClr val="dk1"/>
                          </a:solidFill>
                          <a:effectLst/>
                          <a:latin typeface="+mn-lt"/>
                          <a:ea typeface="+mn-ea"/>
                          <a:cs typeface="+mn-cs"/>
                        </a:rPr>
                        <a:t>(…) Le rapport de gestion expose la situation de </a:t>
                      </a:r>
                      <a:r>
                        <a:rPr lang="fr-FR" sz="1600" kern="1200" dirty="0" smtClean="0">
                          <a:solidFill>
                            <a:srgbClr val="C00000"/>
                          </a:solidFill>
                          <a:effectLst/>
                          <a:latin typeface="+mn-lt"/>
                          <a:ea typeface="+mn-ea"/>
                          <a:cs typeface="+mn-cs"/>
                        </a:rPr>
                        <a:t>l’entité</a:t>
                      </a:r>
                      <a:r>
                        <a:rPr lang="fr-FR" sz="1600" kern="1200" dirty="0" smtClean="0">
                          <a:solidFill>
                            <a:schemeClr val="dk1"/>
                          </a:solidFill>
                          <a:effectLst/>
                          <a:latin typeface="+mn-lt"/>
                          <a:ea typeface="+mn-ea"/>
                          <a:cs typeface="+mn-cs"/>
                        </a:rPr>
                        <a:t> durant l’exercice écoulé, ses perspectives de développement ou son évolution prévisible et, en particulier, les perspectives de continuation de l’activité, l’évolution de la situation de trésorerie et le plan de financement. (…)</a:t>
                      </a:r>
                    </a:p>
                    <a:p>
                      <a:r>
                        <a:rPr lang="fr-FR" sz="1600" kern="1200" dirty="0" smtClean="0">
                          <a:solidFill>
                            <a:schemeClr val="dk1"/>
                          </a:solidFill>
                          <a:effectLst/>
                          <a:latin typeface="+mn-lt"/>
                          <a:ea typeface="+mn-ea"/>
                          <a:cs typeface="+mn-cs"/>
                        </a:rPr>
                        <a:t>(…) Tous ces documents sont transmis aux commissaires aux comptes, quarante-cinq jours, au moins, avant la date de l’</a:t>
                      </a:r>
                      <a:r>
                        <a:rPr lang="fr-FR" sz="1600" kern="1200" dirty="0" smtClean="0">
                          <a:solidFill>
                            <a:srgbClr val="C00000"/>
                          </a:solidFill>
                          <a:effectLst/>
                          <a:latin typeface="+mn-lt"/>
                          <a:ea typeface="+mn-ea"/>
                          <a:cs typeface="+mn-cs"/>
                        </a:rPr>
                        <a:t>a</a:t>
                      </a:r>
                      <a:r>
                        <a:rPr lang="fr-FR" sz="1600" kern="1200" dirty="0" smtClean="0">
                          <a:solidFill>
                            <a:schemeClr val="dk1"/>
                          </a:solidFill>
                          <a:effectLst/>
                          <a:latin typeface="+mn-lt"/>
                          <a:ea typeface="+mn-ea"/>
                          <a:cs typeface="+mn-cs"/>
                        </a:rPr>
                        <a:t>ssemblée générale </a:t>
                      </a:r>
                      <a:r>
                        <a:rPr lang="fr-FR" sz="1600" kern="1200" dirty="0" smtClean="0">
                          <a:solidFill>
                            <a:srgbClr val="C00000"/>
                          </a:solidFill>
                          <a:effectLst/>
                          <a:latin typeface="+mn-lt"/>
                          <a:ea typeface="+mn-ea"/>
                          <a:cs typeface="+mn-cs"/>
                        </a:rPr>
                        <a:t>ordinaire</a:t>
                      </a:r>
                      <a:r>
                        <a:rPr lang="fr-FR" sz="1600" kern="1200" dirty="0" smtClean="0">
                          <a:solidFill>
                            <a:schemeClr val="dk1"/>
                          </a:solidFill>
                          <a:effectLst/>
                          <a:latin typeface="+mn-lt"/>
                          <a:ea typeface="+mn-ea"/>
                          <a:cs typeface="+mn-cs"/>
                        </a:rPr>
                        <a:t>.</a:t>
                      </a:r>
                      <a:endParaRPr lang="fr-FR" sz="1600" b="0" i="0" u="none" strike="noStrike" dirty="0" smtClean="0">
                        <a:solidFill>
                          <a:srgbClr val="000000"/>
                        </a:solidFill>
                        <a:effectLst/>
                        <a:latin typeface="+mn-lt"/>
                      </a:endParaRPr>
                    </a:p>
                  </a:txBody>
                  <a:tcPr marL="7590" marR="7590" marT="7590" marB="0" anchor="ctr"/>
                </a:tc>
                <a:tc>
                  <a:txBody>
                    <a:bodyPr/>
                    <a:lstStyle/>
                    <a:p>
                      <a:pPr algn="l"/>
                      <a:r>
                        <a:rPr lang="fr-FR" sz="1600" kern="1200" dirty="0" smtClean="0">
                          <a:solidFill>
                            <a:schemeClr val="dk1"/>
                          </a:solidFill>
                          <a:effectLst/>
                          <a:latin typeface="+mn-lt"/>
                          <a:ea typeface="+mn-ea"/>
                          <a:cs typeface="+mn-cs"/>
                        </a:rPr>
                        <a:t>(…) Le rapport de gestion expose la situation de l’entreprise durant l’exercice écoulé, ses perspectives de développement ou son évolution prévisible et, en particulier, les perspectives de continuation de l’activité, l’évolution de la situation de trésorerie et le plan de financement. </a:t>
                      </a:r>
                    </a:p>
                    <a:p>
                      <a:pPr algn="l"/>
                      <a:r>
                        <a:rPr lang="fr-FR" sz="1600" kern="1200" dirty="0" smtClean="0">
                          <a:solidFill>
                            <a:schemeClr val="dk1"/>
                          </a:solidFill>
                          <a:effectLst/>
                          <a:latin typeface="+mn-lt"/>
                          <a:ea typeface="+mn-ea"/>
                          <a:cs typeface="+mn-cs"/>
                        </a:rPr>
                        <a:t>(…)</a:t>
                      </a:r>
                    </a:p>
                    <a:p>
                      <a:r>
                        <a:rPr lang="fr-FR" sz="1600" kern="1200" dirty="0" smtClean="0">
                          <a:solidFill>
                            <a:schemeClr val="dk1"/>
                          </a:solidFill>
                          <a:effectLst/>
                          <a:latin typeface="+mn-lt"/>
                          <a:ea typeface="+mn-ea"/>
                          <a:cs typeface="+mn-cs"/>
                        </a:rPr>
                        <a:t>(…) Tous ces documents </a:t>
                      </a:r>
                      <a:r>
                        <a:rPr lang="fr-FR" sz="1600" b="1" strike="sngStrike" kern="1200" baseline="0" dirty="0" smtClean="0">
                          <a:solidFill>
                            <a:schemeClr val="dk1"/>
                          </a:solidFill>
                          <a:effectLst/>
                          <a:latin typeface="+mn-lt"/>
                          <a:ea typeface="+mn-ea"/>
                          <a:cs typeface="+mn-cs"/>
                        </a:rPr>
                        <a:t>ainsi que la liste des conventions réglementées</a:t>
                      </a:r>
                      <a:r>
                        <a:rPr lang="fr-FR" sz="1600" kern="1200" dirty="0" smtClean="0">
                          <a:solidFill>
                            <a:schemeClr val="dk1"/>
                          </a:solidFill>
                          <a:effectLst/>
                          <a:latin typeface="+mn-lt"/>
                          <a:ea typeface="+mn-ea"/>
                          <a:cs typeface="+mn-cs"/>
                        </a:rPr>
                        <a:t> sont transmis aux commissaires aux comptes, quarante-cinq jours, au moins, avant la date de l’</a:t>
                      </a:r>
                      <a:r>
                        <a:rPr lang="fr-FR" sz="1600" b="1" kern="1200" dirty="0" smtClean="0">
                          <a:solidFill>
                            <a:schemeClr val="dk1"/>
                          </a:solidFill>
                          <a:effectLst/>
                          <a:latin typeface="+mn-lt"/>
                          <a:ea typeface="+mn-ea"/>
                          <a:cs typeface="+mn-cs"/>
                        </a:rPr>
                        <a:t>A</a:t>
                      </a:r>
                      <a:r>
                        <a:rPr lang="fr-FR" sz="1600" kern="1200" dirty="0" smtClean="0">
                          <a:solidFill>
                            <a:schemeClr val="dk1"/>
                          </a:solidFill>
                          <a:effectLst/>
                          <a:latin typeface="+mn-lt"/>
                          <a:ea typeface="+mn-ea"/>
                          <a:cs typeface="+mn-cs"/>
                        </a:rPr>
                        <a:t>ssemblée générale.</a:t>
                      </a:r>
                      <a:endParaRPr lang="fr-FR" sz="1600" dirty="0" smtClean="0"/>
                    </a:p>
                  </a:txBody>
                  <a:tcPr marL="7590" marR="7590" marT="7590" marB="0" anchor="ctr"/>
                </a:tc>
              </a:tr>
            </a:tbl>
          </a:graphicData>
        </a:graphic>
      </p:graphicFrame>
    </p:spTree>
    <p:extLst>
      <p:ext uri="{BB962C8B-B14F-4D97-AF65-F5344CB8AC3E}">
        <p14:creationId xmlns:p14="http://schemas.microsoft.com/office/powerpoint/2010/main" xmlns="" val="2814871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Où retrouver telle ou telle partie parmi toutes ces pages? </a:t>
            </a:r>
            <a:endParaRPr lang="fr-FR" dirty="0"/>
          </a:p>
        </p:txBody>
      </p:sp>
      <p:sp>
        <p:nvSpPr>
          <p:cNvPr id="3" name="Espace réservé du contenu 2"/>
          <p:cNvSpPr>
            <a:spLocks noGrp="1"/>
          </p:cNvSpPr>
          <p:nvPr>
            <p:ph idx="1"/>
          </p:nvPr>
        </p:nvSpPr>
        <p:spPr/>
        <p:txBody>
          <a:bodyPr/>
          <a:lstStyle/>
          <a:p>
            <a:r>
              <a:rPr lang="fr-FR" dirty="0" smtClean="0"/>
              <a:t>Table de matières paginée de l’AUDCIF en début d’ouvrage pages 3 à 7</a:t>
            </a:r>
          </a:p>
          <a:p>
            <a:pPr lvl="1">
              <a:buFont typeface="Wingdings" panose="05000000000000000000" pitchFamily="2" charset="2"/>
              <a:buChar char="§"/>
            </a:pPr>
            <a:r>
              <a:rPr lang="fr-FR" dirty="0"/>
              <a:t>Voir visualisation de la table</a:t>
            </a:r>
          </a:p>
          <a:p>
            <a:r>
              <a:rPr lang="fr-FR" dirty="0" smtClean="0"/>
              <a:t>Table de </a:t>
            </a:r>
            <a:r>
              <a:rPr lang="fr-FR" dirty="0"/>
              <a:t>matières paginée du Guide </a:t>
            </a:r>
            <a:r>
              <a:rPr lang="fr-FR" dirty="0" smtClean="0"/>
              <a:t>d’application SYSCOHADA </a:t>
            </a:r>
            <a:r>
              <a:rPr lang="fr-FR" dirty="0"/>
              <a:t>en début d’ouvrage </a:t>
            </a:r>
            <a:r>
              <a:rPr lang="fr-FR" dirty="0" smtClean="0"/>
              <a:t>pages 1 à 10</a:t>
            </a:r>
          </a:p>
          <a:p>
            <a:pPr lvl="1">
              <a:buFont typeface="Wingdings" panose="05000000000000000000" pitchFamily="2" charset="2"/>
              <a:buChar char="§"/>
            </a:pPr>
            <a:r>
              <a:rPr lang="fr-FR" dirty="0" smtClean="0"/>
              <a:t>Voir visualisation de la table</a:t>
            </a:r>
          </a:p>
          <a:p>
            <a:r>
              <a:rPr lang="fr-FR" dirty="0"/>
              <a:t>Table de matières paginée du Guide d’application </a:t>
            </a:r>
            <a:r>
              <a:rPr lang="fr-FR" dirty="0" smtClean="0"/>
              <a:t>IFRS </a:t>
            </a:r>
            <a:r>
              <a:rPr lang="fr-FR" dirty="0"/>
              <a:t>en début d’ouvrage </a:t>
            </a:r>
            <a:r>
              <a:rPr lang="fr-FR" dirty="0" smtClean="0"/>
              <a:t>page 2</a:t>
            </a:r>
            <a:endParaRPr lang="fr-FR" dirty="0"/>
          </a:p>
          <a:p>
            <a:pPr lvl="1">
              <a:buFont typeface="Wingdings" panose="05000000000000000000" pitchFamily="2" charset="2"/>
              <a:buChar char="§"/>
            </a:pPr>
            <a:r>
              <a:rPr lang="fr-FR" dirty="0"/>
              <a:t>Voir visualisation de la table</a:t>
            </a:r>
          </a:p>
          <a:p>
            <a:pPr lvl="1">
              <a:buFont typeface="Wingdings" panose="05000000000000000000" pitchFamily="2" charset="2"/>
              <a:buChar char="§"/>
            </a:pPr>
            <a:endParaRPr lang="fr-FR" dirty="0" smtClean="0"/>
          </a:p>
        </p:txBody>
      </p:sp>
      <p:sp>
        <p:nvSpPr>
          <p:cNvPr id="4" name="Espace réservé de la date 3"/>
          <p:cNvSpPr>
            <a:spLocks noGrp="1"/>
          </p:cNvSpPr>
          <p:nvPr>
            <p:ph type="dt" sz="half" idx="10"/>
          </p:nvPr>
        </p:nvSpPr>
        <p:spPr/>
        <p:txBody>
          <a:bodyPr/>
          <a:lstStyle/>
          <a:p>
            <a:fld id="{2E572DFA-A9D3-494D-9926-9943B0D5DDF9}" type="datetime1">
              <a:rPr lang="fr-FR" smtClean="0"/>
              <a:pPr/>
              <a:t>06/03/2019</a:t>
            </a:fld>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 val="2267431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90</a:t>
            </a:fld>
            <a:endParaRPr lang="en-US" dirty="0"/>
          </a:p>
        </p:txBody>
      </p:sp>
      <p:graphicFrame>
        <p:nvGraphicFramePr>
          <p:cNvPr id="4" name="Tableau 3"/>
          <p:cNvGraphicFramePr>
            <a:graphicFrameLocks noGrp="1"/>
          </p:cNvGraphicFramePr>
          <p:nvPr>
            <p:extLst/>
          </p:nvPr>
        </p:nvGraphicFramePr>
        <p:xfrm>
          <a:off x="1733799" y="1393424"/>
          <a:ext cx="10272153" cy="4603615"/>
        </p:xfrm>
        <a:graphic>
          <a:graphicData uri="http://schemas.openxmlformats.org/drawingml/2006/table">
            <a:tbl>
              <a:tblPr>
                <a:tableStyleId>{5C22544A-7EE6-4342-B048-85BDC9FD1C3A}</a:tableStyleId>
              </a:tblPr>
              <a:tblGrid>
                <a:gridCol w="929244"/>
                <a:gridCol w="4317195"/>
                <a:gridCol w="5025714"/>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72</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Les états financiers annuels et le rapport de</a:t>
                      </a:r>
                    </a:p>
                    <a:p>
                      <a:r>
                        <a:rPr lang="fr-FR" sz="1600" b="0" i="0" u="none" strike="noStrike" kern="1200" baseline="0" dirty="0" smtClean="0">
                          <a:solidFill>
                            <a:schemeClr val="dk1"/>
                          </a:solidFill>
                          <a:latin typeface="+mn-lt"/>
                          <a:ea typeface="+mn-ea"/>
                          <a:cs typeface="+mn-cs"/>
                        </a:rPr>
                        <a:t>gestion établis par les organes d’administration ou de direction, selon les cas, sont soumis à l’approbation des actionnaires, des associés </a:t>
                      </a:r>
                      <a:r>
                        <a:rPr lang="fr-FR" sz="1600" b="0" i="0" u="none" strike="noStrike" kern="1200" baseline="0" dirty="0" smtClean="0">
                          <a:solidFill>
                            <a:srgbClr val="C00000"/>
                          </a:solidFill>
                          <a:latin typeface="+mn-lt"/>
                          <a:ea typeface="+mn-ea"/>
                          <a:cs typeface="+mn-cs"/>
                        </a:rPr>
                        <a:t>ou des membres </a:t>
                      </a:r>
                      <a:r>
                        <a:rPr lang="fr-FR" sz="1600" b="0" i="0" u="none" strike="noStrike" kern="1200" baseline="0" dirty="0" smtClean="0">
                          <a:solidFill>
                            <a:schemeClr val="dk1"/>
                          </a:solidFill>
                          <a:latin typeface="+mn-lt"/>
                          <a:ea typeface="+mn-ea"/>
                          <a:cs typeface="+mn-cs"/>
                        </a:rPr>
                        <a:t>dans le délai de six mois à compter de la date de clôture de l’exercice.</a:t>
                      </a:r>
                      <a:endParaRPr lang="fr-FR" sz="1600" dirty="0" smtClean="0"/>
                    </a:p>
                    <a:p>
                      <a:endParaRPr lang="fr-FR" sz="1600" b="0" i="0" u="none" strike="noStrike" dirty="0" smtClean="0">
                        <a:solidFill>
                          <a:srgbClr val="000000"/>
                        </a:solidFill>
                        <a:effectLst/>
                        <a:latin typeface="+mn-lt"/>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Les états financiers annuels et le rapport de</a:t>
                      </a:r>
                    </a:p>
                    <a:p>
                      <a:r>
                        <a:rPr lang="fr-FR" sz="1600" b="0" i="0" u="none" strike="noStrike" kern="1200" baseline="0" dirty="0" smtClean="0">
                          <a:solidFill>
                            <a:schemeClr val="dk1"/>
                          </a:solidFill>
                          <a:latin typeface="+mn-lt"/>
                          <a:ea typeface="+mn-ea"/>
                          <a:cs typeface="+mn-cs"/>
                        </a:rPr>
                        <a:t>gestion établis par les organes d’administration ou de direction, selon les cas, sont soumis à l’approbation des actionnaires </a:t>
                      </a:r>
                      <a:r>
                        <a:rPr lang="fr-FR" sz="1600" b="1" i="0" u="none" strike="noStrike" kern="1200" baseline="0" dirty="0" smtClean="0">
                          <a:solidFill>
                            <a:schemeClr val="dk1"/>
                          </a:solidFill>
                          <a:latin typeface="+mn-lt"/>
                          <a:ea typeface="+mn-ea"/>
                          <a:cs typeface="+mn-cs"/>
                        </a:rPr>
                        <a:t>ou</a:t>
                      </a:r>
                      <a:r>
                        <a:rPr lang="fr-FR" sz="1600" b="0" i="0" u="none" strike="noStrike" kern="1200" baseline="0" dirty="0" smtClean="0">
                          <a:solidFill>
                            <a:schemeClr val="dk1"/>
                          </a:solidFill>
                          <a:latin typeface="+mn-lt"/>
                          <a:ea typeface="+mn-ea"/>
                          <a:cs typeface="+mn-cs"/>
                        </a:rPr>
                        <a:t> des associés dans le délai de six mois à compter de la date de clôture de l’exercice.</a:t>
                      </a:r>
                      <a:endParaRPr lang="fr-FR" sz="1600" dirty="0" smtClean="0"/>
                    </a:p>
                  </a:txBody>
                  <a:tcPr marL="7590" marR="7590" marT="7590" marB="0" anchor="ctr"/>
                </a:tc>
              </a:tr>
            </a:tbl>
          </a:graphicData>
        </a:graphic>
      </p:graphicFrame>
    </p:spTree>
    <p:extLst>
      <p:ext uri="{BB962C8B-B14F-4D97-AF65-F5344CB8AC3E}">
        <p14:creationId xmlns:p14="http://schemas.microsoft.com/office/powerpoint/2010/main" xmlns="" val="17985340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91</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008969772"/>
              </p:ext>
            </p:extLst>
          </p:nvPr>
        </p:nvGraphicFramePr>
        <p:xfrm>
          <a:off x="1733799" y="1393424"/>
          <a:ext cx="10272153" cy="4603615"/>
        </p:xfrm>
        <a:graphic>
          <a:graphicData uri="http://schemas.openxmlformats.org/drawingml/2006/table">
            <a:tbl>
              <a:tblPr>
                <a:tableStyleId>{5C22544A-7EE6-4342-B048-85BDC9FD1C3A}</a:tableStyleId>
              </a:tblPr>
              <a:tblGrid>
                <a:gridCol w="843146"/>
                <a:gridCol w="4403293"/>
                <a:gridCol w="5025714"/>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73</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Les </a:t>
                      </a:r>
                      <a:r>
                        <a:rPr lang="fr-FR" sz="1600" b="0" i="0" u="none" strike="noStrike" kern="1200" baseline="0" dirty="0" smtClean="0">
                          <a:solidFill>
                            <a:srgbClr val="C00000"/>
                          </a:solidFill>
                          <a:latin typeface="+mn-lt"/>
                          <a:ea typeface="+mn-ea"/>
                          <a:cs typeface="+mn-cs"/>
                        </a:rPr>
                        <a:t>entités</a:t>
                      </a:r>
                      <a:r>
                        <a:rPr lang="fr-FR" sz="1600" b="0" i="0" u="none" strike="noStrike" kern="1200" baseline="0" dirty="0" smtClean="0">
                          <a:solidFill>
                            <a:schemeClr val="dk1"/>
                          </a:solidFill>
                          <a:latin typeface="+mn-lt"/>
                          <a:ea typeface="+mn-ea"/>
                          <a:cs typeface="+mn-cs"/>
                        </a:rPr>
                        <a:t>  se conforment </a:t>
                      </a: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aux mesures communes de communication des informations aux actionnaires, aux associés ou aux membres et de publicité des états financiers annuels</a:t>
                      </a: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 ainsi qu’à celles prévues, pour les </a:t>
                      </a:r>
                      <a:r>
                        <a:rPr lang="fr-FR" sz="1600" b="0" i="0" u="none" strike="noStrike" kern="1200" baseline="0" dirty="0" smtClean="0">
                          <a:solidFill>
                            <a:srgbClr val="C00000"/>
                          </a:solidFill>
                          <a:latin typeface="+mn-lt"/>
                          <a:ea typeface="+mn-ea"/>
                          <a:cs typeface="+mn-cs"/>
                        </a:rPr>
                        <a:t>entités faisant appel public à l’épargne</a:t>
                      </a:r>
                      <a:r>
                        <a:rPr lang="fr-FR" sz="1600" b="0" i="0" u="none" strike="noStrike" kern="1200" baseline="0" dirty="0" smtClean="0">
                          <a:solidFill>
                            <a:schemeClr val="dk1"/>
                          </a:solidFill>
                          <a:latin typeface="+mn-lt"/>
                          <a:ea typeface="+mn-ea"/>
                          <a:cs typeface="+mn-cs"/>
                        </a:rPr>
                        <a:t>, </a:t>
                      </a:r>
                    </a:p>
                    <a:p>
                      <a:pPr marL="0" indent="0">
                        <a:buFont typeface="Arial" panose="020B0604020202020204" pitchFamily="34" charset="0"/>
                        <a:buNone/>
                      </a:pPr>
                      <a:r>
                        <a:rPr lang="fr-FR" sz="1600" b="0" i="0" u="none" strike="noStrike" kern="1200" baseline="0" dirty="0" smtClean="0">
                          <a:solidFill>
                            <a:schemeClr val="dk1"/>
                          </a:solidFill>
                          <a:latin typeface="+mn-lt"/>
                          <a:ea typeface="+mn-ea"/>
                          <a:cs typeface="+mn-cs"/>
                        </a:rPr>
                        <a:t>à la fin du premier semestre, conformément aux dispositions spécifiques aux sociétés anonymes faisant appel public à l’épargne </a:t>
                      </a:r>
                      <a:r>
                        <a:rPr lang="fr-FR" sz="1600" b="0" i="0" u="none" strike="noStrike" kern="1200" baseline="0" dirty="0" smtClean="0">
                          <a:solidFill>
                            <a:srgbClr val="C00000"/>
                          </a:solidFill>
                          <a:latin typeface="+mn-lt"/>
                          <a:ea typeface="+mn-ea"/>
                          <a:cs typeface="+mn-cs"/>
                        </a:rPr>
                        <a:t>prévues</a:t>
                      </a:r>
                      <a:r>
                        <a:rPr lang="fr-FR" sz="1600" b="0" i="0" u="none" strike="noStrike" kern="1200" baseline="0" dirty="0" smtClean="0">
                          <a:solidFill>
                            <a:schemeClr val="dk1"/>
                          </a:solidFill>
                          <a:latin typeface="+mn-lt"/>
                          <a:ea typeface="+mn-ea"/>
                          <a:cs typeface="+mn-cs"/>
                        </a:rPr>
                        <a:t> dans l’Acte Uniforme relatif au droit des sociétés commerciales et du groupement d’intérêt économique.</a:t>
                      </a:r>
                      <a:endParaRPr lang="fr-FR" sz="1600" dirty="0" smtClean="0"/>
                    </a:p>
                    <a:p>
                      <a:endParaRPr lang="fr-FR" sz="1600" b="0" i="0" u="none" strike="noStrike" dirty="0" smtClean="0">
                        <a:solidFill>
                          <a:srgbClr val="000000"/>
                        </a:solidFill>
                        <a:effectLst/>
                        <a:latin typeface="+mn-lt"/>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Les </a:t>
                      </a:r>
                      <a:r>
                        <a:rPr lang="fr-FR" sz="1600" b="1" i="0" u="none" strike="noStrike" kern="1200" baseline="0" dirty="0" smtClean="0">
                          <a:solidFill>
                            <a:schemeClr val="dk1"/>
                          </a:solidFill>
                          <a:latin typeface="+mn-lt"/>
                          <a:ea typeface="+mn-ea"/>
                          <a:cs typeface="+mn-cs"/>
                        </a:rPr>
                        <a:t>entreprises</a:t>
                      </a:r>
                      <a:r>
                        <a:rPr lang="fr-FR" sz="1600" b="0" i="0" u="none" strike="noStrike" kern="1200" baseline="0" dirty="0" smtClean="0">
                          <a:solidFill>
                            <a:schemeClr val="dk1"/>
                          </a:solidFill>
                          <a:latin typeface="+mn-lt"/>
                          <a:ea typeface="+mn-ea"/>
                          <a:cs typeface="+mn-cs"/>
                        </a:rPr>
                        <a:t> se conforment</a:t>
                      </a: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 aux mesures communes de communication des informations aux actionnaires ou aux associés et de publicité des états financiers annuels </a:t>
                      </a:r>
                    </a:p>
                    <a:p>
                      <a:pPr marL="285750" indent="-285750">
                        <a:buFont typeface="Arial" panose="020B0604020202020204" pitchFamily="34" charset="0"/>
                        <a:buChar char="•"/>
                      </a:pPr>
                      <a:r>
                        <a:rPr lang="fr-FR" sz="1600" b="0" i="0" u="none" strike="noStrike" kern="1200" baseline="0" dirty="0" smtClean="0">
                          <a:solidFill>
                            <a:schemeClr val="dk1"/>
                          </a:solidFill>
                          <a:latin typeface="+mn-lt"/>
                          <a:ea typeface="+mn-ea"/>
                          <a:cs typeface="+mn-cs"/>
                        </a:rPr>
                        <a:t>ainsi qu’à celles prévues, pour les </a:t>
                      </a:r>
                      <a:r>
                        <a:rPr lang="fr-FR" sz="1600" b="1" i="0" u="none" strike="noStrike" kern="1200" baseline="0" dirty="0" smtClean="0">
                          <a:solidFill>
                            <a:schemeClr val="dk1"/>
                          </a:solidFill>
                          <a:latin typeface="+mn-lt"/>
                          <a:ea typeface="+mn-ea"/>
                          <a:cs typeface="+mn-cs"/>
                        </a:rPr>
                        <a:t>sociétés cotées</a:t>
                      </a:r>
                      <a:r>
                        <a:rPr lang="fr-FR" sz="1600" b="0" i="0" u="none" strike="noStrike" kern="1200" baseline="0" dirty="0" smtClean="0">
                          <a:solidFill>
                            <a:schemeClr val="dk1"/>
                          </a:solidFill>
                          <a:latin typeface="+mn-lt"/>
                          <a:ea typeface="+mn-ea"/>
                          <a:cs typeface="+mn-cs"/>
                        </a:rPr>
                        <a:t>, </a:t>
                      </a:r>
                    </a:p>
                    <a:p>
                      <a:pPr marL="285750" indent="-285750">
                        <a:buFont typeface="Arial" panose="020B0604020202020204" pitchFamily="34" charset="0"/>
                        <a:buChar char="•"/>
                      </a:pPr>
                      <a:endParaRPr lang="fr-FR" sz="1600" b="0" i="0" u="none" strike="noStrike" kern="1200" baseline="0" dirty="0" smtClean="0">
                        <a:solidFill>
                          <a:schemeClr val="dk1"/>
                        </a:solidFill>
                        <a:latin typeface="+mn-lt"/>
                        <a:ea typeface="+mn-ea"/>
                        <a:cs typeface="+mn-cs"/>
                      </a:endParaRPr>
                    </a:p>
                    <a:p>
                      <a:pPr marL="0" indent="0">
                        <a:buFont typeface="Arial" panose="020B0604020202020204" pitchFamily="34" charset="0"/>
                        <a:buNone/>
                      </a:pPr>
                      <a:endParaRPr lang="fr-FR" sz="1600" b="0" i="0" u="none" strike="noStrike" kern="1200" baseline="0" dirty="0" smtClean="0">
                        <a:solidFill>
                          <a:schemeClr val="dk1"/>
                        </a:solidFill>
                        <a:latin typeface="+mn-lt"/>
                        <a:ea typeface="+mn-ea"/>
                        <a:cs typeface="+mn-cs"/>
                      </a:endParaRPr>
                    </a:p>
                    <a:p>
                      <a:pPr marL="0" indent="0">
                        <a:buFont typeface="Arial" panose="020B0604020202020204" pitchFamily="34" charset="0"/>
                        <a:buNone/>
                      </a:pPr>
                      <a:r>
                        <a:rPr lang="fr-FR" sz="1600" b="0" i="0" u="none" strike="noStrike" kern="1200" baseline="0" dirty="0" smtClean="0">
                          <a:solidFill>
                            <a:schemeClr val="dk1"/>
                          </a:solidFill>
                          <a:latin typeface="+mn-lt"/>
                          <a:ea typeface="+mn-ea"/>
                          <a:cs typeface="+mn-cs"/>
                        </a:rPr>
                        <a:t>à la fin du premier semestre, conformément aux dispositions spécifiques aux sociétés anonymes faisant appel public à l’épargne </a:t>
                      </a:r>
                      <a:r>
                        <a:rPr lang="fr-FR" sz="1600" b="1" i="0" u="none" strike="noStrike" kern="1200" baseline="0" dirty="0" smtClean="0">
                          <a:solidFill>
                            <a:schemeClr val="dk1"/>
                          </a:solidFill>
                          <a:latin typeface="+mn-lt"/>
                          <a:ea typeface="+mn-ea"/>
                          <a:cs typeface="+mn-cs"/>
                        </a:rPr>
                        <a:t>exposées</a:t>
                      </a:r>
                      <a:r>
                        <a:rPr lang="fr-FR" sz="1600" b="0" i="0" u="none" strike="noStrike" kern="1200" baseline="0" dirty="0" smtClean="0">
                          <a:solidFill>
                            <a:schemeClr val="dk1"/>
                          </a:solidFill>
                          <a:latin typeface="+mn-lt"/>
                          <a:ea typeface="+mn-ea"/>
                          <a:cs typeface="+mn-cs"/>
                        </a:rPr>
                        <a:t> dans l’Acte Uniforme relatif au droit des sociétés commerciales et du groupement d’intérêt économique.</a:t>
                      </a:r>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8602420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92</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3663517774"/>
              </p:ext>
            </p:extLst>
          </p:nvPr>
        </p:nvGraphicFramePr>
        <p:xfrm>
          <a:off x="1771899" y="466324"/>
          <a:ext cx="9322128" cy="4603615"/>
        </p:xfrm>
        <a:graphic>
          <a:graphicData uri="http://schemas.openxmlformats.org/drawingml/2006/table">
            <a:tbl>
              <a:tblPr>
                <a:tableStyleId>{5C22544A-7EE6-4342-B048-85BDC9FD1C3A}</a:tableStyleId>
              </a:tblPr>
              <a:tblGrid>
                <a:gridCol w="1498143"/>
                <a:gridCol w="7823985"/>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73-1 nouveau</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baseline="0" dirty="0" smtClean="0">
                          <a:solidFill>
                            <a:srgbClr val="000000"/>
                          </a:solidFill>
                          <a:effectLst/>
                          <a:latin typeface="+mn-lt"/>
                        </a:rPr>
                        <a:t>Les entités dont les titres sont inscrits à une bourse de valeurs et celles qui sollicitent un financement dans le cadre d’un appel public à l’épargne, doivent déposer en sus des états financiers de synthèse SYSCOHADA,  leurs états financiers établis selon les normes IFRS et approuvés par l’assemblée générale ordinaire, au registre de commerce et du crédit mobilier et auprès des organes habilités des marchés financiers de leur région ou de l’Etat partie. </a:t>
                      </a:r>
                    </a:p>
                    <a:p>
                      <a:endParaRPr lang="fr-FR" sz="1600" b="0" i="0" u="none" strike="noStrike" baseline="0" dirty="0" smtClean="0">
                        <a:solidFill>
                          <a:srgbClr val="000000"/>
                        </a:solidFill>
                        <a:effectLst/>
                        <a:latin typeface="+mn-lt"/>
                      </a:endParaRPr>
                    </a:p>
                    <a:p>
                      <a:r>
                        <a:rPr lang="fr-FR" sz="1600" b="0" i="0" u="none" strike="noStrike" dirty="0" smtClean="0">
                          <a:solidFill>
                            <a:srgbClr val="000000"/>
                          </a:solidFill>
                          <a:effectLst/>
                          <a:latin typeface="+mn-lt"/>
                        </a:rPr>
                        <a:t>Les commissaires aux comptes:</a:t>
                      </a:r>
                    </a:p>
                    <a:p>
                      <a:endParaRPr lang="fr-FR" sz="1600" b="0" i="0" u="none" strike="noStrike" dirty="0" smtClean="0">
                        <a:solidFill>
                          <a:srgbClr val="000000"/>
                        </a:solidFill>
                        <a:effectLst/>
                        <a:latin typeface="+mn-lt"/>
                      </a:endParaRPr>
                    </a:p>
                    <a:p>
                      <a:pPr marL="285750" indent="-285750">
                        <a:buFont typeface="Arial" panose="020B0604020202020204" pitchFamily="34" charset="0"/>
                        <a:buChar char="•"/>
                      </a:pPr>
                      <a:r>
                        <a:rPr lang="fr-FR" sz="1600" b="0" i="0" u="none" strike="noStrike" dirty="0" smtClean="0">
                          <a:solidFill>
                            <a:srgbClr val="000000"/>
                          </a:solidFill>
                          <a:effectLst/>
                          <a:latin typeface="+mn-lt"/>
                        </a:rPr>
                        <a:t>soit  émettent une</a:t>
                      </a:r>
                      <a:r>
                        <a:rPr lang="fr-FR" sz="1600" b="0" i="0" u="none" strike="noStrike" baseline="0" dirty="0" smtClean="0">
                          <a:solidFill>
                            <a:srgbClr val="000000"/>
                          </a:solidFill>
                          <a:effectLst/>
                          <a:latin typeface="+mn-lt"/>
                        </a:rPr>
                        <a:t> opinion indiquant que les états IFRS sont réguliers et sincères et donnent une image fidèle du résultat des opérations de l’exercice écoulé ainsi que de la situation financière et des flux de trésorerie à la fin de cet exercice;</a:t>
                      </a:r>
                    </a:p>
                    <a:p>
                      <a:pPr marL="285750" indent="-285750">
                        <a:buFont typeface="Arial" panose="020B0604020202020204" pitchFamily="34" charset="0"/>
                        <a:buChar char="•"/>
                      </a:pPr>
                      <a:r>
                        <a:rPr lang="fr-FR" sz="1600" b="0" i="0" u="none" strike="noStrike" baseline="0" dirty="0" smtClean="0">
                          <a:solidFill>
                            <a:srgbClr val="000000"/>
                          </a:solidFill>
                          <a:effectLst/>
                          <a:latin typeface="+mn-lt"/>
                        </a:rPr>
                        <a:t>soit expriment en la motivant, une opinion avec réserve ou défavorable;</a:t>
                      </a:r>
                    </a:p>
                    <a:p>
                      <a:pPr marL="285750" indent="-285750">
                        <a:buFont typeface="Arial" panose="020B0604020202020204" pitchFamily="34" charset="0"/>
                        <a:buChar char="•"/>
                      </a:pPr>
                      <a:r>
                        <a:rPr lang="fr-FR" sz="1600" b="0" i="0" u="none" strike="noStrike" baseline="0" dirty="0" smtClean="0">
                          <a:solidFill>
                            <a:srgbClr val="000000"/>
                          </a:solidFill>
                          <a:effectLst/>
                          <a:latin typeface="+mn-lt"/>
                        </a:rPr>
                        <a:t>soit indiquent qu’ils sont dans l’impossibilité d’exprimer une opinion.</a:t>
                      </a:r>
                    </a:p>
                    <a:p>
                      <a:endParaRPr lang="fr-FR" sz="1600" b="0" i="0" u="none" strike="noStrike" baseline="0" dirty="0" smtClean="0">
                        <a:solidFill>
                          <a:srgbClr val="000000"/>
                        </a:solidFill>
                        <a:effectLst/>
                        <a:latin typeface="+mn-lt"/>
                      </a:endParaRPr>
                    </a:p>
                  </a:txBody>
                  <a:tcPr marL="7590" marR="7590" marT="7590" marB="0" anchor="ctr"/>
                </a:tc>
              </a:tr>
            </a:tbl>
          </a:graphicData>
        </a:graphic>
      </p:graphicFrame>
    </p:spTree>
    <p:extLst>
      <p:ext uri="{BB962C8B-B14F-4D97-AF65-F5344CB8AC3E}">
        <p14:creationId xmlns:p14="http://schemas.microsoft.com/office/powerpoint/2010/main" xmlns="" val="9629915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93</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471920059"/>
              </p:ext>
            </p:extLst>
          </p:nvPr>
        </p:nvGraphicFramePr>
        <p:xfrm>
          <a:off x="1638300" y="135160"/>
          <a:ext cx="10304152" cy="6365673"/>
        </p:xfrm>
        <a:graphic>
          <a:graphicData uri="http://schemas.openxmlformats.org/drawingml/2006/table">
            <a:tbl>
              <a:tblPr>
                <a:tableStyleId>{5C22544A-7EE6-4342-B048-85BDC9FD1C3A}</a:tableStyleId>
              </a:tblPr>
              <a:tblGrid>
                <a:gridCol w="875145"/>
                <a:gridCol w="4403293"/>
                <a:gridCol w="5025714"/>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74</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Toute </a:t>
                      </a:r>
                      <a:r>
                        <a:rPr lang="fr-FR" sz="1800" kern="1200" dirty="0" smtClean="0">
                          <a:solidFill>
                            <a:srgbClr val="C00000"/>
                          </a:solidFill>
                          <a:effectLst/>
                          <a:latin typeface="+mn-lt"/>
                          <a:ea typeface="+mn-ea"/>
                          <a:cs typeface="+mn-cs"/>
                        </a:rPr>
                        <a:t>entité</a:t>
                      </a:r>
                      <a:r>
                        <a:rPr lang="fr-FR" sz="1800" kern="1200" dirty="0" smtClean="0">
                          <a:solidFill>
                            <a:schemeClr val="dk1"/>
                          </a:solidFill>
                          <a:effectLst/>
                          <a:latin typeface="+mn-lt"/>
                          <a:ea typeface="+mn-ea"/>
                          <a:cs typeface="+mn-cs"/>
                        </a:rPr>
                        <a:t>, qui a son siège social ou son activité principale dans l’un des Etats parties et qui contrôle de manière exclusive ou conjointe une ou plusieurs autres </a:t>
                      </a:r>
                      <a:r>
                        <a:rPr lang="fr-FR" sz="1800" kern="1200" dirty="0" smtClean="0">
                          <a:solidFill>
                            <a:srgbClr val="C00000"/>
                          </a:solidFill>
                          <a:effectLst/>
                          <a:latin typeface="+mn-lt"/>
                          <a:ea typeface="+mn-ea"/>
                          <a:cs typeface="+mn-cs"/>
                        </a:rPr>
                        <a:t>entités</a:t>
                      </a:r>
                      <a:r>
                        <a:rPr lang="fr-FR" sz="1800" kern="1200" dirty="0" smtClean="0">
                          <a:solidFill>
                            <a:schemeClr val="dk1"/>
                          </a:solidFill>
                          <a:effectLst/>
                          <a:latin typeface="+mn-lt"/>
                          <a:ea typeface="+mn-ea"/>
                          <a:cs typeface="+mn-cs"/>
                        </a:rPr>
                        <a:t>, </a:t>
                      </a:r>
                      <a:r>
                        <a:rPr lang="fr-FR" sz="1800" kern="1200" dirty="0" smtClean="0">
                          <a:solidFill>
                            <a:srgbClr val="C00000"/>
                          </a:solidFill>
                          <a:effectLst/>
                          <a:latin typeface="+mn-lt"/>
                          <a:ea typeface="+mn-ea"/>
                          <a:cs typeface="+mn-cs"/>
                        </a:rPr>
                        <a:t>doit</a:t>
                      </a:r>
                      <a:r>
                        <a:rPr lang="fr-FR" sz="1800" kern="1200" dirty="0" smtClean="0">
                          <a:solidFill>
                            <a:schemeClr val="dk1"/>
                          </a:solidFill>
                          <a:effectLst/>
                          <a:latin typeface="+mn-lt"/>
                          <a:ea typeface="+mn-ea"/>
                          <a:cs typeface="+mn-cs"/>
                        </a:rPr>
                        <a:t> </a:t>
                      </a:r>
                      <a:r>
                        <a:rPr lang="fr-FR" sz="1800" kern="1200" dirty="0" smtClean="0">
                          <a:solidFill>
                            <a:srgbClr val="C00000"/>
                          </a:solidFill>
                          <a:effectLst/>
                          <a:latin typeface="+mn-lt"/>
                          <a:ea typeface="+mn-ea"/>
                          <a:cs typeface="+mn-cs"/>
                        </a:rPr>
                        <a:t>établir et publier</a:t>
                      </a:r>
                      <a:r>
                        <a:rPr lang="fr-FR" sz="1800" kern="1200" dirty="0" smtClean="0">
                          <a:solidFill>
                            <a:schemeClr val="dk1"/>
                          </a:solidFill>
                          <a:effectLst/>
                          <a:latin typeface="+mn-lt"/>
                          <a:ea typeface="+mn-ea"/>
                          <a:cs typeface="+mn-cs"/>
                        </a:rPr>
                        <a:t> chaque année les états financiers consolidés de l’ensemble constitué par toutes ces </a:t>
                      </a:r>
                      <a:r>
                        <a:rPr lang="fr-FR" sz="1800" kern="1200" dirty="0" smtClean="0">
                          <a:solidFill>
                            <a:srgbClr val="C00000"/>
                          </a:solidFill>
                          <a:effectLst/>
                          <a:latin typeface="+mn-lt"/>
                          <a:ea typeface="+mn-ea"/>
                          <a:cs typeface="+mn-cs"/>
                        </a:rPr>
                        <a:t>entités</a:t>
                      </a:r>
                      <a:r>
                        <a:rPr lang="fr-FR" sz="1800" kern="1200" dirty="0" smtClean="0">
                          <a:solidFill>
                            <a:schemeClr val="dk1"/>
                          </a:solidFill>
                          <a:effectLst/>
                          <a:latin typeface="+mn-lt"/>
                          <a:ea typeface="+mn-ea"/>
                          <a:cs typeface="+mn-cs"/>
                        </a:rPr>
                        <a:t> ainsi qu’un rapport sur la gestion de cet ensemble.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800" kern="1200" dirty="0" smtClean="0">
                          <a:solidFill>
                            <a:srgbClr val="C00000"/>
                          </a:solidFill>
                          <a:effectLst/>
                          <a:latin typeface="+mn-lt"/>
                          <a:ea typeface="+mn-ea"/>
                          <a:cs typeface="+mn-cs"/>
                        </a:rPr>
                        <a:t>Les entités qui</a:t>
                      </a:r>
                      <a:r>
                        <a:rPr lang="fr-FR" sz="1800" kern="1200" baseline="0" dirty="0" smtClean="0">
                          <a:solidFill>
                            <a:srgbClr val="C00000"/>
                          </a:solidFill>
                          <a:effectLst/>
                          <a:latin typeface="+mn-lt"/>
                          <a:ea typeface="+mn-ea"/>
                          <a:cs typeface="+mn-cs"/>
                        </a:rPr>
                        <a:t> n’</a:t>
                      </a:r>
                      <a:r>
                        <a:rPr lang="fr-FR" sz="1800" b="1" kern="1200" dirty="0" smtClean="0">
                          <a:solidFill>
                            <a:srgbClr val="00B0F0"/>
                          </a:solidFill>
                          <a:effectLst/>
                          <a:latin typeface="+mn-lt"/>
                          <a:ea typeface="+mn-ea"/>
                          <a:cs typeface="+mn-cs"/>
                        </a:rPr>
                        <a:t>exercent qu’une influence notable </a:t>
                      </a:r>
                      <a:r>
                        <a:rPr lang="fr-FR" sz="1800" b="0" kern="1200" dirty="0" smtClean="0">
                          <a:solidFill>
                            <a:srgbClr val="C00000"/>
                          </a:solidFill>
                          <a:effectLst/>
                          <a:latin typeface="+mn-lt"/>
                          <a:ea typeface="+mn-ea"/>
                          <a:cs typeface="+mn-cs"/>
                        </a:rPr>
                        <a:t>sur une ou</a:t>
                      </a:r>
                      <a:r>
                        <a:rPr lang="fr-FR" sz="1800" b="0" kern="1200" baseline="0" dirty="0" smtClean="0">
                          <a:solidFill>
                            <a:srgbClr val="C00000"/>
                          </a:solidFill>
                          <a:effectLst/>
                          <a:latin typeface="+mn-lt"/>
                          <a:ea typeface="+mn-ea"/>
                          <a:cs typeface="+mn-cs"/>
                        </a:rPr>
                        <a:t> plusieurs entités n’ont pas l’obligation d’établir et de publier des comptes consolidés.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800" b="0" kern="1200" baseline="0" dirty="0" smtClean="0">
                        <a:solidFill>
                          <a:srgbClr val="C0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800" b="0" kern="1200" baseline="0" dirty="0" smtClean="0">
                          <a:solidFill>
                            <a:srgbClr val="C00000"/>
                          </a:solidFill>
                          <a:effectLst/>
                          <a:latin typeface="+mn-lt"/>
                          <a:ea typeface="+mn-ea"/>
                          <a:cs typeface="+mn-cs"/>
                        </a:rPr>
                        <a:t>En revanche, dès lors qu’il y a obligation d’établir des comptes consolidés, les entités sous influence notable sont incluses dans le périmètre de consolidation. </a:t>
                      </a:r>
                      <a:endParaRPr lang="fr-FR" sz="1800" b="0" kern="1200" dirty="0" smtClean="0">
                        <a:solidFill>
                          <a:srgbClr val="C00000"/>
                        </a:solidFill>
                        <a:effectLst/>
                        <a:latin typeface="+mn-lt"/>
                        <a:ea typeface="+mn-ea"/>
                        <a:cs typeface="+mn-cs"/>
                      </a:endParaRPr>
                    </a:p>
                    <a:p>
                      <a:endParaRPr lang="fr-FR" sz="1600" b="0" i="0" u="none" strike="noStrike" dirty="0" smtClean="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Toute </a:t>
                      </a:r>
                      <a:r>
                        <a:rPr lang="fr-FR" sz="1800" b="1" kern="1200" dirty="0" smtClean="0">
                          <a:solidFill>
                            <a:schemeClr val="dk1"/>
                          </a:solidFill>
                          <a:effectLst/>
                          <a:latin typeface="+mn-lt"/>
                          <a:ea typeface="+mn-ea"/>
                          <a:cs typeface="+mn-cs"/>
                        </a:rPr>
                        <a:t>entreprise</a:t>
                      </a:r>
                      <a:r>
                        <a:rPr lang="fr-FR" sz="1800" kern="1200" dirty="0" smtClean="0">
                          <a:solidFill>
                            <a:schemeClr val="dk1"/>
                          </a:solidFill>
                          <a:effectLst/>
                          <a:latin typeface="+mn-lt"/>
                          <a:ea typeface="+mn-ea"/>
                          <a:cs typeface="+mn-cs"/>
                        </a:rPr>
                        <a:t>, qui a son siège social ou son activité principale dans l’un des Etats parties et qui contrôle de manière exclusive ou conjointe une ou plusieurs autres </a:t>
                      </a:r>
                      <a:r>
                        <a:rPr lang="fr-FR" sz="1800" b="1" kern="1200" dirty="0" smtClean="0">
                          <a:solidFill>
                            <a:schemeClr val="dk1"/>
                          </a:solidFill>
                          <a:effectLst/>
                          <a:latin typeface="+mn-lt"/>
                          <a:ea typeface="+mn-ea"/>
                          <a:cs typeface="+mn-cs"/>
                        </a:rPr>
                        <a:t>entreprises</a:t>
                      </a:r>
                      <a:r>
                        <a:rPr lang="fr-FR" sz="1800" kern="1200" dirty="0" smtClean="0">
                          <a:solidFill>
                            <a:schemeClr val="dk1"/>
                          </a:solidFill>
                          <a:effectLst/>
                          <a:latin typeface="+mn-lt"/>
                          <a:ea typeface="+mn-ea"/>
                          <a:cs typeface="+mn-cs"/>
                        </a:rPr>
                        <a:t>, </a:t>
                      </a:r>
                      <a:r>
                        <a:rPr lang="fr-FR" sz="1800" b="1" kern="1200" dirty="0" smtClean="0">
                          <a:solidFill>
                            <a:srgbClr val="00B0F0"/>
                          </a:solidFill>
                          <a:effectLst/>
                          <a:latin typeface="+mn-lt"/>
                          <a:ea typeface="+mn-ea"/>
                          <a:cs typeface="+mn-cs"/>
                        </a:rPr>
                        <a:t>ou qui exerce sur elles une influence notable</a:t>
                      </a:r>
                      <a:r>
                        <a:rPr lang="fr-FR" sz="1800" kern="1200" dirty="0" smtClean="0">
                          <a:solidFill>
                            <a:schemeClr val="dk1"/>
                          </a:solidFill>
                          <a:effectLst/>
                          <a:latin typeface="+mn-lt"/>
                          <a:ea typeface="+mn-ea"/>
                          <a:cs typeface="+mn-cs"/>
                        </a:rPr>
                        <a:t>, </a:t>
                      </a:r>
                      <a:r>
                        <a:rPr lang="fr-FR" sz="1800" b="1" kern="1200" dirty="0" smtClean="0">
                          <a:solidFill>
                            <a:schemeClr val="dk1"/>
                          </a:solidFill>
                          <a:effectLst/>
                          <a:latin typeface="+mn-lt"/>
                          <a:ea typeface="+mn-ea"/>
                          <a:cs typeface="+mn-cs"/>
                        </a:rPr>
                        <a:t>établit et publie </a:t>
                      </a:r>
                      <a:r>
                        <a:rPr lang="fr-FR" sz="1800" kern="1200" dirty="0" smtClean="0">
                          <a:solidFill>
                            <a:schemeClr val="dk1"/>
                          </a:solidFill>
                          <a:effectLst/>
                          <a:latin typeface="+mn-lt"/>
                          <a:ea typeface="+mn-ea"/>
                          <a:cs typeface="+mn-cs"/>
                        </a:rPr>
                        <a:t>chaque année les états financiers consolidés de l’ensemble constitué par toutes ces </a:t>
                      </a:r>
                      <a:r>
                        <a:rPr lang="fr-FR" sz="1800" b="1" kern="1200" dirty="0" smtClean="0">
                          <a:solidFill>
                            <a:schemeClr val="dk1"/>
                          </a:solidFill>
                          <a:effectLst/>
                          <a:latin typeface="+mn-lt"/>
                          <a:ea typeface="+mn-ea"/>
                          <a:cs typeface="+mn-cs"/>
                        </a:rPr>
                        <a:t>entreprises </a:t>
                      </a:r>
                      <a:r>
                        <a:rPr lang="fr-FR" sz="1800" kern="1200" dirty="0" smtClean="0">
                          <a:solidFill>
                            <a:schemeClr val="dk1"/>
                          </a:solidFill>
                          <a:effectLst/>
                          <a:latin typeface="+mn-lt"/>
                          <a:ea typeface="+mn-ea"/>
                          <a:cs typeface="+mn-cs"/>
                        </a:rPr>
                        <a:t>ainsi qu’un rapport sur la gestion de cet ensemble.</a:t>
                      </a:r>
                    </a:p>
                    <a:p>
                      <a:endParaRPr lang="fr-FR" sz="1600" dirty="0" smtClean="0"/>
                    </a:p>
                  </a:txBody>
                  <a:tcPr marL="7590" marR="7590" marT="7590" marB="0" anchor="ctr"/>
                </a:tc>
              </a:tr>
            </a:tbl>
          </a:graphicData>
        </a:graphic>
      </p:graphicFrame>
    </p:spTree>
    <p:extLst>
      <p:ext uri="{BB962C8B-B14F-4D97-AF65-F5344CB8AC3E}">
        <p14:creationId xmlns:p14="http://schemas.microsoft.com/office/powerpoint/2010/main" xmlns="" val="28239165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94</a:t>
            </a:fld>
            <a:endParaRPr lang="en-US" dirty="0"/>
          </a:p>
        </p:txBody>
      </p:sp>
      <p:graphicFrame>
        <p:nvGraphicFramePr>
          <p:cNvPr id="4" name="Tableau 3"/>
          <p:cNvGraphicFramePr>
            <a:graphicFrameLocks noGrp="1"/>
          </p:cNvGraphicFramePr>
          <p:nvPr>
            <p:extLst/>
          </p:nvPr>
        </p:nvGraphicFramePr>
        <p:xfrm>
          <a:off x="1733799" y="1393424"/>
          <a:ext cx="10272153" cy="4603615"/>
        </p:xfrm>
        <a:graphic>
          <a:graphicData uri="http://schemas.openxmlformats.org/drawingml/2006/table">
            <a:tbl>
              <a:tblPr>
                <a:tableStyleId>{5C22544A-7EE6-4342-B048-85BDC9FD1C3A}</a:tableStyleId>
              </a:tblPr>
              <a:tblGrid>
                <a:gridCol w="985650"/>
                <a:gridCol w="3681351"/>
                <a:gridCol w="5605152"/>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74</a:t>
                      </a:r>
                    </a:p>
                    <a:p>
                      <a:pPr algn="ctr" fontAlgn="ctr"/>
                      <a:r>
                        <a:rPr lang="fr-FR" sz="1600" b="0" i="0" u="none" strike="noStrike" dirty="0" smtClean="0">
                          <a:solidFill>
                            <a:srgbClr val="000000"/>
                          </a:solidFill>
                          <a:effectLst/>
                          <a:latin typeface="Calibri" panose="020F0502020204030204" pitchFamily="34" charset="0"/>
                        </a:rPr>
                        <a:t>Suite &amp;</a:t>
                      </a:r>
                      <a:r>
                        <a:rPr lang="fr-FR" sz="1600" b="0" i="0" u="none" strike="noStrike" baseline="0" dirty="0" smtClean="0">
                          <a:solidFill>
                            <a:srgbClr val="000000"/>
                          </a:solidFill>
                          <a:effectLst/>
                          <a:latin typeface="Calibri" panose="020F0502020204030204" pitchFamily="34" charset="0"/>
                        </a:rPr>
                        <a:t> fin</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800" b="1" i="0" u="none" strike="noStrike" dirty="0" smtClean="0">
                          <a:solidFill>
                            <a:srgbClr val="C00000"/>
                          </a:solidFill>
                          <a:effectLst/>
                          <a:latin typeface="+mn-lt"/>
                        </a:rPr>
                        <a:t>Partie article</a:t>
                      </a:r>
                      <a:r>
                        <a:rPr lang="fr-FR" sz="1800" b="1" i="0" u="none" strike="noStrike" baseline="0" dirty="0" smtClean="0">
                          <a:solidFill>
                            <a:srgbClr val="C00000"/>
                          </a:solidFill>
                          <a:effectLst/>
                          <a:latin typeface="+mn-lt"/>
                        </a:rPr>
                        <a:t> 74 non reconduite avec le commentaire suivant:</a:t>
                      </a:r>
                    </a:p>
                    <a:p>
                      <a:endParaRPr lang="fr-FR" sz="1600" b="0" i="0" u="none" strike="noStrike" baseline="0" dirty="0" smtClean="0">
                        <a:solidFill>
                          <a:srgbClr val="000000"/>
                        </a:solidFill>
                        <a:effectLst/>
                        <a:latin typeface="+mn-lt"/>
                      </a:endParaRPr>
                    </a:p>
                    <a:p>
                      <a:r>
                        <a:rPr lang="fr-FR" sz="1600" b="0" i="0" u="none" strike="noStrike" baseline="0" dirty="0" smtClean="0">
                          <a:solidFill>
                            <a:srgbClr val="000000"/>
                          </a:solidFill>
                          <a:effectLst/>
                          <a:latin typeface="+mn-lt"/>
                        </a:rPr>
                        <a:t>« Il s’agit d’une disposition de l’article 849 de l’AUSCGIE. </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baseline="0" dirty="0" smtClean="0">
                          <a:solidFill>
                            <a:srgbClr val="000000"/>
                          </a:solidFill>
                          <a:effectLst/>
                          <a:latin typeface="+mn-lt"/>
                        </a:rPr>
                        <a:t>Il est préférable de ne pas s’immiscer dans ce domaine pour éviter toute distorsion éventuelle en cas d’évolution des dispositions spécifiques éditées par l’AUSCGIE. » </a:t>
                      </a:r>
                    </a:p>
                    <a:p>
                      <a:r>
                        <a:rPr lang="fr-FR" sz="1600" b="0" i="0" u="none" strike="noStrike" baseline="0" dirty="0" smtClean="0">
                          <a:solidFill>
                            <a:srgbClr val="000000"/>
                          </a:solidFill>
                          <a:effectLst/>
                          <a:latin typeface="+mn-lt"/>
                        </a:rPr>
                        <a:t> </a:t>
                      </a:r>
                      <a:endParaRPr lang="fr-FR" sz="1600" b="0" i="0" u="none" strike="noStrike" dirty="0" smtClean="0">
                        <a:solidFill>
                          <a:srgbClr val="000000"/>
                        </a:solidFill>
                        <a:effectLst/>
                        <a:latin typeface="+mn-lt"/>
                      </a:endParaRPr>
                    </a:p>
                  </a:txBody>
                  <a:tcPr marL="7590" marR="7590" marT="7590" marB="0" anchor="ctr"/>
                </a:tc>
                <a:tc>
                  <a:txBody>
                    <a:bodyPr/>
                    <a:lstStyle/>
                    <a:p>
                      <a:r>
                        <a:rPr lang="fr-FR" sz="1800" strike="sngStrike" kern="1200" baseline="0" dirty="0" smtClean="0">
                          <a:solidFill>
                            <a:schemeClr val="dk1"/>
                          </a:solidFill>
                          <a:effectLst/>
                          <a:latin typeface="+mn-lt"/>
                          <a:ea typeface="+mn-ea"/>
                          <a:cs typeface="+mn-cs"/>
                        </a:rPr>
                        <a:t>S’il s’agit d’une société anonyme faisant appel public à l’épargne, la société dominante est tenue également de publier un tableau d’activité et de résultats ainsi qu’un rapport d’activité pour l’ensemble consolidé dans les quatre mois qui suivent la fin du premier semestre de l’exercice, accompagnés d’un rapport du commissaire aux comptes sur la sincérité des informations données, dans les mêmes conditions que celles prévues pour les comptes personnels des entreprises. Dans ce cas, la  société dominante est dispensée des obligations de même nature relevant de l’application de l’article 73 ci-dessus.</a:t>
                      </a:r>
                      <a:endParaRPr lang="fr-FR" sz="1600" strike="sngStrike" baseline="0" dirty="0" smtClean="0"/>
                    </a:p>
                  </a:txBody>
                  <a:tcPr marL="7590" marR="7590" marT="7590" marB="0" anchor="ctr"/>
                </a:tc>
              </a:tr>
            </a:tbl>
          </a:graphicData>
        </a:graphic>
      </p:graphicFrame>
    </p:spTree>
    <p:extLst>
      <p:ext uri="{BB962C8B-B14F-4D97-AF65-F5344CB8AC3E}">
        <p14:creationId xmlns:p14="http://schemas.microsoft.com/office/powerpoint/2010/main" xmlns="" val="16955745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95</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2599367279"/>
              </p:ext>
            </p:extLst>
          </p:nvPr>
        </p:nvGraphicFramePr>
        <p:xfrm>
          <a:off x="1733799" y="1393424"/>
          <a:ext cx="10272153" cy="4603615"/>
        </p:xfrm>
        <a:graphic>
          <a:graphicData uri="http://schemas.openxmlformats.org/drawingml/2006/table">
            <a:tbl>
              <a:tblPr>
                <a:tableStyleId>{5C22544A-7EE6-4342-B048-85BDC9FD1C3A}</a:tableStyleId>
              </a:tblPr>
              <a:tblGrid>
                <a:gridCol w="843146"/>
                <a:gridCol w="4403293"/>
                <a:gridCol w="5025714"/>
              </a:tblGrid>
              <a:tr h="627843">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3975772">
                <a:tc>
                  <a:txBody>
                    <a:bodyPr/>
                    <a:lstStyle/>
                    <a:p>
                      <a:pPr algn="ctr" fontAlgn="ctr"/>
                      <a:r>
                        <a:rPr lang="fr-FR" sz="1600" b="0" i="0" u="none" strike="noStrike" dirty="0" smtClean="0">
                          <a:solidFill>
                            <a:srgbClr val="000000"/>
                          </a:solidFill>
                          <a:effectLst/>
                          <a:latin typeface="Calibri" panose="020F0502020204030204" pitchFamily="34" charset="0"/>
                        </a:rPr>
                        <a:t>75</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800" kern="1200" dirty="0" smtClean="0">
                          <a:solidFill>
                            <a:schemeClr val="dk1"/>
                          </a:solidFill>
                          <a:effectLst/>
                          <a:latin typeface="+mn-lt"/>
                          <a:ea typeface="+mn-ea"/>
                          <a:cs typeface="+mn-cs"/>
                        </a:rPr>
                        <a:t>L’établissement et la publication des états financiers consolidés sont à la charge des organes d’administration, de direction de </a:t>
                      </a:r>
                      <a:r>
                        <a:rPr lang="fr-FR" sz="1800" kern="1200" dirty="0" smtClean="0">
                          <a:solidFill>
                            <a:srgbClr val="C00000"/>
                          </a:solidFill>
                          <a:effectLst/>
                          <a:latin typeface="+mn-lt"/>
                          <a:ea typeface="+mn-ea"/>
                          <a:cs typeface="+mn-cs"/>
                        </a:rPr>
                        <a:t>l’entité</a:t>
                      </a:r>
                      <a:r>
                        <a:rPr lang="fr-FR" sz="1800" kern="1200" dirty="0" smtClean="0">
                          <a:solidFill>
                            <a:schemeClr val="dk1"/>
                          </a:solidFill>
                          <a:effectLst/>
                          <a:latin typeface="+mn-lt"/>
                          <a:ea typeface="+mn-ea"/>
                          <a:cs typeface="+mn-cs"/>
                        </a:rPr>
                        <a:t> dominante de l’ensemble consolidé, dite </a:t>
                      </a:r>
                      <a:r>
                        <a:rPr lang="fr-FR" sz="1800" kern="1200" dirty="0" smtClean="0">
                          <a:solidFill>
                            <a:srgbClr val="C00000"/>
                          </a:solidFill>
                          <a:effectLst/>
                          <a:latin typeface="+mn-lt"/>
                          <a:ea typeface="+mn-ea"/>
                          <a:cs typeface="+mn-cs"/>
                        </a:rPr>
                        <a:t>entité</a:t>
                      </a:r>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consolidante</a:t>
                      </a:r>
                      <a:r>
                        <a:rPr lang="fr-FR" sz="1800" kern="1200" dirty="0" smtClean="0">
                          <a:solidFill>
                            <a:schemeClr val="dk1"/>
                          </a:solidFill>
                          <a:effectLst/>
                          <a:latin typeface="+mn-lt"/>
                          <a:ea typeface="+mn-ea"/>
                          <a:cs typeface="+mn-cs"/>
                        </a:rPr>
                        <a:t>.</a:t>
                      </a:r>
                    </a:p>
                    <a:p>
                      <a:endParaRPr lang="fr-FR" sz="1800" b="0" i="0" u="none" strike="noStrike" kern="1200" dirty="0" smtClean="0">
                        <a:solidFill>
                          <a:schemeClr val="dk1"/>
                        </a:solidFill>
                        <a:effectLst/>
                        <a:latin typeface="+mn-lt"/>
                        <a:ea typeface="+mn-ea"/>
                        <a:cs typeface="+mn-cs"/>
                      </a:endParaRPr>
                    </a:p>
                    <a:p>
                      <a:r>
                        <a:rPr lang="fr-FR" sz="1800" b="0" i="0" u="none" strike="noStrike" kern="1200" dirty="0" smtClean="0">
                          <a:solidFill>
                            <a:srgbClr val="C00000"/>
                          </a:solidFill>
                          <a:effectLst/>
                          <a:latin typeface="+mn-lt"/>
                          <a:ea typeface="+mn-ea"/>
                          <a:cs typeface="+mn-cs"/>
                        </a:rPr>
                        <a:t>Les états financiers consolidés des entités dont les titres sont inscrits</a:t>
                      </a:r>
                      <a:r>
                        <a:rPr lang="fr-FR" sz="1800" b="0" i="0" u="none" strike="noStrike" kern="1200" baseline="0" dirty="0" smtClean="0">
                          <a:solidFill>
                            <a:srgbClr val="C00000"/>
                          </a:solidFill>
                          <a:effectLst/>
                          <a:latin typeface="+mn-lt"/>
                          <a:ea typeface="+mn-ea"/>
                          <a:cs typeface="+mn-cs"/>
                        </a:rPr>
                        <a:t> à une bourse des valeurs et celles qui sollicitent un financement dans le cadre d’un appel public à l’épargne, doivent être établis et présentés selon les normes IFRS. </a:t>
                      </a:r>
                      <a:endParaRPr lang="fr-FR" sz="1600" b="0" i="0" u="none" strike="noStrike" dirty="0" smtClean="0">
                        <a:solidFill>
                          <a:srgbClr val="C00000"/>
                        </a:solidFill>
                        <a:effectLst/>
                        <a:latin typeface="+mn-lt"/>
                      </a:endParaRPr>
                    </a:p>
                  </a:txBody>
                  <a:tcPr marL="7590" marR="7590" marT="7590" marB="0" anchor="ctr"/>
                </a:tc>
                <a:tc>
                  <a:txBody>
                    <a:bodyPr/>
                    <a:lstStyle/>
                    <a:p>
                      <a:r>
                        <a:rPr lang="fr-FR" sz="1800" kern="1200" dirty="0" smtClean="0">
                          <a:solidFill>
                            <a:schemeClr val="dk1"/>
                          </a:solidFill>
                          <a:effectLst/>
                          <a:latin typeface="+mn-lt"/>
                          <a:ea typeface="+mn-ea"/>
                          <a:cs typeface="+mn-cs"/>
                        </a:rPr>
                        <a:t>L’établissement et la publication des états financiers consolidés sont à la charge des organes d’administration, de direction ou </a:t>
                      </a:r>
                      <a:r>
                        <a:rPr lang="fr-FR" sz="1800" b="1" strike="sngStrike" kern="1200" baseline="0" dirty="0" smtClean="0">
                          <a:solidFill>
                            <a:schemeClr val="dk1"/>
                          </a:solidFill>
                          <a:effectLst/>
                          <a:latin typeface="+mn-lt"/>
                          <a:ea typeface="+mn-ea"/>
                          <a:cs typeface="+mn-cs"/>
                        </a:rPr>
                        <a:t>de surveillance</a:t>
                      </a:r>
                      <a:r>
                        <a:rPr lang="fr-FR" sz="1800" kern="1200" dirty="0" smtClean="0">
                          <a:solidFill>
                            <a:schemeClr val="dk1"/>
                          </a:solidFill>
                          <a:effectLst/>
                          <a:latin typeface="+mn-lt"/>
                          <a:ea typeface="+mn-ea"/>
                          <a:cs typeface="+mn-cs"/>
                        </a:rPr>
                        <a:t> de l’</a:t>
                      </a:r>
                      <a:r>
                        <a:rPr lang="fr-FR" sz="1800" b="1" kern="1200" dirty="0" smtClean="0">
                          <a:solidFill>
                            <a:schemeClr val="dk1"/>
                          </a:solidFill>
                          <a:effectLst/>
                          <a:latin typeface="+mn-lt"/>
                          <a:ea typeface="+mn-ea"/>
                          <a:cs typeface="+mn-cs"/>
                        </a:rPr>
                        <a:t>entreprise</a:t>
                      </a:r>
                      <a:r>
                        <a:rPr lang="fr-FR" sz="1800" kern="1200" dirty="0" smtClean="0">
                          <a:solidFill>
                            <a:schemeClr val="dk1"/>
                          </a:solidFill>
                          <a:effectLst/>
                          <a:latin typeface="+mn-lt"/>
                          <a:ea typeface="+mn-ea"/>
                          <a:cs typeface="+mn-cs"/>
                        </a:rPr>
                        <a:t> dominante de l’ensemble consolidé, dite </a:t>
                      </a:r>
                      <a:r>
                        <a:rPr lang="fr-FR" sz="1800" b="1" kern="1200" dirty="0" smtClean="0">
                          <a:solidFill>
                            <a:schemeClr val="dk1"/>
                          </a:solidFill>
                          <a:effectLst/>
                          <a:latin typeface="+mn-lt"/>
                          <a:ea typeface="+mn-ea"/>
                          <a:cs typeface="+mn-cs"/>
                        </a:rPr>
                        <a:t>entreprise</a:t>
                      </a:r>
                      <a:r>
                        <a:rPr lang="fr-FR" sz="1800" kern="1200" dirty="0" smtClean="0">
                          <a:solidFill>
                            <a:schemeClr val="dk1"/>
                          </a:solidFill>
                          <a:effectLst/>
                          <a:latin typeface="+mn-lt"/>
                          <a:ea typeface="+mn-ea"/>
                          <a:cs typeface="+mn-cs"/>
                        </a:rPr>
                        <a:t> consolidante.</a:t>
                      </a:r>
                      <a:endParaRPr lang="fr-FR" sz="1600" dirty="0" smtClean="0"/>
                    </a:p>
                  </a:txBody>
                  <a:tcPr marL="7590" marR="7590" marT="7590" marB="0" anchor="ctr"/>
                </a:tc>
              </a:tr>
            </a:tbl>
          </a:graphicData>
        </a:graphic>
      </p:graphicFrame>
    </p:spTree>
    <p:extLst>
      <p:ext uri="{BB962C8B-B14F-4D97-AF65-F5344CB8AC3E}">
        <p14:creationId xmlns:p14="http://schemas.microsoft.com/office/powerpoint/2010/main" xmlns="" val="25795249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a:xfrm>
            <a:off x="0" y="799658"/>
            <a:ext cx="779767" cy="365125"/>
          </a:xfrm>
        </p:spPr>
        <p:txBody>
          <a:bodyPr/>
          <a:lstStyle/>
          <a:p>
            <a:pPr algn="l"/>
            <a:fld id="{D57F1E4F-1CFF-5643-939E-217C01CDF565}" type="slidenum">
              <a:rPr lang="en-US" smtClean="0"/>
              <a:pPr algn="l"/>
              <a:t>96</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1874694359"/>
              </p:ext>
            </p:extLst>
          </p:nvPr>
        </p:nvGraphicFramePr>
        <p:xfrm>
          <a:off x="498764" y="13365"/>
          <a:ext cx="11471563" cy="6618806"/>
        </p:xfrm>
        <a:graphic>
          <a:graphicData uri="http://schemas.openxmlformats.org/drawingml/2006/table">
            <a:tbl>
              <a:tblPr>
                <a:tableStyleId>{5C22544A-7EE6-4342-B048-85BDC9FD1C3A}</a:tableStyleId>
              </a:tblPr>
              <a:tblGrid>
                <a:gridCol w="760020"/>
                <a:gridCol w="5226784"/>
                <a:gridCol w="5484759"/>
              </a:tblGrid>
              <a:tr h="477655">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123536">
                <a:tc>
                  <a:txBody>
                    <a:bodyPr/>
                    <a:lstStyle/>
                    <a:p>
                      <a:pPr algn="ctr" fontAlgn="ctr"/>
                      <a:r>
                        <a:rPr lang="fr-FR" sz="1400" b="0" i="0" u="none" strike="noStrike" dirty="0" smtClean="0">
                          <a:solidFill>
                            <a:srgbClr val="000000"/>
                          </a:solidFill>
                          <a:effectLst/>
                          <a:latin typeface="Century Gothic" panose="020B0502020202020204" pitchFamily="34" charset="0"/>
                        </a:rPr>
                        <a:t>78</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Le contrôle exclusif est le pouvoir de diriger les politiques financière et opérationnelle d’une entité afin de tirer des avantages économiques de ses activités. Ce contrôle  résulte:</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soit de la détention directe ou indirecte de la majorité des droits de vote dans une autre </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soit de la désignation, pendant deux exercices successifs, de la majorité des membres des organes d’administration </a:t>
                      </a:r>
                      <a:r>
                        <a:rPr lang="fr-FR" sz="1600" b="0" i="0" u="none" strike="noStrike" dirty="0" smtClean="0">
                          <a:solidFill>
                            <a:srgbClr val="C00000"/>
                          </a:solidFill>
                          <a:effectLst/>
                          <a:latin typeface="Century Gothic" panose="020B0502020202020204" pitchFamily="34" charset="0"/>
                        </a:rPr>
                        <a:t>ou</a:t>
                      </a:r>
                      <a:r>
                        <a:rPr lang="fr-FR" sz="1600" b="0" i="0" u="none" strike="noStrike" dirty="0" smtClean="0">
                          <a:solidFill>
                            <a:srgbClr val="000000"/>
                          </a:solidFill>
                          <a:effectLst/>
                          <a:latin typeface="Century Gothic" panose="020B0502020202020204" pitchFamily="34" charset="0"/>
                        </a:rPr>
                        <a:t> de direction d’une autre </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 l’</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consolidante est présumée avoir effectué cette désignation lorsqu’elle a disposé au cours de cette période, directement ou indirectement, d’une fraction supérieure à quarante pour cent des droits de vote et qu’aucun autre associé ne détenait, directement ou indirectement, une fraction supérieure à la sienne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soit du droit d’exercer une influence dominante sur une </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en vertu d’un contrat ou de clauses statutaires, lorsque le droit applicable le permet.</a:t>
                      </a:r>
                      <a:endParaRPr lang="fr-FR" sz="1600" b="0" i="0" u="none" strike="noStrike" dirty="0" smtClean="0">
                        <a:solidFill>
                          <a:srgbClr val="C00000"/>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contrôle exclusif par une </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résulte:</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soit de la détention directe ou indirecte de la majorité des droits de vote dans une autre </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soit de la désignation, pendant deux exercices successifs, de la majorité des membres des organes d’administration, de direction ou de </a:t>
                      </a:r>
                      <a:r>
                        <a:rPr lang="fr-FR" sz="1600" b="0" i="0" u="none" strike="sngStrike" baseline="0" dirty="0" smtClean="0">
                          <a:solidFill>
                            <a:srgbClr val="000000"/>
                          </a:solidFill>
                          <a:effectLst/>
                          <a:latin typeface="Century Gothic" panose="020B0502020202020204" pitchFamily="34" charset="0"/>
                        </a:rPr>
                        <a:t>surveillance</a:t>
                      </a:r>
                      <a:r>
                        <a:rPr lang="fr-FR" sz="1600" b="0" i="0" u="none" strike="noStrike" dirty="0" smtClean="0">
                          <a:solidFill>
                            <a:srgbClr val="000000"/>
                          </a:solidFill>
                          <a:effectLst/>
                          <a:latin typeface="Century Gothic" panose="020B0502020202020204" pitchFamily="34" charset="0"/>
                        </a:rPr>
                        <a:t> d’une autre entreprise ; l’</a:t>
                      </a:r>
                      <a:r>
                        <a:rPr lang="fr-FR" sz="1600" b="1" i="0" u="none" strike="noStrike" dirty="0" smtClean="0">
                          <a:solidFill>
                            <a:srgbClr val="000000"/>
                          </a:solidFill>
                          <a:effectLst/>
                          <a:latin typeface="Century Gothic" panose="020B0502020202020204" pitchFamily="34" charset="0"/>
                        </a:rPr>
                        <a:t>entreprise </a:t>
                      </a:r>
                      <a:r>
                        <a:rPr lang="fr-FR" sz="1600" b="0" i="0" u="none" strike="noStrike" dirty="0" smtClean="0">
                          <a:solidFill>
                            <a:srgbClr val="000000"/>
                          </a:solidFill>
                          <a:effectLst/>
                          <a:latin typeface="Century Gothic" panose="020B0502020202020204" pitchFamily="34" charset="0"/>
                        </a:rPr>
                        <a:t>consolidante est présumée avoir effectué cette désignation lorsqu’elle a disposé au cours de cette période, directement ou indirectement, d’une fraction supérieure à quarante pour cent des droits de vote et qu’aucun autre associé ne détenait, directement ou indirectement, une fraction supérieure à la sienne ;</a:t>
                      </a:r>
                    </a:p>
                    <a:p>
                      <a:pPr marL="742950" lvl="1" indent="-285750" algn="l" fontAlgn="b">
                        <a:buFont typeface="Courier New" panose="02070309020205020404" pitchFamily="49" charset="0"/>
                        <a:buChar char="o"/>
                      </a:pPr>
                      <a:r>
                        <a:rPr lang="fr-FR" sz="1600" b="0" i="0" u="none" strike="noStrike" dirty="0" smtClean="0">
                          <a:solidFill>
                            <a:srgbClr val="000000"/>
                          </a:solidFill>
                          <a:effectLst/>
                          <a:latin typeface="Century Gothic" panose="020B0502020202020204" pitchFamily="34" charset="0"/>
                        </a:rPr>
                        <a:t>soit du droit d’exercer une influence dominante sur une </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en vertu d’un contrat ou de clauses statutaires, lorsque le droit applicable le permet et que l’</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consolidante est associée de l’</a:t>
                      </a:r>
                      <a:r>
                        <a:rPr lang="fr-FR" sz="1600" b="1" i="0" u="none" strike="noStrike" dirty="0" smtClean="0">
                          <a:solidFill>
                            <a:srgbClr val="000000"/>
                          </a:solidFill>
                          <a:effectLst/>
                          <a:latin typeface="Century Gothic" panose="020B0502020202020204" pitchFamily="34" charset="0"/>
                        </a:rPr>
                        <a:t>entreprise</a:t>
                      </a:r>
                      <a:r>
                        <a:rPr lang="fr-FR" sz="1600" b="0" i="0" u="none" strike="noStrike" dirty="0" smtClean="0">
                          <a:solidFill>
                            <a:srgbClr val="000000"/>
                          </a:solidFill>
                          <a:effectLst/>
                          <a:latin typeface="Century Gothic" panose="020B0502020202020204" pitchFamily="34" charset="0"/>
                        </a:rPr>
                        <a:t> dominée.</a:t>
                      </a:r>
                    </a:p>
                  </a:txBody>
                  <a:tcPr marL="9525" marR="9525" marT="9525" marB="0"/>
                </a:tc>
              </a:tr>
            </a:tbl>
          </a:graphicData>
        </a:graphic>
      </p:graphicFrame>
    </p:spTree>
    <p:extLst>
      <p:ext uri="{BB962C8B-B14F-4D97-AF65-F5344CB8AC3E}">
        <p14:creationId xmlns:p14="http://schemas.microsoft.com/office/powerpoint/2010/main" xmlns="" val="322113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97</a:t>
            </a:fld>
            <a:endParaRPr lang="en-US" dirty="0"/>
          </a:p>
        </p:txBody>
      </p:sp>
      <p:graphicFrame>
        <p:nvGraphicFramePr>
          <p:cNvPr id="4" name="Tableau 3"/>
          <p:cNvGraphicFramePr>
            <a:graphicFrameLocks noGrp="1"/>
          </p:cNvGraphicFramePr>
          <p:nvPr>
            <p:extLst/>
          </p:nvPr>
        </p:nvGraphicFramePr>
        <p:xfrm>
          <a:off x="1611631" y="171449"/>
          <a:ext cx="10026187" cy="5958988"/>
        </p:xfrm>
        <a:graphic>
          <a:graphicData uri="http://schemas.openxmlformats.org/drawingml/2006/table">
            <a:tbl>
              <a:tblPr>
                <a:tableStyleId>{5C22544A-7EE6-4342-B048-85BDC9FD1C3A}</a:tableStyleId>
              </a:tblPr>
              <a:tblGrid>
                <a:gridCol w="1552170"/>
                <a:gridCol w="8474017"/>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78</a:t>
                      </a:r>
                    </a:p>
                    <a:p>
                      <a:pPr algn="ctr" fontAlgn="ctr"/>
                      <a:r>
                        <a:rPr lang="fr-FR" sz="1400" b="0" i="0" u="none" strike="noStrike" dirty="0" smtClean="0">
                          <a:solidFill>
                            <a:srgbClr val="000000"/>
                          </a:solidFill>
                          <a:effectLst/>
                          <a:latin typeface="Century Gothic" panose="020B0502020202020204" pitchFamily="34" charset="0"/>
                        </a:rPr>
                        <a:t>suite</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Le contrôle conjoint est le partage du contrôle d’une </a:t>
                      </a:r>
                      <a:r>
                        <a:rPr lang="fr-FR" sz="1600" b="0" i="0" u="none" strike="noStrike" dirty="0" smtClean="0">
                          <a:solidFill>
                            <a:srgbClr val="C00000"/>
                          </a:solidFill>
                          <a:effectLst/>
                          <a:latin typeface="Century Gothic" panose="020B0502020202020204" pitchFamily="34" charset="0"/>
                        </a:rPr>
                        <a:t>entité</a:t>
                      </a:r>
                      <a:r>
                        <a:rPr lang="fr-FR" sz="1600" b="0" i="0" u="none" strike="noStrike" dirty="0" smtClean="0">
                          <a:solidFill>
                            <a:srgbClr val="000000"/>
                          </a:solidFill>
                          <a:effectLst/>
                          <a:latin typeface="Century Gothic" panose="020B0502020202020204" pitchFamily="34" charset="0"/>
                        </a:rPr>
                        <a:t> exploitée en commun par un nombre limité d’associés </a:t>
                      </a:r>
                      <a:r>
                        <a:rPr lang="fr-FR" sz="1600" b="0" i="0" u="none" strike="noStrike" dirty="0" smtClean="0">
                          <a:solidFill>
                            <a:srgbClr val="C00000"/>
                          </a:solidFill>
                          <a:effectLst/>
                          <a:latin typeface="Century Gothic" panose="020B0502020202020204" pitchFamily="34" charset="0"/>
                        </a:rPr>
                        <a:t>ou d’actionnaires, de sorte que les politiques financière et opérationnelle </a:t>
                      </a:r>
                      <a:r>
                        <a:rPr lang="fr-FR" sz="1600" b="0" i="0" u="none" strike="noStrike" dirty="0" smtClean="0">
                          <a:solidFill>
                            <a:srgbClr val="000000"/>
                          </a:solidFill>
                          <a:effectLst/>
                          <a:latin typeface="Century Gothic" panose="020B0502020202020204" pitchFamily="34" charset="0"/>
                        </a:rPr>
                        <a:t>résultent de leur accord.</a:t>
                      </a: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Un</a:t>
                      </a:r>
                      <a:r>
                        <a:rPr lang="fr-FR" sz="1600" b="0" i="0" u="none" strike="noStrike" baseline="0" dirty="0" smtClean="0">
                          <a:solidFill>
                            <a:srgbClr val="C00000"/>
                          </a:solidFill>
                          <a:effectLst/>
                          <a:latin typeface="Century Gothic" panose="020B0502020202020204" pitchFamily="34" charset="0"/>
                        </a:rPr>
                        <a:t> contrôle conjoint est caractérisé par l’existence:</a:t>
                      </a:r>
                    </a:p>
                    <a:p>
                      <a:pPr marL="742950" lvl="1" indent="-285750" algn="l" fontAlgn="b">
                        <a:buFont typeface="Courier New" panose="02070309020205020404" pitchFamily="49" charset="0"/>
                        <a:buChar char="o"/>
                      </a:pPr>
                      <a:r>
                        <a:rPr lang="fr-FR" sz="1600" b="0" i="0" u="none" strike="noStrike" baseline="0" dirty="0" smtClean="0">
                          <a:solidFill>
                            <a:srgbClr val="C00000"/>
                          </a:solidFill>
                          <a:effectLst/>
                          <a:latin typeface="Century Gothic" panose="020B0502020202020204" pitchFamily="34" charset="0"/>
                        </a:rPr>
                        <a:t>D’un nombre limité d’associés ou d’actionnaires partageant le contrôle; le partage du contrôle suppose qu’aucun associé ou actionnaire n’est susceptible à lui seul de pouvoir exercer un contrôle exclusif en imposant ses décisions aux autres; l’existence d’un contrôle conjoint n’exclut pas la présence d’associés ou d’actionnaires minoritaires ne participant pas au contrôle conjoint ;</a:t>
                      </a:r>
                    </a:p>
                    <a:p>
                      <a:pPr marL="742950" lvl="1" indent="-285750" algn="l" fontAlgn="b">
                        <a:buFont typeface="Courier New" panose="02070309020205020404" pitchFamily="49" charset="0"/>
                        <a:buChar char="o"/>
                      </a:pPr>
                      <a:r>
                        <a:rPr lang="fr-FR" sz="1600" b="0" i="0" u="none" strike="noStrike" baseline="0" dirty="0" smtClean="0">
                          <a:solidFill>
                            <a:srgbClr val="C00000"/>
                          </a:solidFill>
                          <a:effectLst/>
                          <a:latin typeface="Century Gothic" panose="020B0502020202020204" pitchFamily="34" charset="0"/>
                        </a:rPr>
                        <a:t>D’un accord contractuel qui: </a:t>
                      </a:r>
                    </a:p>
                    <a:p>
                      <a:pPr marL="1200150" lvl="2" indent="-285750" algn="l" fontAlgn="b">
                        <a:buFont typeface="Century Gothic" panose="020B0502020202020204" pitchFamily="34" charset="0"/>
                        <a:buChar char="–"/>
                      </a:pPr>
                      <a:r>
                        <a:rPr lang="fr-FR" sz="1600" b="0" i="0" u="none" strike="noStrike" baseline="0" dirty="0" smtClean="0">
                          <a:solidFill>
                            <a:srgbClr val="C00000"/>
                          </a:solidFill>
                          <a:effectLst/>
                          <a:latin typeface="Century Gothic" panose="020B0502020202020204" pitchFamily="34" charset="0"/>
                        </a:rPr>
                        <a:t>Prévoit l’exercice du contrôle conjoint sur l’activité économique de l’entité exploitée en commun ;</a:t>
                      </a:r>
                    </a:p>
                    <a:p>
                      <a:pPr marL="1200150" lvl="2" indent="-285750" algn="l" fontAlgn="b">
                        <a:buFont typeface="Century Gothic" panose="020B0502020202020204" pitchFamily="34" charset="0"/>
                        <a:buChar char="–"/>
                      </a:pPr>
                      <a:r>
                        <a:rPr lang="fr-FR" sz="1600" b="0" i="0" u="none" strike="noStrike" baseline="0" dirty="0" smtClean="0">
                          <a:solidFill>
                            <a:srgbClr val="C00000"/>
                          </a:solidFill>
                          <a:effectLst/>
                          <a:latin typeface="Century Gothic" panose="020B0502020202020204" pitchFamily="34" charset="0"/>
                        </a:rPr>
                        <a:t>Établit les décisions qui sont essentielles à la réalisation des objectifs de l’entité exploitée en commun et qui nécessitent le consentement de tous les associés ou actionnaires participant au contrôle conjoint.</a:t>
                      </a:r>
                      <a:endParaRPr lang="fr-FR" sz="1600" b="0" i="0" u="none" strike="noStrike" dirty="0" smtClean="0">
                        <a:solidFill>
                          <a:srgbClr val="C00000"/>
                        </a:solidFill>
                        <a:effectLst/>
                        <a:latin typeface="Century Gothic" panose="020B0502020202020204" pitchFamily="34" charset="0"/>
                      </a:endParaRPr>
                    </a:p>
                  </a:txBody>
                  <a:tcPr marL="9525" marR="9525" marT="9525" marB="0"/>
                </a:tc>
              </a:tr>
            </a:tbl>
          </a:graphicData>
        </a:graphic>
      </p:graphicFrame>
    </p:spTree>
    <p:extLst>
      <p:ext uri="{BB962C8B-B14F-4D97-AF65-F5344CB8AC3E}">
        <p14:creationId xmlns:p14="http://schemas.microsoft.com/office/powerpoint/2010/main" xmlns="" val="31688352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98</a:t>
            </a:fld>
            <a:endParaRPr lang="en-US" dirty="0"/>
          </a:p>
        </p:txBody>
      </p:sp>
      <p:graphicFrame>
        <p:nvGraphicFramePr>
          <p:cNvPr id="4" name="Tableau 3"/>
          <p:cNvGraphicFramePr>
            <a:graphicFrameLocks noGrp="1"/>
          </p:cNvGraphicFramePr>
          <p:nvPr>
            <p:extLst/>
          </p:nvPr>
        </p:nvGraphicFramePr>
        <p:xfrm>
          <a:off x="1611631" y="171449"/>
          <a:ext cx="10458448" cy="5958988"/>
        </p:xfrm>
        <a:graphic>
          <a:graphicData uri="http://schemas.openxmlformats.org/drawingml/2006/table">
            <a:tbl>
              <a:tblPr>
                <a:tableStyleId>{5C22544A-7EE6-4342-B048-85BDC9FD1C3A}</a:tableStyleId>
              </a:tblPr>
              <a:tblGrid>
                <a:gridCol w="845819"/>
                <a:gridCol w="5712773"/>
                <a:gridCol w="3899856"/>
              </a:tblGrid>
              <a:tr h="998789">
                <a:tc>
                  <a:txBody>
                    <a:bodyPr/>
                    <a:lstStyle/>
                    <a:p>
                      <a:pPr algn="ctr" fontAlgn="ctr"/>
                      <a:r>
                        <a:rPr lang="fr-FR" sz="1600" u="none" strike="noStrike" dirty="0">
                          <a:effectLst/>
                        </a:rPr>
                        <a:t>N° 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4960199">
                <a:tc>
                  <a:txBody>
                    <a:bodyPr/>
                    <a:lstStyle/>
                    <a:p>
                      <a:pPr algn="ctr" fontAlgn="ctr"/>
                      <a:r>
                        <a:rPr lang="fr-FR" sz="1400" b="0" i="0" u="none" strike="noStrike" dirty="0" smtClean="0">
                          <a:solidFill>
                            <a:srgbClr val="000000"/>
                          </a:solidFill>
                          <a:effectLst/>
                          <a:latin typeface="Century Gothic" panose="020B0502020202020204" pitchFamily="34" charset="0"/>
                        </a:rPr>
                        <a:t>78</a:t>
                      </a:r>
                    </a:p>
                    <a:p>
                      <a:pPr algn="ctr" fontAlgn="ctr"/>
                      <a:r>
                        <a:rPr lang="fr-FR" sz="1400" b="0" i="0" u="none" strike="noStrike" dirty="0" smtClean="0">
                          <a:solidFill>
                            <a:srgbClr val="000000"/>
                          </a:solidFill>
                          <a:effectLst/>
                          <a:latin typeface="Century Gothic" panose="020B0502020202020204" pitchFamily="34" charset="0"/>
                        </a:rPr>
                        <a:t>(suite &amp; fin)</a:t>
                      </a:r>
                      <a:endParaRPr lang="fr-FR"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L’influence notable est le pouvoir de participer aux politiques financière et opérationnelle d’une entité sans en détenir le contrôle. </a:t>
                      </a:r>
                    </a:p>
                    <a:p>
                      <a:pPr marL="285750" indent="-285750" algn="l" fontAlgn="b">
                        <a:buFont typeface="Arial" panose="020B0604020202020204" pitchFamily="34" charset="0"/>
                        <a:buChar char="•"/>
                      </a:pPr>
                      <a:endParaRPr lang="fr-FR" sz="1600" b="0" i="0" u="none" strike="noStrike" dirty="0" smtClean="0">
                        <a:solidFill>
                          <a:srgbClr val="C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L’influence notable peut notamment résulter:</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D’une représentation dans les organes de direction, </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 la participation aux décisions stratégiques,</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 l’existence d’opérations inter entités importantes,</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 l’échange de personnel de direction</a:t>
                      </a:r>
                    </a:p>
                    <a:p>
                      <a:pPr marL="742950" lvl="1" indent="-285750" algn="l" fontAlgn="b">
                        <a:buFont typeface="Courier New" panose="02070309020205020404" pitchFamily="49" charset="0"/>
                        <a:buChar char="o"/>
                      </a:pPr>
                      <a:r>
                        <a:rPr lang="fr-FR" sz="1600" b="0" i="0" u="none" strike="noStrike" dirty="0" smtClean="0">
                          <a:solidFill>
                            <a:srgbClr val="C00000"/>
                          </a:solidFill>
                          <a:effectLst/>
                          <a:latin typeface="Century Gothic" panose="020B0502020202020204" pitchFamily="34" charset="0"/>
                        </a:rPr>
                        <a:t>De liens de dépendance technique.</a:t>
                      </a:r>
                    </a:p>
                    <a:p>
                      <a:pPr marL="285750" indent="-285750" algn="l" fontAlgn="b">
                        <a:buFont typeface="Arial" panose="020B0604020202020204" pitchFamily="34" charset="0"/>
                        <a:buChar char="•"/>
                      </a:pPr>
                      <a:endParaRPr lang="fr-FR" sz="1600" b="0" i="0" u="none" strike="noStrike" dirty="0" smtClean="0">
                        <a:solidFill>
                          <a:schemeClr val="tx1"/>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C00000"/>
                          </a:solidFill>
                          <a:effectLst/>
                          <a:latin typeface="Century Gothic" panose="020B0502020202020204" pitchFamily="34" charset="0"/>
                        </a:rPr>
                        <a:t>Pour l’établissement des comptes consolidés, l’entité dominante est présumée exercer une influence notable </a:t>
                      </a:r>
                      <a:r>
                        <a:rPr lang="fr-FR" sz="1600" b="0" i="0" u="none" strike="noStrike" dirty="0" smtClean="0">
                          <a:solidFill>
                            <a:schemeClr val="tx1"/>
                          </a:solidFill>
                          <a:effectLst/>
                          <a:latin typeface="Century Gothic" panose="020B0502020202020204" pitchFamily="34" charset="0"/>
                        </a:rPr>
                        <a:t>sur la gestion et la politique financière d'une autre entité si elle détient directement ou indirectement, d'une participation représentant au moins un cinquième (1/5) des droits de vote.</a:t>
                      </a:r>
                      <a:endParaRPr lang="fr-FR" sz="1600" b="0" i="0" u="none" strike="noStrike" dirty="0">
                        <a:solidFill>
                          <a:schemeClr val="tx1"/>
                        </a:solidFill>
                        <a:effectLst/>
                        <a:latin typeface="Century Gothic" panose="020B0502020202020204" pitchFamily="34" charset="0"/>
                      </a:endParaRPr>
                    </a:p>
                  </a:txBody>
                  <a:tcPr marL="9525" marR="9525" marT="9525" marB="0"/>
                </a:tc>
                <a:tc>
                  <a:txBody>
                    <a:bodyPr/>
                    <a:lstStyle/>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0" indent="0" algn="l" fontAlgn="b">
                        <a:buFont typeface="Arial" panose="020B0604020202020204" pitchFamily="34" charset="0"/>
                        <a:buNone/>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endParaRPr lang="fr-FR" sz="1600" b="0" i="0" u="none" strike="noStrike" dirty="0" smtClean="0">
                        <a:solidFill>
                          <a:srgbClr val="000000"/>
                        </a:solidFill>
                        <a:effectLst/>
                        <a:latin typeface="Century Gothic" panose="020B0502020202020204" pitchFamily="34" charset="0"/>
                      </a:endParaRPr>
                    </a:p>
                    <a:p>
                      <a:pPr marL="285750" indent="-285750" algn="l" fontAlgn="b">
                        <a:buFont typeface="Arial" panose="020B0604020202020204" pitchFamily="34" charset="0"/>
                        <a:buChar char="•"/>
                      </a:pPr>
                      <a:r>
                        <a:rPr lang="fr-FR" sz="1600" b="0" i="0" u="none" strike="noStrike" dirty="0" smtClean="0">
                          <a:solidFill>
                            <a:srgbClr val="000000"/>
                          </a:solidFill>
                          <a:effectLst/>
                          <a:latin typeface="Century Gothic" panose="020B0502020202020204" pitchFamily="34" charset="0"/>
                        </a:rPr>
                        <a:t>L’influence notable sur la gestion et la politique financière d’une autre entreprise est présumée lorsqu’une entreprise dispose, directement ou indirectement, d’une fraction au moins égale au cinquième des droits de vote de cette autre entreprise.</a:t>
                      </a:r>
                    </a:p>
                  </a:txBody>
                  <a:tcPr marL="9525" marR="9525" marT="9525" marB="0"/>
                </a:tc>
              </a:tr>
            </a:tbl>
          </a:graphicData>
        </a:graphic>
      </p:graphicFrame>
    </p:spTree>
    <p:extLst>
      <p:ext uri="{BB962C8B-B14F-4D97-AF65-F5344CB8AC3E}">
        <p14:creationId xmlns:p14="http://schemas.microsoft.com/office/powerpoint/2010/main" xmlns="" val="11974729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E2F843-1A50-4BCF-969D-372E67CE68CD}" type="datetime1">
              <a:rPr lang="fr-FR" smtClean="0"/>
              <a:pPr/>
              <a:t>06/03/2019</a:t>
            </a:fld>
            <a:endParaRPr lang="en-US" dirty="0"/>
          </a:p>
        </p:txBody>
      </p:sp>
      <p:sp>
        <p:nvSpPr>
          <p:cNvPr id="3" name="Espace réservé du numéro de diapositive 2"/>
          <p:cNvSpPr>
            <a:spLocks noGrp="1"/>
          </p:cNvSpPr>
          <p:nvPr>
            <p:ph type="sldNum" sz="quarter" idx="12"/>
          </p:nvPr>
        </p:nvSpPr>
        <p:spPr>
          <a:xfrm>
            <a:off x="475013" y="787782"/>
            <a:ext cx="779767" cy="365125"/>
          </a:xfrm>
        </p:spPr>
        <p:txBody>
          <a:bodyPr/>
          <a:lstStyle/>
          <a:p>
            <a:fld id="{D57F1E4F-1CFF-5643-939E-217C01CDF565}" type="slidenum">
              <a:rPr lang="en-US" smtClean="0"/>
              <a:pPr/>
              <a:t>99</a:t>
            </a:fld>
            <a:endParaRPr lang="en-US" dirty="0"/>
          </a:p>
        </p:txBody>
      </p:sp>
      <p:graphicFrame>
        <p:nvGraphicFramePr>
          <p:cNvPr id="4" name="Tableau 3"/>
          <p:cNvGraphicFramePr>
            <a:graphicFrameLocks noGrp="1"/>
          </p:cNvGraphicFramePr>
          <p:nvPr>
            <p:extLst>
              <p:ext uri="{D42A27DB-BD31-4B8C-83A1-F6EECF244321}">
                <p14:modId xmlns:p14="http://schemas.microsoft.com/office/powerpoint/2010/main" xmlns="" val="4189361889"/>
              </p:ext>
            </p:extLst>
          </p:nvPr>
        </p:nvGraphicFramePr>
        <p:xfrm>
          <a:off x="1778099" y="362198"/>
          <a:ext cx="10034651" cy="6385123"/>
        </p:xfrm>
        <a:graphic>
          <a:graphicData uri="http://schemas.openxmlformats.org/drawingml/2006/table">
            <a:tbl>
              <a:tblPr>
                <a:tableStyleId>{5C22544A-7EE6-4342-B048-85BDC9FD1C3A}</a:tableStyleId>
              </a:tblPr>
              <a:tblGrid>
                <a:gridCol w="843148"/>
                <a:gridCol w="4520647"/>
                <a:gridCol w="4670856"/>
              </a:tblGrid>
              <a:tr h="564357">
                <a:tc>
                  <a:txBody>
                    <a:bodyPr/>
                    <a:lstStyle/>
                    <a:p>
                      <a:pPr algn="ctr" fontAlgn="ctr"/>
                      <a:r>
                        <a:rPr lang="fr-FR" sz="1600" u="none" strike="noStrike" dirty="0">
                          <a:effectLst/>
                        </a:rPr>
                        <a:t>N° </a:t>
                      </a:r>
                      <a:r>
                        <a:rPr lang="fr-FR" sz="1600" u="none" strike="noStrike" dirty="0" smtClean="0">
                          <a:effectLst/>
                        </a:rPr>
                        <a:t>articles</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ctr"/>
                      <a:r>
                        <a:rPr lang="fr-FR" sz="1600" u="none" strike="noStrike" dirty="0">
                          <a:effectLst/>
                        </a:rPr>
                        <a:t>SYSCOHADA Révisé</a:t>
                      </a:r>
                      <a:endParaRPr lang="fr-FR" sz="1600" b="1" i="0" u="none" strike="noStrike" dirty="0">
                        <a:solidFill>
                          <a:srgbClr val="000000"/>
                        </a:solidFill>
                        <a:effectLst/>
                        <a:latin typeface="Calibri" panose="020F0502020204030204" pitchFamily="34" charset="0"/>
                      </a:endParaRPr>
                    </a:p>
                  </a:txBody>
                  <a:tcPr marL="7590" marR="7590" marT="7590" marB="0" anchor="ctr"/>
                </a:tc>
                <a:tc>
                  <a:txBody>
                    <a:bodyPr/>
                    <a:lstStyle/>
                    <a:p>
                      <a:pPr algn="ctr" fontAlgn="b"/>
                      <a:r>
                        <a:rPr lang="fr-FR" sz="1600" u="none" strike="noStrike" dirty="0">
                          <a:effectLst/>
                        </a:rPr>
                        <a:t>SYSCOHADA/SYSCOA</a:t>
                      </a:r>
                      <a:endParaRPr lang="fr-FR" sz="1600" b="1" i="0" u="none" strike="noStrike" dirty="0">
                        <a:solidFill>
                          <a:srgbClr val="000000"/>
                        </a:solidFill>
                        <a:effectLst/>
                        <a:latin typeface="Calibri" panose="020F0502020204030204" pitchFamily="34" charset="0"/>
                      </a:endParaRPr>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79</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r>
                        <a:rPr lang="fr-FR" sz="1600" b="0" i="0" u="none" strike="noStrike" kern="1200" baseline="0" dirty="0" smtClean="0">
                          <a:solidFill>
                            <a:srgbClr val="C00000"/>
                          </a:solidFill>
                          <a:latin typeface="+mn-lt"/>
                          <a:ea typeface="+mn-ea"/>
                          <a:cs typeface="+mn-cs"/>
                        </a:rPr>
                        <a:t>Un jeu complet d’</a:t>
                      </a:r>
                      <a:r>
                        <a:rPr lang="fr-FR" sz="1600" b="0" i="0" u="none" strike="noStrike" kern="1200" baseline="0" dirty="0" smtClean="0">
                          <a:solidFill>
                            <a:schemeClr val="dk1"/>
                          </a:solidFill>
                          <a:latin typeface="+mn-lt"/>
                          <a:ea typeface="+mn-ea"/>
                          <a:cs typeface="+mn-cs"/>
                        </a:rPr>
                        <a:t>états financiers consolidés comprend:  le Bilan, le Compte de résultat, le </a:t>
                      </a:r>
                      <a:r>
                        <a:rPr lang="fr-FR" sz="1600" b="0" i="0" u="none" strike="noStrike" kern="1200" baseline="0" dirty="0" smtClean="0">
                          <a:solidFill>
                            <a:srgbClr val="C00000"/>
                          </a:solidFill>
                          <a:latin typeface="+mn-lt"/>
                          <a:ea typeface="+mn-ea"/>
                          <a:cs typeface="+mn-cs"/>
                        </a:rPr>
                        <a:t>Tableau des flux de trésorerie, le tableau de variation des capitaux propres </a:t>
                      </a:r>
                      <a:r>
                        <a:rPr lang="fr-FR" sz="1600" b="0" i="0" u="none" strike="noStrike" kern="1200" baseline="0" dirty="0" smtClean="0">
                          <a:solidFill>
                            <a:schemeClr val="dk1"/>
                          </a:solidFill>
                          <a:latin typeface="+mn-lt"/>
                          <a:ea typeface="+mn-ea"/>
                          <a:cs typeface="+mn-cs"/>
                        </a:rPr>
                        <a:t>ainsi que les </a:t>
                      </a:r>
                      <a:r>
                        <a:rPr lang="fr-FR" sz="1600" b="0" i="0" u="none" strike="noStrike" kern="1200" baseline="0" dirty="0" smtClean="0">
                          <a:solidFill>
                            <a:srgbClr val="C00000"/>
                          </a:solidFill>
                          <a:latin typeface="+mn-lt"/>
                          <a:ea typeface="+mn-ea"/>
                          <a:cs typeface="+mn-cs"/>
                        </a:rPr>
                        <a:t>Notes annexes.</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r>
                        <a:rPr lang="fr-FR" sz="1600" b="1" i="0" u="none" strike="noStrike" kern="1200" baseline="0" dirty="0" smtClean="0">
                          <a:solidFill>
                            <a:schemeClr val="dk1"/>
                          </a:solidFill>
                          <a:latin typeface="+mn-lt"/>
                          <a:ea typeface="+mn-ea"/>
                          <a:cs typeface="+mn-cs"/>
                        </a:rPr>
                        <a:t>Les états financiers consolidés </a:t>
                      </a:r>
                      <a:r>
                        <a:rPr lang="fr-FR" sz="1600" b="0" i="0" u="none" strike="noStrike" kern="1200" baseline="0" dirty="0" smtClean="0">
                          <a:solidFill>
                            <a:schemeClr val="dk1"/>
                          </a:solidFill>
                          <a:latin typeface="+mn-lt"/>
                          <a:ea typeface="+mn-ea"/>
                          <a:cs typeface="+mn-cs"/>
                        </a:rPr>
                        <a:t>comprennent le Bilan, le Compte de résultat, le </a:t>
                      </a:r>
                      <a:r>
                        <a:rPr lang="fr-FR" sz="1600" b="1" i="0" u="none" strike="noStrike" kern="1200" baseline="0" dirty="0" smtClean="0">
                          <a:solidFill>
                            <a:schemeClr val="dk1"/>
                          </a:solidFill>
                          <a:latin typeface="+mn-lt"/>
                          <a:ea typeface="+mn-ea"/>
                          <a:cs typeface="+mn-cs"/>
                        </a:rPr>
                        <a:t>Tableau financier des ressources et des emplois </a:t>
                      </a:r>
                      <a:r>
                        <a:rPr lang="fr-FR" sz="1600" b="0" i="0" u="none" strike="noStrike" kern="1200" baseline="0" dirty="0" smtClean="0">
                          <a:solidFill>
                            <a:schemeClr val="dk1"/>
                          </a:solidFill>
                          <a:latin typeface="+mn-lt"/>
                          <a:ea typeface="+mn-ea"/>
                          <a:cs typeface="+mn-cs"/>
                        </a:rPr>
                        <a:t>de l’exercice ainsi que </a:t>
                      </a:r>
                      <a:r>
                        <a:rPr lang="fr-FR" sz="1600" b="1" i="0" u="none" strike="noStrike" kern="1200" baseline="0" dirty="0" smtClean="0">
                          <a:solidFill>
                            <a:schemeClr val="dk1"/>
                          </a:solidFill>
                          <a:latin typeface="+mn-lt"/>
                          <a:ea typeface="+mn-ea"/>
                          <a:cs typeface="+mn-cs"/>
                        </a:rPr>
                        <a:t>l’État annexé</a:t>
                      </a:r>
                      <a:r>
                        <a:rPr lang="fr-FR" sz="1600" b="0" i="0" u="none" strike="noStrike" kern="1200" baseline="0" dirty="0" smtClean="0">
                          <a:solidFill>
                            <a:schemeClr val="dk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nchor="ctr"/>
                </a:tc>
              </a:tr>
              <a:tr h="677356">
                <a:tc>
                  <a:txBody>
                    <a:bodyPr/>
                    <a:lstStyle/>
                    <a:p>
                      <a:pPr algn="ctr" fontAlgn="ctr"/>
                      <a:r>
                        <a:rPr lang="fr-FR" sz="1600" b="0" i="0" u="none" strike="noStrike" dirty="0" smtClean="0">
                          <a:solidFill>
                            <a:srgbClr val="000000"/>
                          </a:solidFill>
                          <a:effectLst/>
                          <a:latin typeface="Calibri" panose="020F0502020204030204" pitchFamily="34" charset="0"/>
                        </a:rPr>
                        <a:t>80</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chemeClr val="tx1"/>
                          </a:solidFill>
                          <a:effectLst/>
                          <a:latin typeface="+mn-lt"/>
                        </a:rPr>
                        <a:t>avec d’autres associés</a:t>
                      </a:r>
                      <a:r>
                        <a:rPr lang="fr-FR" sz="1600" b="0" i="0" u="none" strike="noStrike" baseline="0" dirty="0" smtClean="0">
                          <a:solidFill>
                            <a:schemeClr val="tx1"/>
                          </a:solidFill>
                          <a:effectLst/>
                          <a:latin typeface="+mn-lt"/>
                        </a:rPr>
                        <a:t> </a:t>
                      </a:r>
                      <a:r>
                        <a:rPr lang="fr-FR" sz="1600" b="0" i="0" u="none" strike="noStrike" baseline="0" dirty="0" smtClean="0">
                          <a:solidFill>
                            <a:srgbClr val="C00000"/>
                          </a:solidFill>
                          <a:effectLst/>
                          <a:latin typeface="+mn-lt"/>
                        </a:rPr>
                        <a:t>ou actionnaires</a:t>
                      </a:r>
                      <a:r>
                        <a:rPr lang="fr-FR" sz="1600" b="0" i="0" u="none" strike="noStrike" dirty="0" smtClean="0">
                          <a:solidFill>
                            <a:srgbClr val="000000"/>
                          </a:solidFill>
                          <a:effectLst/>
                          <a:latin typeface="+mn-l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dirty="0" smtClean="0">
                        <a:solidFill>
                          <a:srgbClr val="000000"/>
                        </a:solidFill>
                        <a:effectLst/>
                        <a:latin typeface="+mn-lt"/>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chemeClr val="tx1"/>
                          </a:solidFill>
                          <a:effectLst/>
                          <a:latin typeface="+mn-lt"/>
                        </a:rPr>
                        <a:t>avec d’autres associés</a:t>
                      </a:r>
                      <a:r>
                        <a:rPr lang="fr-FR" sz="1600" b="0" i="0" u="none" strike="noStrike" baseline="0" dirty="0" smtClean="0">
                          <a:solidFill>
                            <a:schemeClr val="tx1"/>
                          </a:solidFill>
                          <a:effectLst/>
                          <a:latin typeface="+mn-lt"/>
                        </a:rPr>
                        <a:t> </a:t>
                      </a:r>
                      <a:r>
                        <a:rPr lang="fr-FR" sz="1600" b="0" i="0" u="none" strike="noStrike" dirty="0" smtClean="0">
                          <a:solidFill>
                            <a:srgbClr val="000000"/>
                          </a:solidFill>
                          <a:effectLst/>
                          <a:latin typeface="+mn-l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81</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p>
                  </a:txBody>
                  <a:tcPr marL="7590" marR="7590" marT="7590" marB="0" anchor="ctr"/>
                </a:tc>
                <a:tc>
                  <a:txBody>
                    <a:bodyPr/>
                    <a:lstStyle/>
                    <a:p>
                      <a:endParaRPr lang="fr-FR"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txBody>
                  <a:tcPr marL="7590" marR="7590" marT="7590" marB="0"/>
                </a:tc>
              </a:tr>
              <a:tr h="677356">
                <a:tc>
                  <a:txBody>
                    <a:bodyPr/>
                    <a:lstStyle/>
                    <a:p>
                      <a:pPr algn="ctr" fontAlgn="ctr"/>
                      <a:r>
                        <a:rPr lang="fr-FR" sz="1600" b="0" i="0" u="none" strike="noStrike" dirty="0" smtClean="0">
                          <a:solidFill>
                            <a:srgbClr val="000000"/>
                          </a:solidFill>
                          <a:effectLst/>
                          <a:latin typeface="Calibri" panose="020F0502020204030204" pitchFamily="34" charset="0"/>
                        </a:rPr>
                        <a:t>84</a:t>
                      </a:r>
                      <a:endParaRPr lang="fr-FR" sz="1600" b="0" i="0" u="none" strike="noStrike" dirty="0">
                        <a:solidFill>
                          <a:srgbClr val="000000"/>
                        </a:solidFill>
                        <a:effectLst/>
                        <a:latin typeface="Calibri" panose="020F0502020204030204" pitchFamily="34" charset="0"/>
                      </a:endParaRPr>
                    </a:p>
                  </a:txBody>
                  <a:tcPr marL="7590" marR="7590" marT="759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Le chiffre d'affaires consolidé est égal au montant des ventes de </a:t>
                      </a:r>
                      <a:r>
                        <a:rPr lang="fr-FR" sz="1600" b="0" i="0" u="none" strike="noStrike" kern="1200" baseline="0" dirty="0" smtClean="0">
                          <a:solidFill>
                            <a:srgbClr val="C00000"/>
                          </a:solidFill>
                          <a:latin typeface="+mn-lt"/>
                          <a:ea typeface="+mn-ea"/>
                          <a:cs typeface="+mn-cs"/>
                        </a:rPr>
                        <a:t>biens</a:t>
                      </a:r>
                      <a:r>
                        <a:rPr lang="fr-FR" sz="1600" b="0" i="0" u="none" strike="noStrike" kern="1200" baseline="0" dirty="0" smtClean="0">
                          <a:solidFill>
                            <a:schemeClr val="dk1"/>
                          </a:solidFill>
                          <a:latin typeface="+mn-lt"/>
                          <a:ea typeface="+mn-ea"/>
                          <a:cs typeface="+mn-cs"/>
                        </a:rPr>
                        <a:t> et services liés aux activités courantes de l'ensemble constitué par les </a:t>
                      </a:r>
                      <a:r>
                        <a:rPr lang="fr-FR" sz="1600" b="0" i="0" u="none" strike="noStrike" kern="1200" baseline="0" dirty="0" smtClean="0">
                          <a:solidFill>
                            <a:srgbClr val="C00000"/>
                          </a:solidFill>
                          <a:latin typeface="+mn-lt"/>
                          <a:ea typeface="+mn-ea"/>
                          <a:cs typeface="+mn-cs"/>
                        </a:rPr>
                        <a:t>entités</a:t>
                      </a:r>
                      <a:r>
                        <a:rPr lang="fr-FR" sz="1600" b="0" i="0" u="none" strike="noStrike" kern="1200" baseline="0" dirty="0" smtClean="0">
                          <a:solidFill>
                            <a:schemeClr val="dk1"/>
                          </a:solidFill>
                          <a:latin typeface="+mn-lt"/>
                          <a:ea typeface="+mn-ea"/>
                          <a:cs typeface="+mn-cs"/>
                        </a:rPr>
                        <a:t> consolidées par intégration. Il comprend, après élimination des opérations internes à l'ensemble consolidé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0" i="0" u="none" strike="noStrike" kern="1200" baseline="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dirty="0" smtClean="0">
                          <a:solidFill>
                            <a:srgbClr val="000000"/>
                          </a:solidFill>
                          <a:effectLst/>
                          <a:latin typeface="+mn-lt"/>
                        </a:rPr>
                        <a:t>(…) </a:t>
                      </a:r>
                      <a:r>
                        <a:rPr lang="fr-FR" sz="1600" b="0" i="0" u="none" strike="noStrike" dirty="0" smtClean="0">
                          <a:solidFill>
                            <a:srgbClr val="C00000"/>
                          </a:solidFill>
                          <a:effectLst/>
                          <a:latin typeface="+mn-lt"/>
                        </a:rPr>
                        <a:t>entité</a:t>
                      </a:r>
                      <a:r>
                        <a:rPr lang="fr-FR" sz="1600" b="0" i="0" u="none" strike="noStrike" dirty="0" smtClean="0">
                          <a:solidFill>
                            <a:srgbClr val="000000"/>
                          </a:solidFill>
                          <a:effectLst/>
                          <a:latin typeface="+mn-lt"/>
                        </a:rPr>
                        <a:t> (…)</a:t>
                      </a:r>
                      <a:endParaRPr lang="fr-FR" sz="1600" b="0" i="0" u="none" strike="noStrike" kern="1200" baseline="0" dirty="0" smtClean="0">
                        <a:solidFill>
                          <a:schemeClr val="dk1"/>
                        </a:solidFill>
                        <a:effectLst/>
                        <a:latin typeface="+mn-lt"/>
                        <a:ea typeface="+mn-ea"/>
                        <a:cs typeface="+mn-cs"/>
                      </a:endParaRPr>
                    </a:p>
                    <a:p>
                      <a:endParaRPr lang="fr-FR" sz="1400" b="0" i="0" u="none" strike="noStrike" dirty="0" smtClean="0">
                        <a:solidFill>
                          <a:srgbClr val="000000"/>
                        </a:solidFill>
                        <a:effectLst/>
                        <a:latin typeface="+mn-lt"/>
                      </a:endParaRPr>
                    </a:p>
                  </a:txBody>
                  <a:tcPr marL="7590" marR="7590" marT="7590" marB="0" anchor="ctr"/>
                </a:tc>
                <a:tc>
                  <a:txBody>
                    <a:bodyPr/>
                    <a:lstStyle/>
                    <a:p>
                      <a:r>
                        <a:rPr lang="fr-FR" sz="1600" b="0" i="0" u="none" strike="noStrike" kern="1200" baseline="0" dirty="0" smtClean="0">
                          <a:solidFill>
                            <a:schemeClr val="dk1"/>
                          </a:solidFill>
                          <a:latin typeface="+mn-lt"/>
                          <a:ea typeface="+mn-ea"/>
                          <a:cs typeface="+mn-cs"/>
                        </a:rPr>
                        <a:t>Le chiffre d’affaires consolidé est égal au montant des ventes de </a:t>
                      </a:r>
                      <a:r>
                        <a:rPr lang="fr-FR" sz="1600" b="1" i="0" u="none" strike="noStrike" kern="1200" baseline="0" dirty="0" smtClean="0">
                          <a:solidFill>
                            <a:schemeClr val="dk1"/>
                          </a:solidFill>
                          <a:latin typeface="+mn-lt"/>
                          <a:ea typeface="+mn-ea"/>
                          <a:cs typeface="+mn-cs"/>
                        </a:rPr>
                        <a:t>produits</a:t>
                      </a:r>
                      <a:r>
                        <a:rPr lang="fr-FR" sz="1600" b="0" i="0" u="none" strike="noStrike" kern="1200" baseline="0" dirty="0" smtClean="0">
                          <a:solidFill>
                            <a:schemeClr val="dk1"/>
                          </a:solidFill>
                          <a:latin typeface="+mn-lt"/>
                          <a:ea typeface="+mn-ea"/>
                          <a:cs typeface="+mn-cs"/>
                        </a:rPr>
                        <a:t> et services</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smtClean="0">
                          <a:solidFill>
                            <a:schemeClr val="dk1"/>
                          </a:solidFill>
                          <a:latin typeface="+mn-lt"/>
                          <a:ea typeface="+mn-ea"/>
                          <a:cs typeface="+mn-cs"/>
                        </a:rPr>
                        <a:t>liés aux activités courantes de l’ensemble constitué par les </a:t>
                      </a:r>
                      <a:r>
                        <a:rPr lang="fr-FR" sz="1600" b="1" i="0" u="none" strike="noStrike" kern="1200" baseline="0" dirty="0" smtClean="0">
                          <a:solidFill>
                            <a:schemeClr val="dk1"/>
                          </a:solidFill>
                          <a:latin typeface="+mn-lt"/>
                          <a:ea typeface="+mn-ea"/>
                          <a:cs typeface="+mn-cs"/>
                        </a:rPr>
                        <a:t>entreprises</a:t>
                      </a:r>
                      <a:r>
                        <a:rPr lang="fr-FR" sz="1600" b="0" i="0" u="none" strike="noStrike" kern="1200" baseline="0" dirty="0" smtClean="0">
                          <a:solidFill>
                            <a:schemeClr val="dk1"/>
                          </a:solidFill>
                          <a:latin typeface="+mn-lt"/>
                          <a:ea typeface="+mn-ea"/>
                          <a:cs typeface="+mn-cs"/>
                        </a:rPr>
                        <a:t> consolidées par intégration. Il comprend, après élimination des opérations </a:t>
                      </a:r>
                      <a:r>
                        <a:rPr lang="fr-FR" sz="1600" kern="1200" dirty="0" smtClean="0">
                          <a:solidFill>
                            <a:schemeClr val="dk1"/>
                          </a:solidFill>
                          <a:effectLst/>
                          <a:latin typeface="+mn-lt"/>
                          <a:ea typeface="+mn-ea"/>
                          <a:cs typeface="+mn-cs"/>
                        </a:rPr>
                        <a:t>internes à l’ensemble consolidé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mn-ea"/>
                          <a:cs typeface="+mn-cs"/>
                        </a:rPr>
                        <a:t> </a:t>
                      </a:r>
                      <a:r>
                        <a:rPr lang="fr-FR" sz="1600" b="0" i="0" u="none" strike="noStrike" dirty="0" smtClean="0">
                          <a:solidFill>
                            <a:srgbClr val="000000"/>
                          </a:solidFill>
                          <a:effectLst/>
                          <a:latin typeface="+mn-lt"/>
                        </a:rPr>
                        <a:t>(…) </a:t>
                      </a:r>
                      <a:r>
                        <a:rPr lang="fr-FR" sz="1600" b="1" i="0" u="none" strike="noStrike" dirty="0" smtClean="0">
                          <a:solidFill>
                            <a:srgbClr val="000000"/>
                          </a:solidFill>
                          <a:effectLst/>
                          <a:latin typeface="+mn-lt"/>
                        </a:rPr>
                        <a:t>entreprise</a:t>
                      </a:r>
                      <a:r>
                        <a:rPr lang="fr-FR" sz="1600" b="0" i="0" u="none" strike="noStrike" dirty="0" smtClean="0">
                          <a:solidFill>
                            <a:srgbClr val="000000"/>
                          </a:solidFill>
                          <a:effectLst/>
                          <a:latin typeface="+mn-lt"/>
                        </a:rPr>
                        <a:t> (…)</a:t>
                      </a:r>
                      <a:endParaRPr lang="fr-FR" sz="1600" dirty="0" smtClean="0"/>
                    </a:p>
                    <a:p>
                      <a:endParaRPr lang="fr-FR" sz="16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p>
                  </a:txBody>
                  <a:tcPr marL="7590" marR="7590" marT="7590" marB="0"/>
                </a:tc>
              </a:tr>
            </a:tbl>
          </a:graphicData>
        </a:graphic>
      </p:graphicFrame>
    </p:spTree>
    <p:extLst>
      <p:ext uri="{BB962C8B-B14F-4D97-AF65-F5344CB8AC3E}">
        <p14:creationId xmlns:p14="http://schemas.microsoft.com/office/powerpoint/2010/main" xmlns="" val="2462593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8045</TotalTime>
  <Words>27056</Words>
  <Application>Microsoft Office PowerPoint</Application>
  <PresentationFormat>Personnalisé</PresentationFormat>
  <Paragraphs>4821</Paragraphs>
  <Slides>285</Slides>
  <Notes>96</Notes>
  <HiddenSlides>0</HiddenSlides>
  <MMClips>0</MMClips>
  <ScaleCrop>false</ScaleCrop>
  <HeadingPairs>
    <vt:vector size="4" baseType="variant">
      <vt:variant>
        <vt:lpstr>Thème</vt:lpstr>
      </vt:variant>
      <vt:variant>
        <vt:i4>1</vt:i4>
      </vt:variant>
      <vt:variant>
        <vt:lpstr>Titres des diapositives</vt:lpstr>
      </vt:variant>
      <vt:variant>
        <vt:i4>285</vt:i4>
      </vt:variant>
    </vt:vector>
  </HeadingPairs>
  <TitlesOfParts>
    <vt:vector size="286" baseType="lpstr">
      <vt:lpstr>Brin</vt:lpstr>
      <vt:lpstr>LE SYSCOHADA REVISE Support n°1 – Présentation générale  </vt:lpstr>
      <vt:lpstr>Agenda de la présentation</vt:lpstr>
      <vt:lpstr>Agenda de la présentation</vt:lpstr>
      <vt:lpstr>Agenda de la présentation</vt:lpstr>
      <vt:lpstr>Agenda de la présentation</vt:lpstr>
      <vt:lpstr>Agenda de la présentation</vt:lpstr>
      <vt:lpstr>Innovations par rapport au SYSCOHADA REVISE</vt:lpstr>
      <vt:lpstr>Composantes du nouveau</vt:lpstr>
      <vt:lpstr>Où retrouver telle ou telle partie parmi toutes ces pages? </vt:lpstr>
      <vt:lpstr>NOUVEAU REFERENTIEL  COMPTABLE OHADA</vt:lpstr>
      <vt:lpstr>ACTE UNIFORME RELATIF AU DROIT COMPTABLE ET  A L’INFORMATION FINANCIERE (AUDCIF)</vt:lpstr>
      <vt:lpstr>PLAN COMPTABLE GENERAL OHADA (PCGO)</vt:lpstr>
      <vt:lpstr>Dispositif comptable relatif aux Comptes  Consolidés et Combinés (D4C)</vt:lpstr>
      <vt:lpstr>Dates de mise en vigueur du nouveau référentiel</vt:lpstr>
      <vt:lpstr>Innovations  SYSCOHADA REVISE/ SYSCOHADA</vt:lpstr>
      <vt:lpstr>Diapositive 16</vt:lpstr>
      <vt:lpstr>Diapositive 17</vt:lpstr>
      <vt:lpstr>Le document a subi de profondes modifications (1/4)</vt:lpstr>
      <vt:lpstr>Le document a subi de profondes modifications (2/4)</vt:lpstr>
      <vt:lpstr>Le document a subi de profondes modifications (3/4)</vt:lpstr>
      <vt:lpstr>Le document a subi de profondes modifications (4/4)</vt:lpstr>
      <vt:lpstr>Obligation de présenter des états financiers IFRS pour les sociétés cotées (Chapitre 2.2.3.2) </vt:lpstr>
      <vt:lpstr>Obligation de présenter des états financiers IFRS pour les sociétés cotées (Chapitre 2.2.3.2)</vt:lpstr>
      <vt:lpstr>Obligation de présenter des états financiers IFRS pour les sociétés cotées (Chapitre 2.2.3.2)</vt:lpstr>
      <vt:lpstr>Innovations  SYSCOHADA/SYSCOA</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Innovations  SYSCOHADA/SYSCOA</vt:lpstr>
      <vt:lpstr>Structure du droit comptable</vt:lpstr>
      <vt:lpstr>Innovations  SYSCOHADA/SYSCOA</vt:lpstr>
      <vt:lpstr>DESIGNATION DU REFERENTIEL</vt:lpstr>
      <vt:lpstr>Innovations  SYSCOHADA/SYSCOA</vt:lpstr>
      <vt:lpstr>Cadre conceptuel</vt:lpstr>
      <vt:lpstr>Cadre conceptuel</vt:lpstr>
      <vt:lpstr>Diapositive 137</vt:lpstr>
      <vt:lpstr>Diapositive 138</vt:lpstr>
      <vt:lpstr>Structure du cadre conceptuel</vt:lpstr>
      <vt:lpstr>Champ d’application du cadre conceptuel (Pages 64 &amp; suivantes)</vt:lpstr>
      <vt:lpstr>Principes de base en matière d’états financiers</vt:lpstr>
      <vt:lpstr>Principes de base en matière d’états financiers</vt:lpstr>
      <vt:lpstr>Principes de base en matière d’états financiers</vt:lpstr>
      <vt:lpstr>Principes de base en matière d’états financiers</vt:lpstr>
      <vt:lpstr>Définitions de contenu des états financiers (Pages 91 &amp; suivantes)</vt:lpstr>
      <vt:lpstr>Structure des états financiers  (Pages 97 &amp; suivantes)</vt:lpstr>
      <vt:lpstr>Structure des états financiers – Bilan (Page 98)</vt:lpstr>
      <vt:lpstr>Structure des états financiers –  Compte de résultat (Pages 101 &amp; suivante)</vt:lpstr>
      <vt:lpstr>Structure des états financiers –  Tableau de flux de trésorerie (Pages 102 &amp; suivantes)</vt:lpstr>
      <vt:lpstr>Structure des états financiers –  Les Notes annexes (Pages 104 &amp; suivantes)</vt:lpstr>
      <vt:lpstr>Structure des états financiers –  Etats annexés (Pages 104 &amp; suivante)</vt:lpstr>
      <vt:lpstr>Règles d’évaluation des éléments des états financiers (Pages 107 &amp; suivantes)</vt:lpstr>
      <vt:lpstr>Règles d’évaluation des éléments des états financiers – extrait valeur d’entrée</vt:lpstr>
      <vt:lpstr>Règles d’évaluation des éléments des états financiers – extrait valeur d’entrée</vt:lpstr>
      <vt:lpstr>Règles d’évaluation des éléments des états financiers – extrait valeur actuelle</vt:lpstr>
      <vt:lpstr>Règles d’évaluation des éléments des états financiers – extrait «  cas particuliers » :  Créances en francs</vt:lpstr>
      <vt:lpstr>Règles d’évaluation des éléments des états financiers – extrait «  cas particuliers » :  Créances-dettes en monnaie étrangère  (pages 116 &amp; suivantes</vt:lpstr>
      <vt:lpstr>Règles de comptabilisation des éléments des états financiers -  Règles générales (Page 119) </vt:lpstr>
      <vt:lpstr>Règles de comptabilisation des éléments des états financiers -  Règles spécifiques – (Pages 119 &amp; suivantes) </vt:lpstr>
      <vt:lpstr>Règles de comptabilisation des éléments des états financiers -  Règles générales et spécifiques </vt:lpstr>
      <vt:lpstr>Règles de comptabilisation des éléments des états financiers -  Règles générales et spécifiques </vt:lpstr>
      <vt:lpstr>Règles de comptabilisation des éléments des états financiers -  Règles générales et spécifiques </vt:lpstr>
      <vt:lpstr>Règles de comptabilisation des éléments des états financiers -  Règles spécifiques </vt:lpstr>
      <vt:lpstr>Règles de comptabilisation des éléments des états financiers -  Règles spécifiques </vt:lpstr>
      <vt:lpstr>Règles de comptabilisation des éléments des états financiers -  Règles spécifiques </vt:lpstr>
      <vt:lpstr>Règles de comptabilisation des éléments des états financiers -  Règles spécifiques </vt:lpstr>
      <vt:lpstr>Règles générales de dé comptabilisation ou de sortie </vt:lpstr>
      <vt:lpstr>Capital financier et capital opérationnel </vt:lpstr>
      <vt:lpstr>Innovations par rapport au SYSCOHADA/SYSCOA</vt:lpstr>
      <vt:lpstr>Définitions complémentaires 1</vt:lpstr>
      <vt:lpstr>Définitions complémentaires 2</vt:lpstr>
      <vt:lpstr>Définitions complémentaires 3 </vt:lpstr>
      <vt:lpstr> Suppression de termes   </vt:lpstr>
      <vt:lpstr>Nouvelles appellations   </vt:lpstr>
      <vt:lpstr>Nouvelles appellations </vt:lpstr>
      <vt:lpstr>Nouvelles appellations   </vt:lpstr>
      <vt:lpstr>Nouveaux classements comptables </vt:lpstr>
      <vt:lpstr>Innovations  SYSCOHADA/SYSCOA</vt:lpstr>
      <vt:lpstr>Systèmes comptables – Suppression du système allégé</vt:lpstr>
      <vt:lpstr>Liste des comptes</vt:lpstr>
      <vt:lpstr>Liste des comptes –  exemple de nouveaux comptes</vt:lpstr>
      <vt:lpstr>Liste des comptes –  exemple de nouveaux comptes</vt:lpstr>
      <vt:lpstr>Liste des comptes –  exemple de nouveaux comptes</vt:lpstr>
      <vt:lpstr>Liste des comptes –  exemple de nouveaux comptes</vt:lpstr>
      <vt:lpstr>Liste des comptes –  exemple de nouveaux comptes</vt:lpstr>
      <vt:lpstr>Liste des comptes –  exemple de nouveaux comptes</vt:lpstr>
      <vt:lpstr>Remplacement du terme « charges provisionnées »  par  Charges pour dépréciation/ Provision pour risques CT</vt:lpstr>
      <vt:lpstr>PROVISION POUR RISQUE DEPRECIATION D’ACTIF PROVISION POUR DEPRECIATION</vt:lpstr>
      <vt:lpstr>Engagements hors bilan</vt:lpstr>
      <vt:lpstr>Contenu et fonctionnement de comptes</vt:lpstr>
      <vt:lpstr>Contenu et fonctionnement de comptes  - Traitement des immobilisations incorporelles (extrait)</vt:lpstr>
      <vt:lpstr>Contenu et fonctionnement de comptes - Traitement des immobilisations incorporelles (extrait)</vt:lpstr>
      <vt:lpstr>Contenu et fonctionnement de comptes </vt:lpstr>
      <vt:lpstr>Contenu et fonctionnement de comptes </vt:lpstr>
      <vt:lpstr>Contenu et fonctionnement de comptes </vt:lpstr>
      <vt:lpstr>Contenu et fonctionnement de comptes </vt:lpstr>
      <vt:lpstr>Fournisseurs:  Aucun ajout, aucune suppression</vt:lpstr>
      <vt:lpstr>Clients: Une nouvelle rubrique ……</vt:lpstr>
      <vt:lpstr>Contenu et fonctionnement de comptes </vt:lpstr>
      <vt:lpstr>Contenu et fonctionnement de comptes </vt:lpstr>
      <vt:lpstr>Contenu et fonctionnement de comptes </vt:lpstr>
      <vt:lpstr>Innovations  SYSCOHADA/SYSCOA</vt:lpstr>
      <vt:lpstr>Présentation générale</vt:lpstr>
      <vt:lpstr>Diapositive 204</vt:lpstr>
      <vt:lpstr>Diapositive 205</vt:lpstr>
      <vt:lpstr>Diapositive 206</vt:lpstr>
      <vt:lpstr>Diapositive 207</vt:lpstr>
      <vt:lpstr>Diapositive 208</vt:lpstr>
      <vt:lpstr>Diapositive 209</vt:lpstr>
      <vt:lpstr>Innovations  SYSCOHADA/SYSCOA</vt:lpstr>
      <vt:lpstr>Diapositive 211</vt:lpstr>
      <vt:lpstr>Innovations  SYSCOHADA/SYSCOA</vt:lpstr>
      <vt:lpstr>PRESENTATION ETATS FINANCIERS</vt:lpstr>
      <vt:lpstr>Présentation des états financiers</vt:lpstr>
      <vt:lpstr>Diapositive 215</vt:lpstr>
      <vt:lpstr>Diapositive 216</vt:lpstr>
      <vt:lpstr>Diapositive 217</vt:lpstr>
      <vt:lpstr>Diapositive 218</vt:lpstr>
      <vt:lpstr>Compte de résultat</vt:lpstr>
      <vt:lpstr>Diapositive 220</vt:lpstr>
      <vt:lpstr>Tableau de flux de trésorerie</vt:lpstr>
      <vt:lpstr>Diapositive 222</vt:lpstr>
      <vt:lpstr>Mode opératoire</vt:lpstr>
      <vt:lpstr>Trésorerie nette au 1er janvier N</vt:lpstr>
      <vt:lpstr>Flux de trésorerie provenant des activités opérationnelles</vt:lpstr>
      <vt:lpstr>Diapositive 226</vt:lpstr>
      <vt:lpstr>Flux de trésorerie provenant des activités d’investissement</vt:lpstr>
      <vt:lpstr>Diapositive 228</vt:lpstr>
      <vt:lpstr>Flux de trésorerie provenant des activités de financement</vt:lpstr>
      <vt:lpstr>Diapositive 230</vt:lpstr>
      <vt:lpstr>Trésorerie nette au 31 décembre N</vt:lpstr>
      <vt:lpstr>Notes annexes</vt:lpstr>
      <vt:lpstr>NOTE 24 : SERVICES EXTERIEURS</vt:lpstr>
      <vt:lpstr>Listes des Notes annexes</vt:lpstr>
      <vt:lpstr>Liste des Notes annexes</vt:lpstr>
      <vt:lpstr>Liste des Notes annexes</vt:lpstr>
      <vt:lpstr>Liste des Notes annexes</vt:lpstr>
      <vt:lpstr>Analyse de l’activité</vt:lpstr>
      <vt:lpstr>Diapositive 239</vt:lpstr>
      <vt:lpstr>Diapositive 240</vt:lpstr>
      <vt:lpstr>Diapositive 241</vt:lpstr>
      <vt:lpstr>Innovations  SYSCOHADA/SYSCOA</vt:lpstr>
      <vt:lpstr>Innovations  SYSCOHADA/SYSCOA</vt:lpstr>
      <vt:lpstr>Nomenclatures : Mise à jour (Page 1088)</vt:lpstr>
      <vt:lpstr>Nomenclatures : Mise à jour (Page 1088)</vt:lpstr>
      <vt:lpstr>Diapositive 246</vt:lpstr>
      <vt:lpstr>Innovations  SYSCOHADA/SYSCOA</vt:lpstr>
      <vt:lpstr>Comptes consolidés et combinés Système Comptable OHADA – Dispositif comptable relatif aux Comptes Consolidés et Combinés (D4C) </vt:lpstr>
      <vt:lpstr>Diapositive 249</vt:lpstr>
      <vt:lpstr>Diapositive 250</vt:lpstr>
      <vt:lpstr>Diapositive 251</vt:lpstr>
      <vt:lpstr>Diapositive 252</vt:lpstr>
      <vt:lpstr>Diapositive 253</vt:lpstr>
      <vt:lpstr>Innovations  SYSCOHADA/SYSCOA</vt:lpstr>
      <vt:lpstr>Guide d’application du SYSCOHADA/Guide d’application du SYSCOA</vt:lpstr>
      <vt:lpstr>Guide d’application du SYSCOHADA/Guide d’application du SYSCOA</vt:lpstr>
      <vt:lpstr>Guide d’application du SYSCOHADA/Guide d’application du SYSCOA</vt:lpstr>
      <vt:lpstr>Guide d’application du SYSCOHADA/Guide d’application du SYSCOA</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Guide d’application pratique SYSCOHADA </vt:lpstr>
      <vt:lpstr> Guide d’application pratique SYSCOHADA </vt:lpstr>
      <vt:lpstr> Guide d’application pratique SYSCOHADA </vt:lpstr>
      <vt:lpstr> Guide d’application pratique SYSCOHADA </vt:lpstr>
      <vt:lpstr> Guide d’application pratique SYSCOHADA </vt:lpstr>
      <vt:lpstr> Guide d’application pratique SYSCOHADA </vt:lpstr>
      <vt:lpstr> Guide d’application pratique SYSCOHADA </vt:lpstr>
      <vt:lpstr>Innovations  SYSCOHADA/SYSCOA</vt:lpstr>
      <vt:lpstr>Guide d’application pratique IFRS </vt:lpstr>
      <vt:lpstr>Guide d’application pratique IFRS </vt:lpstr>
      <vt:lpstr>Guide d’application pratique IFRS </vt:lpstr>
      <vt:lpstr>Innovations  SYSCOHADA/SYSCOA</vt:lpstr>
      <vt:lpstr>Dispositions  nouvelles</vt:lpstr>
    </vt:vector>
  </TitlesOfParts>
  <Company>PwC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SYSCOHADA REVISE</dc:title>
  <dc:creator>Marie-France Zoro Bi</dc:creator>
  <cp:lastModifiedBy>user</cp:lastModifiedBy>
  <cp:revision>583</cp:revision>
  <cp:lastPrinted>2016-06-21T21:40:49Z</cp:lastPrinted>
  <dcterms:created xsi:type="dcterms:W3CDTF">2016-06-07T20:52:25Z</dcterms:created>
  <dcterms:modified xsi:type="dcterms:W3CDTF">2019-03-06T13:44:16Z</dcterms:modified>
</cp:coreProperties>
</file>